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672" r:id="rId5"/>
    <p:sldMasterId id="2147483674" r:id="rId6"/>
  </p:sldMasterIdLst>
  <p:notesMasterIdLst>
    <p:notesMasterId r:id="rId18"/>
  </p:notesMasterIdLst>
  <p:handoutMasterIdLst>
    <p:handoutMasterId r:id="rId19"/>
  </p:handoutMasterIdLst>
  <p:sldIdLst>
    <p:sldId id="256" r:id="rId7"/>
    <p:sldId id="277" r:id="rId8"/>
    <p:sldId id="276" r:id="rId9"/>
    <p:sldId id="278" r:id="rId10"/>
    <p:sldId id="281" r:id="rId11"/>
    <p:sldId id="282" r:id="rId12"/>
    <p:sldId id="283" r:id="rId13"/>
    <p:sldId id="280" r:id="rId14"/>
    <p:sldId id="284" r:id="rId15"/>
    <p:sldId id="285" r:id="rId16"/>
    <p:sldId id="279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722"/>
    <a:srgbClr val="98A4AE"/>
    <a:srgbClr val="425563"/>
    <a:srgbClr val="D0D3D4"/>
    <a:srgbClr val="FF8200"/>
    <a:srgbClr val="008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/>
    <p:restoredTop sz="94692"/>
  </p:normalViewPr>
  <p:slideViewPr>
    <p:cSldViewPr snapToGrid="0" snapToObjects="1" showGuides="1">
      <p:cViewPr varScale="1">
        <p:scale>
          <a:sx n="74" d="100"/>
          <a:sy n="74" d="100"/>
        </p:scale>
        <p:origin x="4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288" y="17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1C1C8-0541-7D47-9C23-8C9353A5F4E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AFD2-896B-2045-B5AD-00C0B0BF5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F31C-CFAE-084D-A1C3-A3D12D56DFB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AB42-3E1A-CC4F-97BF-DEE2C7444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1" y="2036333"/>
            <a:ext cx="7772400" cy="15736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799" y="3780072"/>
            <a:ext cx="7772401" cy="120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title and/or presenter name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352799" y="6176963"/>
            <a:ext cx="5684875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72133" y="6176963"/>
            <a:ext cx="1253067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PM-US-3039B-1027-G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183090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3636337"/>
            <a:ext cx="10515600" cy="1297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98A4A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30187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 dirty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 dirty="0">
              <a:solidFill>
                <a:srgbClr val="D0D3D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83323"/>
            <a:ext cx="105156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750888" indent="-285750" fontAlgn="ctr">
              <a:lnSpc>
                <a:spcPct val="100000"/>
              </a:lnSpc>
              <a:buFont typeface="Arial" charset="0"/>
              <a:buChar char="•"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22250"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72093" y="6176963"/>
            <a:ext cx="7668891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60667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 dirty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 dirty="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FD0CBFD-3297-3543-ADEB-2CB697B69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093" y="6588137"/>
            <a:ext cx="7668891" cy="215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Footer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380111"/>
            <a:ext cx="5181600" cy="4796853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>
              <a:buFont typeface="Arial" charset="0"/>
              <a:buChar char="•"/>
              <a:tabLst/>
              <a:defRPr sz="1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1025" indent="-242888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33363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Click to edit text 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380111"/>
            <a:ext cx="5181600" cy="4796853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>
              <a:buFont typeface="Arial" charset="0"/>
              <a:buChar char="•"/>
              <a:tabLst/>
              <a:defRPr sz="1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1025" indent="-231775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33363">
              <a:tabLst/>
              <a:defRPr sz="16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 dirty="0"/>
              <a:t>Click to edit text/add photo(s)</a:t>
            </a:r>
          </a:p>
          <a:p>
            <a:pPr lvl="1"/>
            <a:r>
              <a:rPr lang="en-US" dirty="0"/>
              <a:t>Click to edit text Second level</a:t>
            </a:r>
          </a:p>
          <a:p>
            <a:pPr lvl="2"/>
            <a:r>
              <a:rPr lang="en-US" dirty="0"/>
              <a:t>Click to edit text 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149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72093" y="6176963"/>
            <a:ext cx="7668891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8200" y="660667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 dirty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 dirty="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5E3429-78E6-6B46-A60E-8C55D7E69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093" y="6588137"/>
            <a:ext cx="7668891" cy="215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Footer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181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83323"/>
            <a:ext cx="10515600" cy="4793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242888" indent="0">
              <a:buFontTx/>
              <a:buNone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698500" indent="0">
              <a:buFontTx/>
              <a:buNone/>
              <a:tabLst/>
              <a:defRPr sz="1600" b="0" i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72093" y="6176963"/>
            <a:ext cx="7668891" cy="393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60667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80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800" baseline="0" dirty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800" dirty="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361EE45-4BD0-B743-82C0-33DD66977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093" y="6588137"/>
            <a:ext cx="7668891" cy="2154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Footer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1851" y="1709740"/>
            <a:ext cx="10515600" cy="18309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/>
              <a:t>Click to edit Section Title</a:t>
            </a:r>
            <a:endParaRPr lang="en-US" sz="3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31851" y="3636337"/>
            <a:ext cx="10515600" cy="12971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kern="120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Click to edit subtitle title</a:t>
            </a:r>
            <a:endParaRPr lang="en-US" sz="24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838200" y="6176964"/>
            <a:ext cx="777949" cy="537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B14A1B9E-AD01-EA42-AD4A-22F202E87BE9}" type="slidenum">
              <a:rPr lang="en-US" sz="800" b="0" smtClean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r>
              <a:rPr lang="en-US" sz="800" b="0" dirty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 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9563" y="6337957"/>
            <a:ext cx="4761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Confidential – For Internal Education Use Only – Not </a:t>
            </a:r>
            <a:r>
              <a:rPr lang="en-US" sz="800">
                <a:solidFill>
                  <a:srgbClr val="D0D3D4"/>
                </a:solidFill>
                <a:latin typeface="Arial" charset="0"/>
                <a:ea typeface="Arial" charset="0"/>
                <a:cs typeface="Arial" charset="0"/>
              </a:rPr>
              <a:t>for Distribution</a:t>
            </a:r>
            <a:endParaRPr lang="en-US" sz="800" dirty="0">
              <a:solidFill>
                <a:srgbClr val="D0D3D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8" y="1714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8988176-8BED-7963-BDA2-5CA1430DCD98}"/>
              </a:ext>
            </a:extLst>
          </p:cNvPr>
          <p:cNvSpPr txBox="1">
            <a:spLocks/>
          </p:cNvSpPr>
          <p:nvPr userDrawn="1"/>
        </p:nvSpPr>
        <p:spPr>
          <a:xfrm>
            <a:off x="10346266" y="6494225"/>
            <a:ext cx="1253067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PM-US-3039B-1027-G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88951" cy="6856285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2A33168-637F-7D17-4F1B-D243CACA36E9}"/>
              </a:ext>
            </a:extLst>
          </p:cNvPr>
          <p:cNvSpPr txBox="1">
            <a:spLocks/>
          </p:cNvSpPr>
          <p:nvPr userDrawn="1"/>
        </p:nvSpPr>
        <p:spPr>
          <a:xfrm>
            <a:off x="10710333" y="6539023"/>
            <a:ext cx="1253067" cy="362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PM-US-3039B-1027-G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3352801" y="2053264"/>
            <a:ext cx="7772400" cy="1573619"/>
          </a:xfrm>
        </p:spPr>
        <p:txBody>
          <a:bodyPr>
            <a:noAutofit/>
          </a:bodyPr>
          <a:lstStyle/>
          <a:p>
            <a:r>
              <a:rPr lang="en-US" dirty="0" err="1"/>
              <a:t>Afib</a:t>
            </a:r>
            <a:r>
              <a:rPr lang="en-US" dirty="0"/>
              <a:t> and Heart Failure Together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352799" y="3797003"/>
            <a:ext cx="7772401" cy="120679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98A4AE"/>
                </a:solidFill>
                <a:latin typeface="Arial"/>
                <a:cs typeface="Arial"/>
              </a:rPr>
              <a:t>What Does it Mean?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98A4AE"/>
                </a:solidFill>
                <a:latin typeface="Arial"/>
                <a:cs typeface="Arial"/>
              </a:rPr>
              <a:t>And What You Can Do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6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E37F-17ED-40B7-85D1-07E29FFD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042" y="1598097"/>
            <a:ext cx="8207218" cy="1830903"/>
          </a:xfrm>
        </p:spPr>
        <p:txBody>
          <a:bodyPr/>
          <a:lstStyle/>
          <a:p>
            <a:r>
              <a:rPr lang="en-US" b="0" dirty="0"/>
              <a:t>To find out more, visit </a:t>
            </a:r>
            <a:r>
              <a:rPr lang="en-US" dirty="0"/>
              <a:t>ACTagainstAfib.com</a:t>
            </a:r>
          </a:p>
        </p:txBody>
      </p:sp>
    </p:spTree>
    <p:extLst>
      <p:ext uri="{BB962C8B-B14F-4D97-AF65-F5344CB8AC3E}">
        <p14:creationId xmlns:p14="http://schemas.microsoft.com/office/powerpoint/2010/main" val="339115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C806E1-34BE-F344-8A12-65830C99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FD53-2A8F-122E-58FF-076EC93DC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100" baseline="30000" dirty="0"/>
              <a:t>1</a:t>
            </a:r>
            <a:r>
              <a:rPr lang="en-US" sz="1100" dirty="0"/>
              <a:t>Carlisle, M.A., </a:t>
            </a:r>
            <a:r>
              <a:rPr lang="en-US" sz="1100" dirty="0" err="1"/>
              <a:t>Pudim</a:t>
            </a:r>
            <a:r>
              <a:rPr lang="en-US" sz="1100" dirty="0"/>
              <a:t>, M., DeVore, A. D., &amp; </a:t>
            </a:r>
            <a:r>
              <a:rPr lang="en-US" sz="1100" dirty="0" err="1"/>
              <a:t>Piccini</a:t>
            </a:r>
            <a:r>
              <a:rPr lang="en-US" sz="1100" dirty="0"/>
              <a:t>, J. P. (2019). Heart failure and atrial fibrillation, like fire and fury. JACC: Heart Failure, 7(6):447-56.</a:t>
            </a:r>
            <a:br>
              <a:rPr lang="en-US" sz="1100" dirty="0"/>
            </a:br>
            <a:r>
              <a:rPr lang="en-US" sz="1100" baseline="30000" dirty="0"/>
              <a:t>﻿﻿2</a:t>
            </a:r>
            <a:r>
              <a:rPr lang="en-US" sz="1100" dirty="0"/>
              <a:t>Pauchier, L. et al (2016). Causes of death and influencing factors in patients with atrial fibrillation. The American Journal of Medicine, 129(12) :1278-87.</a:t>
            </a:r>
            <a:br>
              <a:rPr lang="en-US" sz="1100" dirty="0"/>
            </a:br>
            <a:r>
              <a:rPr lang="en-US" sz="1100" baseline="30000" dirty="0"/>
              <a:t>3</a:t>
            </a:r>
            <a:r>
              <a:rPr lang="en-US" sz="1100" dirty="0"/>
              <a:t>﻿﻿</a:t>
            </a:r>
            <a:r>
              <a:rPr lang="en-US" sz="1100" dirty="0" err="1"/>
              <a:t>Mehaffey</a:t>
            </a:r>
            <a:r>
              <a:rPr lang="en-US" sz="1100" dirty="0"/>
              <a:t>, J.H. et al. (2021). Barriers to atrial fibrillation ablation during mitral valve surgery. The Journal of Thoracic and Cardiovascular Surgery.</a:t>
            </a:r>
            <a:br>
              <a:rPr lang="en-US" sz="1100" dirty="0"/>
            </a:br>
            <a:r>
              <a:rPr lang="en-US" sz="1100" baseline="30000" dirty="0"/>
              <a:t>4</a:t>
            </a:r>
            <a:r>
              <a:rPr lang="en-US" sz="1100" dirty="0"/>
              <a:t>McCarthy, PM. et al. (2021). Surgery and Catheter Ablation for Atrial Fibrillation: History, Current Practice, and Future Directions. J Clin Med, 11(1) 210, DOL: 10.3390/ jom11010210. PMID: 35011953; PMCID: PMC8745682.</a:t>
            </a:r>
            <a:br>
              <a:rPr lang="en-US" sz="1100" dirty="0"/>
            </a:br>
            <a:r>
              <a:rPr lang="en-US" sz="1100" baseline="30000" dirty="0"/>
              <a:t>5</a:t>
            </a:r>
            <a:r>
              <a:rPr lang="en-US" sz="1100" dirty="0"/>
              <a:t>Gerdisch, M. (2022). The most beneficial options for patients with arrhythmia and concomitant structural heart disease: a review. A.ME Surgical Journal, 3,DOL:10.21037 /as] 22-18.</a:t>
            </a:r>
            <a:br>
              <a:rPr lang="en-US" sz="1100" dirty="0"/>
            </a:br>
            <a:r>
              <a:rPr lang="en-US" sz="1100" baseline="30000" dirty="0"/>
              <a:t>6</a:t>
            </a:r>
            <a:r>
              <a:rPr lang="en-US" sz="1100" dirty="0"/>
              <a:t>Lloyd-Jones, D.M. et al (2004). Lifetime risk for development of atrial fibrillation: the Framingham Heart Study: Circulation, 110(9):1042-46.</a:t>
            </a:r>
            <a:br>
              <a:rPr lang="en-US" sz="1100" dirty="0"/>
            </a:br>
            <a:r>
              <a:rPr lang="en-US" sz="1100" baseline="30000" dirty="0"/>
              <a:t>7</a:t>
            </a:r>
            <a:r>
              <a:rPr lang="en-US" sz="1100" dirty="0"/>
              <a:t>Lloyd-Jones, D.M. et al. (2002). Lifetime risk for developing congestive heart failure: the Framingham Heart Study. Circulation, 106:3068-72</a:t>
            </a:r>
            <a:br>
              <a:rPr lang="en-US" sz="1100" dirty="0"/>
            </a:br>
            <a:r>
              <a:rPr lang="en-US" sz="1100" baseline="30000" dirty="0"/>
              <a:t>8</a:t>
            </a:r>
            <a:r>
              <a:rPr lang="en-US" sz="1100" dirty="0"/>
              <a:t>Kotecha, D. &amp; </a:t>
            </a:r>
            <a:r>
              <a:rPr lang="en-US" sz="1100" dirty="0" err="1"/>
              <a:t>Piccini</a:t>
            </a:r>
            <a:r>
              <a:rPr lang="en-US" sz="1100" dirty="0"/>
              <a:t>, I.P. (2015). Atrial fibrillation in heart failure: what should we do? </a:t>
            </a:r>
            <a:r>
              <a:rPr lang="en-US" sz="1100" dirty="0" err="1"/>
              <a:t>Eur</a:t>
            </a:r>
            <a:r>
              <a:rPr lang="en-US" sz="1100" dirty="0"/>
              <a:t> Heart J, 36(46):3250-7. DOI: 10.1093/</a:t>
            </a:r>
            <a:r>
              <a:rPr lang="en-US" sz="1100" dirty="0" err="1"/>
              <a:t>eurheartj</a:t>
            </a:r>
            <a:r>
              <a:rPr lang="en-US" sz="1100" dirty="0"/>
              <a:t>/ehv513. </a:t>
            </a:r>
            <a:r>
              <a:rPr lang="en-US" sz="1100" dirty="0" err="1"/>
              <a:t>Epub</a:t>
            </a:r>
            <a:r>
              <a:rPr lang="en-US" sz="1100" dirty="0"/>
              <a:t> 2015 Sep 28. PMID: 26419625; PMCID: PMC4670966.</a:t>
            </a:r>
            <a:br>
              <a:rPr lang="en-US" sz="1100" dirty="0"/>
            </a:br>
            <a:r>
              <a:rPr lang="en-US" sz="1100" baseline="30000" dirty="0"/>
              <a:t>9</a:t>
            </a:r>
            <a:r>
              <a:rPr lang="en-US" sz="1100" dirty="0"/>
              <a:t>Boerschel, C. S. &amp; Schnabel, R. B. (2019). The imminent epidemic of atrial fibrillation and its concomitant diseases- myocardial infarction and heart failure a cause for concern. International Journal of Cardiology, 287162-73.</a:t>
            </a:r>
            <a:br>
              <a:rPr lang="en-US" sz="1100" dirty="0"/>
            </a:br>
            <a:r>
              <a:rPr lang="en-US" sz="1100" baseline="30000" dirty="0"/>
              <a:t>10</a:t>
            </a:r>
            <a:r>
              <a:rPr lang="en-US" sz="1100" dirty="0"/>
              <a:t>Odutayo, A. et al. (2016). Atrial fibrillation and risks of cardiovascular disease, renal disease, and deaths systematic review and meta analysis. BMJ 2016; 354:14482.</a:t>
            </a:r>
            <a:br>
              <a:rPr lang="en-US" sz="1100" dirty="0"/>
            </a:br>
            <a:r>
              <a:rPr lang="en-US" sz="1100" baseline="30000" dirty="0"/>
              <a:t>11</a:t>
            </a:r>
            <a:r>
              <a:rPr lang="en-US" sz="1100" dirty="0"/>
              <a:t>Musharbash, F.N et al. (2018). Performance of the Cox maze IV procedure is associated with improved long term survival in patients with atrial fibrillation undergoing cardiac surgery. The Journal of </a:t>
            </a:r>
            <a:r>
              <a:rPr lang="en-US" sz="1100" dirty="0" err="1"/>
              <a:t>Thoracie</a:t>
            </a:r>
            <a:r>
              <a:rPr lang="en-US" sz="1100" dirty="0"/>
              <a:t> and Cardiovascular Surgery, 155(1):159-170</a:t>
            </a: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195491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blue square with white text&#10;&#10;Description automatically generated">
            <a:extLst>
              <a:ext uri="{FF2B5EF4-FFF2-40B4-BE49-F238E27FC236}">
                <a16:creationId xmlns:a16="http://schemas.microsoft.com/office/drawing/2014/main" id="{C52FEE23-9B61-4F0F-8668-A9033FE5C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000" y="0"/>
            <a:ext cx="5334000" cy="6858000"/>
          </a:xfrm>
        </p:spPr>
      </p:pic>
    </p:spTree>
    <p:extLst>
      <p:ext uri="{BB962C8B-B14F-4D97-AF65-F5344CB8AC3E}">
        <p14:creationId xmlns:p14="http://schemas.microsoft.com/office/powerpoint/2010/main" val="219414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C806E1-34BE-F344-8A12-65830C99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and Rhythm Both Play a Role in Cardiac Output</a:t>
            </a:r>
          </a:p>
        </p:txBody>
      </p:sp>
      <p:pic>
        <p:nvPicPr>
          <p:cNvPr id="8" name="Content Placeholder 7" descr="A diagram of heart failure&#10;&#10;Description automatically generated">
            <a:extLst>
              <a:ext uri="{FF2B5EF4-FFF2-40B4-BE49-F238E27FC236}">
                <a16:creationId xmlns:a16="http://schemas.microsoft.com/office/drawing/2014/main" id="{60C35EDD-05C7-2A8F-E137-3C1ED48DF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96" y="1663935"/>
            <a:ext cx="8162808" cy="3530129"/>
          </a:xfrm>
        </p:spPr>
      </p:pic>
    </p:spTree>
    <p:extLst>
      <p:ext uri="{BB962C8B-B14F-4D97-AF65-F5344CB8AC3E}">
        <p14:creationId xmlns:p14="http://schemas.microsoft.com/office/powerpoint/2010/main" val="189845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FD53-2A8F-122E-58FF-076EC93D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180"/>
            <a:ext cx="10515600" cy="4793640"/>
          </a:xfrm>
        </p:spPr>
        <p:txBody>
          <a:bodyPr/>
          <a:lstStyle/>
          <a:p>
            <a:r>
              <a:rPr lang="en-US" b="1" dirty="0" err="1">
                <a:solidFill>
                  <a:srgbClr val="E87722"/>
                </a:solidFill>
              </a:rPr>
              <a:t>Afib</a:t>
            </a:r>
            <a:r>
              <a:rPr lang="en-US" b="1" dirty="0">
                <a:solidFill>
                  <a:srgbClr val="E87722"/>
                </a:solidFill>
              </a:rPr>
              <a:t> can lead to decompensation or it can be the primary stimulus for the development of HF</a:t>
            </a:r>
            <a:r>
              <a:rPr lang="en-US" baseline="30000" dirty="0">
                <a:solidFill>
                  <a:srgbClr val="E87722"/>
                </a:solidFill>
              </a:rPr>
              <a:t>1</a:t>
            </a:r>
            <a:endParaRPr lang="en-US" b="1" baseline="30000" dirty="0">
              <a:solidFill>
                <a:srgbClr val="E87722"/>
              </a:solidFill>
            </a:endParaRPr>
          </a:p>
          <a:p>
            <a:br>
              <a:rPr lang="en-US" dirty="0"/>
            </a:br>
            <a:r>
              <a:rPr lang="en-US" dirty="0"/>
              <a:t>Cardiac surgeons have the golden opportunity at the time of surgery for a valve problem or coronary artery blockage to halt the progression of heart failure symptoms and restore sinus rhythm.</a:t>
            </a:r>
          </a:p>
          <a:p>
            <a:br>
              <a:rPr lang="en-US" dirty="0"/>
            </a:br>
            <a:r>
              <a:rPr lang="en-US" dirty="0"/>
              <a:t>Atrial fibrillation (</a:t>
            </a:r>
            <a:r>
              <a:rPr lang="en-US" dirty="0" err="1"/>
              <a:t>Afib</a:t>
            </a:r>
            <a:r>
              <a:rPr lang="en-US" dirty="0"/>
              <a:t>) can lead to heart failure (HF) or worsen it, which carries an increased risk of stroke and death</a:t>
            </a:r>
            <a:r>
              <a:rPr lang="en-US" baseline="30000" dirty="0"/>
              <a:t>1</a:t>
            </a:r>
            <a:r>
              <a:rPr lang="en-US" dirty="0"/>
              <a:t> - and, HF happens to be the leading cause of death in </a:t>
            </a:r>
            <a:r>
              <a:rPr lang="en-US" dirty="0" err="1"/>
              <a:t>Afib</a:t>
            </a:r>
            <a:r>
              <a:rPr lang="en-US" dirty="0"/>
              <a:t> patients.</a:t>
            </a:r>
            <a:r>
              <a:rPr lang="en-US" baseline="30000" dirty="0"/>
              <a:t>2 </a:t>
            </a:r>
            <a:r>
              <a:rPr lang="en-US" dirty="0"/>
              <a:t>However, </a:t>
            </a:r>
            <a:r>
              <a:rPr lang="en-US" dirty="0" err="1"/>
              <a:t>Afib</a:t>
            </a:r>
            <a:r>
              <a:rPr lang="en-US" dirty="0"/>
              <a:t> is ignored almost 80% of the time in patients already undergoing surgery</a:t>
            </a:r>
            <a:r>
              <a:rPr lang="en-US" baseline="30000" dirty="0"/>
              <a:t>3,4</a:t>
            </a:r>
            <a:r>
              <a:rPr lang="en-US" dirty="0"/>
              <a:t> - even with a Class I</a:t>
            </a:r>
            <a:br>
              <a:rPr lang="en-US" dirty="0"/>
            </a:br>
            <a:r>
              <a:rPr lang="en-US" dirty="0"/>
              <a:t>guideline recommendation.</a:t>
            </a:r>
          </a:p>
          <a:p>
            <a:br>
              <a:rPr lang="en-US" dirty="0"/>
            </a:br>
            <a:r>
              <a:rPr lang="en-US" dirty="0"/>
              <a:t>Evidence has proven that </a:t>
            </a:r>
            <a:r>
              <a:rPr lang="en-US" dirty="0" err="1"/>
              <a:t>Afib</a:t>
            </a:r>
            <a:r>
              <a:rPr lang="en-US" dirty="0"/>
              <a:t> and HF co-mingle, decreasing patients' longevity.</a:t>
            </a:r>
            <a:r>
              <a:rPr lang="en-US" baseline="30000" dirty="0"/>
              <a:t>5</a:t>
            </a:r>
            <a:r>
              <a:rPr lang="en-US" dirty="0"/>
              <a:t> Treating </a:t>
            </a:r>
            <a:r>
              <a:rPr lang="en-US" dirty="0" err="1"/>
              <a:t>Afib</a:t>
            </a:r>
            <a:r>
              <a:rPr lang="en-US" dirty="0"/>
              <a:t> in the setting of large left atria and reduced ejection fraction can improve the quality of patients' lives after surgery and help them return to a normal life expectancy curve.</a:t>
            </a:r>
            <a:r>
              <a:rPr lang="en-US" baseline="30000" dirty="0"/>
              <a:t>4</a:t>
            </a:r>
          </a:p>
          <a:p>
            <a:br>
              <a:rPr lang="en-US" dirty="0"/>
            </a:br>
            <a:r>
              <a:rPr lang="en-US" b="1" dirty="0">
                <a:solidFill>
                  <a:srgbClr val="E87722"/>
                </a:solidFill>
              </a:rPr>
              <a:t>HF is the leading cause of death in </a:t>
            </a:r>
            <a:r>
              <a:rPr lang="en-US" b="1" dirty="0" err="1">
                <a:solidFill>
                  <a:srgbClr val="E87722"/>
                </a:solidFill>
              </a:rPr>
              <a:t>Afib</a:t>
            </a:r>
            <a:r>
              <a:rPr lang="en-US" b="1" dirty="0">
                <a:solidFill>
                  <a:srgbClr val="E87722"/>
                </a:solidFill>
              </a:rPr>
              <a:t> patients.</a:t>
            </a:r>
            <a:r>
              <a:rPr lang="en-US" baseline="30000" dirty="0">
                <a:solidFill>
                  <a:srgbClr val="E8772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497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7044-E682-F2F5-985F-B84B4B03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Imminent Epidemic of </a:t>
            </a:r>
            <a:r>
              <a:rPr lang="en-US" b="1" dirty="0" err="1"/>
              <a:t>Afib</a:t>
            </a:r>
            <a:r>
              <a:rPr lang="en-US" b="1" dirty="0"/>
              <a:t> and Its Concomitant Diseases</a:t>
            </a:r>
            <a:br>
              <a:rPr lang="en-US" dirty="0"/>
            </a:br>
            <a:r>
              <a:rPr lang="en-US" i="1" dirty="0">
                <a:solidFill>
                  <a:srgbClr val="E87722"/>
                </a:solidFill>
              </a:rPr>
              <a:t>A Cause for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6804-38F9-C074-024F-971F7D60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497"/>
            <a:ext cx="10515600" cy="4793640"/>
          </a:xfrm>
        </p:spPr>
        <p:txBody>
          <a:bodyPr/>
          <a:lstStyle/>
          <a:p>
            <a:r>
              <a:rPr lang="en-US" dirty="0"/>
              <a:t>After age 40:</a:t>
            </a:r>
          </a:p>
        </p:txBody>
      </p:sp>
      <p:pic>
        <p:nvPicPr>
          <p:cNvPr id="19" name="Picture 18" descr="A white circle with a blue and grey graphic&#10;&#10;Description automatically generated">
            <a:extLst>
              <a:ext uri="{FF2B5EF4-FFF2-40B4-BE49-F238E27FC236}">
                <a16:creationId xmlns:a16="http://schemas.microsoft.com/office/drawing/2014/main" id="{6B3A03F1-AF97-D8DB-B139-ABD43FA9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4" y="2413128"/>
            <a:ext cx="1254003" cy="1113021"/>
          </a:xfrm>
          <a:prstGeom prst="rect">
            <a:avLst/>
          </a:prstGeom>
        </p:spPr>
      </p:pic>
      <p:pic>
        <p:nvPicPr>
          <p:cNvPr id="21" name="Picture 20" descr="A white circle with a graphic design on it&#10;&#10;Description automatically generated">
            <a:extLst>
              <a:ext uri="{FF2B5EF4-FFF2-40B4-BE49-F238E27FC236}">
                <a16:creationId xmlns:a16="http://schemas.microsoft.com/office/drawing/2014/main" id="{E818104A-676F-B94E-2838-EAA9292B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4" y="3634806"/>
            <a:ext cx="1252148" cy="1113021"/>
          </a:xfrm>
          <a:prstGeom prst="rect">
            <a:avLst/>
          </a:prstGeom>
        </p:spPr>
      </p:pic>
      <p:pic>
        <p:nvPicPr>
          <p:cNvPr id="23" name="Picture 22" descr="A white circle with a gray and black logo&#10;&#10;Description automatically generated">
            <a:extLst>
              <a:ext uri="{FF2B5EF4-FFF2-40B4-BE49-F238E27FC236}">
                <a16:creationId xmlns:a16="http://schemas.microsoft.com/office/drawing/2014/main" id="{5677E982-F9B9-5EA5-60CB-F8172E675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89" y="4856484"/>
            <a:ext cx="1254003" cy="11130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D5D0C4-CD2B-E88F-4AE3-CF4AFFA414CA}"/>
              </a:ext>
            </a:extLst>
          </p:cNvPr>
          <p:cNvSpPr txBox="1"/>
          <p:nvPr/>
        </p:nvSpPr>
        <p:spPr>
          <a:xfrm>
            <a:off x="2008682" y="2784973"/>
            <a:ext cx="828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87722"/>
                </a:solidFill>
              </a:rPr>
              <a:t>1 in 4 </a:t>
            </a:r>
            <a:r>
              <a:rPr lang="en-US" dirty="0"/>
              <a:t>people will develop Afib</a:t>
            </a:r>
            <a:r>
              <a:rPr lang="en-US" baseline="30000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703A7B-24FC-E7F1-1B97-16083A781FB8}"/>
              </a:ext>
            </a:extLst>
          </p:cNvPr>
          <p:cNvSpPr txBox="1"/>
          <p:nvPr/>
        </p:nvSpPr>
        <p:spPr>
          <a:xfrm>
            <a:off x="2008682" y="4006650"/>
            <a:ext cx="828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87722"/>
                </a:solidFill>
              </a:rPr>
              <a:t>1 in 5 </a:t>
            </a:r>
            <a:r>
              <a:rPr lang="en-US" dirty="0"/>
              <a:t>people will develop HF</a:t>
            </a:r>
            <a:r>
              <a:rPr lang="en-US" baseline="30000" dirty="0"/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EDCE25-34F8-EA12-DF0C-B37B62689194}"/>
              </a:ext>
            </a:extLst>
          </p:cNvPr>
          <p:cNvSpPr txBox="1"/>
          <p:nvPr/>
        </p:nvSpPr>
        <p:spPr>
          <a:xfrm>
            <a:off x="2090347" y="5089828"/>
            <a:ext cx="828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HF prevalence is expected to increase by </a:t>
            </a:r>
            <a:r>
              <a:rPr lang="en-US" b="1" dirty="0">
                <a:solidFill>
                  <a:srgbClr val="E87722"/>
                </a:solidFill>
              </a:rPr>
              <a:t>46%</a:t>
            </a:r>
            <a:r>
              <a:rPr lang="en-US" dirty="0">
                <a:solidFill>
                  <a:srgbClr val="E87722"/>
                </a:solidFill>
              </a:rPr>
              <a:t> </a:t>
            </a:r>
            <a:r>
              <a:rPr lang="en-US" dirty="0"/>
              <a:t>and costs will double to </a:t>
            </a:r>
            <a:r>
              <a:rPr lang="en-US" b="1" dirty="0">
                <a:solidFill>
                  <a:srgbClr val="E87722"/>
                </a:solidFill>
              </a:rPr>
              <a:t>$70 billion</a:t>
            </a:r>
            <a:r>
              <a:rPr lang="en-US" b="1" dirty="0"/>
              <a:t> </a:t>
            </a:r>
            <a:r>
              <a:rPr lang="en-US" dirty="0"/>
              <a:t>by 2030</a:t>
            </a:r>
            <a:r>
              <a:rPr lang="en-US" baseline="30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EE6421-C9CF-C7BB-5973-C41E3482222C}"/>
              </a:ext>
            </a:extLst>
          </p:cNvPr>
          <p:cNvSpPr txBox="1"/>
          <p:nvPr/>
        </p:nvSpPr>
        <p:spPr>
          <a:xfrm>
            <a:off x="838200" y="6037019"/>
            <a:ext cx="990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E87722"/>
                </a:solidFill>
              </a:rPr>
              <a:t>Afib</a:t>
            </a:r>
            <a:r>
              <a:rPr lang="en-US" b="1" i="1" dirty="0">
                <a:solidFill>
                  <a:srgbClr val="E87722"/>
                </a:solidFill>
              </a:rPr>
              <a:t> and HF are two conditions that are likely to dominate the next 50 years of cardiovascular care.</a:t>
            </a:r>
            <a:r>
              <a:rPr lang="en-US" b="1" i="1" baseline="30000" dirty="0">
                <a:solidFill>
                  <a:srgbClr val="E8772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1814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22F1-80BE-0E3F-B2AF-B4FA0D1B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Hiding in Plain Sight</a:t>
            </a:r>
            <a:br>
              <a:rPr lang="en-US" dirty="0"/>
            </a:br>
            <a:r>
              <a:rPr lang="en-US" i="1" dirty="0">
                <a:solidFill>
                  <a:srgbClr val="E87722"/>
                </a:solidFill>
              </a:rPr>
              <a:t>Shared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84E7-48C9-92DE-0B9A-B6A1FA907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Incidence of </a:t>
            </a:r>
            <a:r>
              <a:rPr lang="en-US" b="1" dirty="0" err="1"/>
              <a:t>Afib</a:t>
            </a:r>
            <a:r>
              <a:rPr lang="en-US" b="1" dirty="0"/>
              <a:t> and HF has been related to classic cardiovascular risk factors, generating a pro-inflammatory environment and fibrosis - a common basis of both diseases.</a:t>
            </a:r>
            <a:r>
              <a:rPr lang="en-US" baseline="30000" dirty="0"/>
              <a:t>9</a:t>
            </a:r>
          </a:p>
          <a:p>
            <a:br>
              <a:rPr lang="en-US" dirty="0"/>
            </a:br>
            <a:r>
              <a:rPr lang="en-US" dirty="0" err="1"/>
              <a:t>Afib</a:t>
            </a:r>
            <a:r>
              <a:rPr lang="en-US" dirty="0"/>
              <a:t> can share many of the same risk factors as HF, making it difficult to detect, and promotes HF development through multiple mechanisms.</a:t>
            </a:r>
            <a:r>
              <a:rPr lang="en-US" baseline="30000" dirty="0"/>
              <a:t>1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3B2CE11B-28FD-29DB-9963-FF57547F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51" t="43226" r="451" b="384"/>
          <a:stretch/>
        </p:blipFill>
        <p:spPr>
          <a:xfrm>
            <a:off x="3569088" y="2807955"/>
            <a:ext cx="5053823" cy="2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5D31C-ED8B-AFFC-7D2F-72E8BE722E77}"/>
              </a:ext>
            </a:extLst>
          </p:cNvPr>
          <p:cNvSpPr txBox="1"/>
          <p:nvPr/>
        </p:nvSpPr>
        <p:spPr>
          <a:xfrm>
            <a:off x="838200" y="5761465"/>
            <a:ext cx="858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87722"/>
                </a:solidFill>
              </a:rPr>
              <a:t>Afib</a:t>
            </a:r>
            <a:r>
              <a:rPr lang="en-US" b="1" dirty="0">
                <a:solidFill>
                  <a:srgbClr val="E87722"/>
                </a:solidFill>
              </a:rPr>
              <a:t> contributes to left ventricular dysfunction leading to HF.</a:t>
            </a:r>
            <a:r>
              <a:rPr lang="en-US" b="1" baseline="30000" dirty="0">
                <a:solidFill>
                  <a:srgbClr val="E87722"/>
                </a:solidFill>
              </a:rPr>
              <a:t>5</a:t>
            </a:r>
          </a:p>
          <a:p>
            <a:endParaRPr lang="en-US" b="1" baseline="30000" dirty="0"/>
          </a:p>
          <a:p>
            <a:r>
              <a:rPr lang="en-US" b="1" dirty="0">
                <a:solidFill>
                  <a:srgbClr val="E87722"/>
                </a:solidFill>
              </a:rPr>
              <a:t>A person with A fib is 5x more likely to develop HF.</a:t>
            </a:r>
            <a:r>
              <a:rPr lang="en-US" b="1" baseline="30000" dirty="0">
                <a:solidFill>
                  <a:srgbClr val="E87722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9854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1995-E24B-DF2A-0132-EBD19327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Vicious Cycle</a:t>
            </a:r>
            <a:br>
              <a:rPr lang="en-US" dirty="0"/>
            </a:br>
            <a:r>
              <a:rPr lang="en-US" i="1" dirty="0">
                <a:solidFill>
                  <a:srgbClr val="E87722"/>
                </a:solidFill>
              </a:rPr>
              <a:t>Ignoring </a:t>
            </a:r>
            <a:r>
              <a:rPr lang="en-US" i="1" dirty="0" err="1">
                <a:solidFill>
                  <a:srgbClr val="E87722"/>
                </a:solidFill>
              </a:rPr>
              <a:t>Afib</a:t>
            </a:r>
            <a:r>
              <a:rPr lang="en-US" i="1" dirty="0">
                <a:solidFill>
                  <a:srgbClr val="E87722"/>
                </a:solidFill>
              </a:rPr>
              <a:t> Can Lead to HF – or Worsen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B2B7C-DA43-5074-23C7-B08EDE7E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Previous studies and surveys have shown that common underlying </a:t>
            </a:r>
            <a:r>
              <a:rPr lang="en-US" b="1" dirty="0">
                <a:solidFill>
                  <a:srgbClr val="E87722"/>
                </a:solidFill>
              </a:rPr>
              <a:t>symptoms such as an enlarged left atrium and reduced ejection fraction</a:t>
            </a:r>
            <a:r>
              <a:rPr lang="en-US" dirty="0"/>
              <a:t> are perceived barriers for the treatment of </a:t>
            </a:r>
            <a:r>
              <a:rPr lang="en-US" dirty="0" err="1"/>
              <a:t>Afib</a:t>
            </a:r>
            <a:r>
              <a:rPr lang="en-US" dirty="0"/>
              <a:t> in cardiac surgery patients.</a:t>
            </a:r>
            <a:r>
              <a:rPr lang="en-US" baseline="30000" dirty="0"/>
              <a:t>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CC54885-3B8D-92CA-6424-4C33BF279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51" b="23339"/>
          <a:stretch/>
        </p:blipFill>
        <p:spPr>
          <a:xfrm>
            <a:off x="3630800" y="2340953"/>
            <a:ext cx="4930399" cy="274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8177B-B6B0-6323-BC35-E332521A38B1}"/>
              </a:ext>
            </a:extLst>
          </p:cNvPr>
          <p:cNvSpPr txBox="1"/>
          <p:nvPr/>
        </p:nvSpPr>
        <p:spPr>
          <a:xfrm>
            <a:off x="838200" y="5206599"/>
            <a:ext cx="9376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can seem like a short-term barrier to treating </a:t>
            </a:r>
            <a:r>
              <a:rPr lang="en-US" dirty="0" err="1"/>
              <a:t>Afib</a:t>
            </a:r>
            <a:r>
              <a:rPr lang="en-US" dirty="0"/>
              <a:t> can be a marker for long-term development or worsening of HF. Patients can still continue a negative progression following structural heart surgery.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22AB6-A29F-FBBB-0F2F-980C50740DB7}"/>
              </a:ext>
            </a:extLst>
          </p:cNvPr>
          <p:cNvSpPr txBox="1"/>
          <p:nvPr/>
        </p:nvSpPr>
        <p:spPr>
          <a:xfrm>
            <a:off x="838200" y="6222002"/>
            <a:ext cx="85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87722"/>
                </a:solidFill>
              </a:rPr>
              <a:t>29% of </a:t>
            </a:r>
            <a:r>
              <a:rPr lang="en-US" b="1" dirty="0" err="1">
                <a:solidFill>
                  <a:srgbClr val="E87722"/>
                </a:solidFill>
              </a:rPr>
              <a:t>Afib</a:t>
            </a:r>
            <a:r>
              <a:rPr lang="en-US" b="1" dirty="0">
                <a:solidFill>
                  <a:srgbClr val="E87722"/>
                </a:solidFill>
              </a:rPr>
              <a:t> patients die within a decade of diagnosis.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502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5D11-910C-3C38-37D1-BE9DBEBD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Restoring Sinus 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B39C-45EE-3548-180E-3469FE6C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986"/>
            <a:ext cx="10515600" cy="47936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E87722"/>
                </a:solidFill>
              </a:rPr>
              <a:t>Take advantage at the time of cardiac surgery to halt the progression of HF symptoms</a:t>
            </a:r>
          </a:p>
          <a:p>
            <a:pPr>
              <a:lnSpc>
                <a:spcPct val="100000"/>
              </a:lnSpc>
            </a:pPr>
            <a:br>
              <a:rPr lang="en-US" dirty="0"/>
            </a:br>
            <a:r>
              <a:rPr lang="en-US" dirty="0"/>
              <a:t>Matched comparisons demonstrate that cardiac surgery patients with </a:t>
            </a:r>
            <a:r>
              <a:rPr lang="en-US" dirty="0" err="1"/>
              <a:t>Afib</a:t>
            </a:r>
            <a:r>
              <a:rPr lang="en-US" dirty="0"/>
              <a:t> who have surgical ablation have improved outcomes, without sacrificing perioperative safety.</a:t>
            </a:r>
            <a:r>
              <a:rPr lang="en-US" baseline="30000" dirty="0"/>
              <a:t>4,11</a:t>
            </a:r>
          </a:p>
          <a:p>
            <a:pPr>
              <a:lnSpc>
                <a:spcPct val="100000"/>
              </a:lnSpc>
            </a:pPr>
            <a:br>
              <a:rPr lang="en-US" dirty="0"/>
            </a:br>
            <a:r>
              <a:rPr lang="en-US" dirty="0"/>
              <a:t>Patients with </a:t>
            </a:r>
            <a:r>
              <a:rPr lang="en-US" dirty="0" err="1"/>
              <a:t>Afib</a:t>
            </a:r>
            <a:r>
              <a:rPr lang="en-US" dirty="0"/>
              <a:t> and HF who spend a higher proportion of time in sinus rhythm suffer less severe functional impairment.</a:t>
            </a:r>
            <a:r>
              <a:rPr lang="en-US" baseline="30000" dirty="0"/>
              <a:t>8</a:t>
            </a:r>
          </a:p>
        </p:txBody>
      </p:sp>
      <p:pic>
        <p:nvPicPr>
          <p:cNvPr id="6" name="Content Placeholder 1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D3797DE-14E5-CFC4-EBDD-84D09A85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452" y="3429000"/>
            <a:ext cx="2926086" cy="2057404"/>
          </a:xfrm>
          <a:prstGeom prst="rect">
            <a:avLst/>
          </a:prstGeom>
        </p:spPr>
      </p:pic>
      <p:pic>
        <p:nvPicPr>
          <p:cNvPr id="7" name="Content Placeholder 5" descr="A graph of a number of patients with a number of patients with a number of patients with a number of patients with a number of patients with a number of patients with a number of patients with a&#10;&#10;Description automatically generated">
            <a:extLst>
              <a:ext uri="{FF2B5EF4-FFF2-40B4-BE49-F238E27FC236}">
                <a16:creationId xmlns:a16="http://schemas.microsoft.com/office/drawing/2014/main" id="{08AD0E8B-EB2F-55BC-67A1-05D4022C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538" y="3411648"/>
            <a:ext cx="2929134" cy="2057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AA128-76AA-D1B1-7AE7-8F3596964783}"/>
              </a:ext>
            </a:extLst>
          </p:cNvPr>
          <p:cNvSpPr txBox="1"/>
          <p:nvPr/>
        </p:nvSpPr>
        <p:spPr>
          <a:xfrm>
            <a:off x="838200" y="5437750"/>
            <a:ext cx="8018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Figure: Kaplan-Meier curve showing the survival of the matched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5DC52-06FD-95FA-43A3-3F953816B1E7}"/>
              </a:ext>
            </a:extLst>
          </p:cNvPr>
          <p:cNvSpPr txBox="1"/>
          <p:nvPr/>
        </p:nvSpPr>
        <p:spPr>
          <a:xfrm>
            <a:off x="838200" y="5852115"/>
            <a:ext cx="91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87722"/>
                </a:solidFill>
              </a:rPr>
              <a:t>Restoring sinus rhythm puts the patient back on the same life expectancy curve as if they never had Afib.</a:t>
            </a:r>
            <a:r>
              <a:rPr lang="en-US" b="1" baseline="30000" dirty="0">
                <a:solidFill>
                  <a:srgbClr val="E8772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8856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F782-B7C0-6984-3D33-E3080EBF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Afib</a:t>
            </a:r>
            <a:r>
              <a:rPr lang="en-US" b="1" dirty="0"/>
              <a:t> and HF Together:</a:t>
            </a:r>
            <a:br>
              <a:rPr lang="en-US" dirty="0"/>
            </a:br>
            <a:r>
              <a:rPr lang="en-US" i="1" dirty="0">
                <a:solidFill>
                  <a:srgbClr val="E87722"/>
                </a:solidFill>
              </a:rPr>
              <a:t>What Does It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6CE47-2032-11F9-04AC-3AA261BF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It means:</a:t>
            </a:r>
          </a:p>
        </p:txBody>
      </p:sp>
      <p:pic>
        <p:nvPicPr>
          <p:cNvPr id="7" name="Picture 6" descr="A white circle with a black background and a black and white circle with a black shadow&#10;&#10;Description automatically generated">
            <a:extLst>
              <a:ext uri="{FF2B5EF4-FFF2-40B4-BE49-F238E27FC236}">
                <a16:creationId xmlns:a16="http://schemas.microsoft.com/office/drawing/2014/main" id="{DDBF8AC0-A4A1-8243-A307-3776CA57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8745"/>
            <a:ext cx="1465116" cy="1300399"/>
          </a:xfrm>
          <a:prstGeom prst="rect">
            <a:avLst/>
          </a:prstGeom>
        </p:spPr>
      </p:pic>
      <p:pic>
        <p:nvPicPr>
          <p:cNvPr id="9" name="Picture 8" descr="A white circle with a black background and a person on it&#10;&#10;Description automatically generated">
            <a:extLst>
              <a:ext uri="{FF2B5EF4-FFF2-40B4-BE49-F238E27FC236}">
                <a16:creationId xmlns:a16="http://schemas.microsoft.com/office/drawing/2014/main" id="{7DAA2CAD-9FEB-E33B-FC54-AECA04A3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67" y="3049020"/>
            <a:ext cx="1462949" cy="1300399"/>
          </a:xfrm>
          <a:prstGeom prst="rect">
            <a:avLst/>
          </a:prstGeom>
        </p:spPr>
      </p:pic>
      <p:pic>
        <p:nvPicPr>
          <p:cNvPr id="11" name="Picture 10" descr="A white circle with a black background and a black and white circle with a black shadow&#10;&#10;Description automatically generated">
            <a:extLst>
              <a:ext uri="{FF2B5EF4-FFF2-40B4-BE49-F238E27FC236}">
                <a16:creationId xmlns:a16="http://schemas.microsoft.com/office/drawing/2014/main" id="{F9F7322C-0A2E-CFD2-7E0F-5420FFF5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31371"/>
            <a:ext cx="2060452" cy="1828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D87DD8-A4B8-0723-B417-E411238C734D}"/>
              </a:ext>
            </a:extLst>
          </p:cNvPr>
          <p:cNvSpPr txBox="1"/>
          <p:nvPr/>
        </p:nvSpPr>
        <p:spPr>
          <a:xfrm>
            <a:off x="2031167" y="2168611"/>
            <a:ext cx="786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87722"/>
                </a:solidFill>
              </a:rPr>
              <a:t>Afib</a:t>
            </a:r>
            <a:r>
              <a:rPr lang="en-US" b="1" dirty="0">
                <a:solidFill>
                  <a:srgbClr val="E87722"/>
                </a:solidFill>
              </a:rPr>
              <a:t> will accelerate progressive damage to the heart, reducing cardiac output which can cause or worsen heart failure.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0D1C2-0F3F-3171-C793-F9B1B259EB56}"/>
              </a:ext>
            </a:extLst>
          </p:cNvPr>
          <p:cNvSpPr txBox="1"/>
          <p:nvPr/>
        </p:nvSpPr>
        <p:spPr>
          <a:xfrm>
            <a:off x="2031167" y="3317030"/>
            <a:ext cx="622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87722"/>
                </a:solidFill>
              </a:rPr>
              <a:t>Reduced quality of life, more hospitalization, and increased risk of stroke and death.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CAE04-9A4A-C0A1-E959-C580494E4CED}"/>
              </a:ext>
            </a:extLst>
          </p:cNvPr>
          <p:cNvSpPr txBox="1"/>
          <p:nvPr/>
        </p:nvSpPr>
        <p:spPr>
          <a:xfrm>
            <a:off x="2428408" y="4582847"/>
            <a:ext cx="4639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It’s time to treat </a:t>
            </a:r>
            <a:r>
              <a:rPr lang="en-US" b="1" dirty="0" err="1"/>
              <a:t>Afib</a:t>
            </a:r>
            <a:r>
              <a:rPr lang="en-US" b="1" dirty="0"/>
              <a:t> as a </a:t>
            </a:r>
            <a:r>
              <a:rPr lang="en-US" b="1" dirty="0">
                <a:solidFill>
                  <a:srgbClr val="E87722"/>
                </a:solidFill>
              </a:rPr>
              <a:t>long-term risk</a:t>
            </a:r>
            <a:r>
              <a:rPr lang="en-US" b="1" dirty="0"/>
              <a:t>, taking advantage of the opportunity at the time of surgery to restore cardiac output </a:t>
            </a:r>
            <a:r>
              <a:rPr lang="en-US" b="1" dirty="0">
                <a:solidFill>
                  <a:srgbClr val="E87722"/>
                </a:solidFill>
              </a:rPr>
              <a:t>and improving quality of like and survival for patients.</a:t>
            </a:r>
          </a:p>
        </p:txBody>
      </p:sp>
    </p:spTree>
    <p:extLst>
      <p:ext uri="{BB962C8B-B14F-4D97-AF65-F5344CB8AC3E}">
        <p14:creationId xmlns:p14="http://schemas.microsoft.com/office/powerpoint/2010/main" val="10527178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AtriCure-02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123663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ib and HF Together_What Does it Mean_ppt slides- AW  -  Read-Only" id="{1626FD03-EC6D-4E0D-B9F1-BF6F892BC664}" vid="{D0E4E7FB-645E-4B23-AA59-D92AC3EF34B1}"/>
    </a:ext>
  </a:extLst>
</a:theme>
</file>

<file path=ppt/theme/theme2.xml><?xml version="1.0" encoding="utf-8"?>
<a:theme xmlns:a="http://schemas.openxmlformats.org/drawingml/2006/main" name="AtriCure-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ib and HF Together_What Does it Mean_ppt slides- AW  -  Read-Only" id="{1626FD03-EC6D-4E0D-B9F1-BF6F892BC664}" vid="{68A736A1-61D6-42F1-BCD3-2A048ECBF3B8}"/>
    </a:ext>
  </a:extLst>
</a:theme>
</file>

<file path=ppt/theme/theme3.xml><?xml version="1.0" encoding="utf-8"?>
<a:theme xmlns:a="http://schemas.openxmlformats.org/drawingml/2006/main" name="AtriCure-Slides">
  <a:themeElements>
    <a:clrScheme name="AtriCure-02">
      <a:dk1>
        <a:srgbClr val="425563"/>
      </a:dk1>
      <a:lt1>
        <a:srgbClr val="FFFFFF"/>
      </a:lt1>
      <a:dk2>
        <a:srgbClr val="123663"/>
      </a:dk2>
      <a:lt2>
        <a:srgbClr val="FFFFFF"/>
      </a:lt2>
      <a:accent1>
        <a:srgbClr val="123663"/>
      </a:accent1>
      <a:accent2>
        <a:srgbClr val="E87722"/>
      </a:accent2>
      <a:accent3>
        <a:srgbClr val="425563"/>
      </a:accent3>
      <a:accent4>
        <a:srgbClr val="98A4AE"/>
      </a:accent4>
      <a:accent5>
        <a:srgbClr val="D0D3D4"/>
      </a:accent5>
      <a:accent6>
        <a:srgbClr val="000000"/>
      </a:accent6>
      <a:hlink>
        <a:srgbClr val="415563"/>
      </a:hlink>
      <a:folHlink>
        <a:srgbClr val="415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ib and HF Together_What Does it Mean_ppt slides- AW  -  Read-Only" id="{1626FD03-EC6D-4E0D-B9F1-BF6F892BC664}" vid="{7E1785B5-54D6-497B-8E27-2BA70F42188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CE48B50E34047B847FE6073A5451A" ma:contentTypeVersion="15" ma:contentTypeDescription="Create a new document." ma:contentTypeScope="" ma:versionID="2780d50f26bf4ef5489c2033ebe20767">
  <xsd:schema xmlns:xsd="http://www.w3.org/2001/XMLSchema" xmlns:xs="http://www.w3.org/2001/XMLSchema" xmlns:p="http://schemas.microsoft.com/office/2006/metadata/properties" xmlns:ns2="8f60e040-b836-49c2-ad24-d37d141c10a3" xmlns:ns3="449c8831-7560-4d6a-8970-f3df92b0697c" targetNamespace="http://schemas.microsoft.com/office/2006/metadata/properties" ma:root="true" ma:fieldsID="bd3c597d515a1b1aa389cdda36d835dd" ns2:_="" ns3:_="">
    <xsd:import namespace="8f60e040-b836-49c2-ad24-d37d141c10a3"/>
    <xsd:import namespace="449c8831-7560-4d6a-8970-f3df92b06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0e040-b836-49c2-ad24-d37d141c1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d9a569-59fd-440f-abb8-fdcbeb7a7a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c8831-7560-4d6a-8970-f3df92b069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7179a0-8b57-4fe1-bee0-12299a9af72e}" ma:internalName="TaxCatchAll" ma:showField="CatchAllData" ma:web="449c8831-7560-4d6a-8970-f3df92b06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9c8831-7560-4d6a-8970-f3df92b0697c" xsi:nil="true"/>
    <lcf76f155ced4ddcb4097134ff3c332f xmlns="8f60e040-b836-49c2-ad24-d37d141c10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17D78A-9321-48C8-AD45-0A1B3D3F6C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32E27-3179-490A-9597-734A30623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0e040-b836-49c2-ad24-d37d141c10a3"/>
    <ds:schemaRef ds:uri="449c8831-7560-4d6a-8970-f3df92b06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47712-DF0A-47F5-9A1A-6B19D0FAD774}">
  <ds:schemaRefs>
    <ds:schemaRef ds:uri="449c8831-7560-4d6a-8970-f3df92b0697c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8f60e040-b836-49c2-ad24-d37d141c10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PM-US-3039A-1025-G_Afib and HF Together_What Does it Mean_ppt slides_final</Template>
  <TotalTime>5</TotalTime>
  <Words>1100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Theme1</vt:lpstr>
      <vt:lpstr>AtriCure-Divider</vt:lpstr>
      <vt:lpstr>AtriCure-Slides</vt:lpstr>
      <vt:lpstr>Afib and Heart Failure Together</vt:lpstr>
      <vt:lpstr>PowerPoint Presentation</vt:lpstr>
      <vt:lpstr>Structure and Rhythm Both Play a Role in Cardiac Output</vt:lpstr>
      <vt:lpstr>PowerPoint Presentation</vt:lpstr>
      <vt:lpstr>The Imminent Epidemic of Afib and Its Concomitant Diseases A Cause for Concern</vt:lpstr>
      <vt:lpstr>Hiding in Plain Sight Shared Risk Factors</vt:lpstr>
      <vt:lpstr>The Vicious Cycle Ignoring Afib Can Lead to HF – or Worsen It</vt:lpstr>
      <vt:lpstr>Benefits of Restoring Sinus Rhythm</vt:lpstr>
      <vt:lpstr>Afib and HF Together: What Does It Mean?</vt:lpstr>
      <vt:lpstr>To find out more, visit ACTagainstAfib.com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Afib and Heart Failure Together</dc:title>
  <dc:creator>Aleesha Griffin</dc:creator>
  <cp:lastModifiedBy>Tony Blank</cp:lastModifiedBy>
  <cp:revision>3</cp:revision>
  <cp:lastPrinted>2016-10-28T19:46:02Z</cp:lastPrinted>
  <dcterms:created xsi:type="dcterms:W3CDTF">2024-04-23T14:04:24Z</dcterms:created>
  <dcterms:modified xsi:type="dcterms:W3CDTF">2025-11-06T20:39:24Z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0x010100D84CE48B50E34047B847FE6073A5451A</vt:lpwstr>
  </property>
</Properties>
</file>