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74" r:id="rId5"/>
  </p:sldMasterIdLst>
  <p:notesMasterIdLst>
    <p:notesMasterId r:id="rId28"/>
  </p:notesMasterIdLst>
  <p:sldIdLst>
    <p:sldId id="350" r:id="rId6"/>
    <p:sldId id="351" r:id="rId7"/>
    <p:sldId id="352" r:id="rId8"/>
    <p:sldId id="353" r:id="rId9"/>
    <p:sldId id="354" r:id="rId10"/>
    <p:sldId id="355" r:id="rId11"/>
    <p:sldId id="432" r:id="rId12"/>
    <p:sldId id="357" r:id="rId13"/>
    <p:sldId id="358" r:id="rId14"/>
    <p:sldId id="359" r:id="rId15"/>
    <p:sldId id="436" r:id="rId16"/>
    <p:sldId id="439" r:id="rId17"/>
    <p:sldId id="435" r:id="rId18"/>
    <p:sldId id="363" r:id="rId19"/>
    <p:sldId id="364" r:id="rId20"/>
    <p:sldId id="365" r:id="rId21"/>
    <p:sldId id="366" r:id="rId22"/>
    <p:sldId id="370" r:id="rId23"/>
    <p:sldId id="371" r:id="rId24"/>
    <p:sldId id="367" r:id="rId25"/>
    <p:sldId id="441" r:id="rId26"/>
    <p:sldId id="442" r:id="rId27"/>
  </p:sldIdLst>
  <p:sldSz cx="9144000" cy="6858000" type="screen4x3"/>
  <p:notesSz cx="7023100" cy="9309100"/>
  <p:custDataLst>
    <p:tags r:id="rId29"/>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1pPr>
    <a:lvl2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2pPr>
    <a:lvl3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3pPr>
    <a:lvl4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4pPr>
    <a:lvl5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5pPr>
    <a:lvl6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6pPr>
    <a:lvl7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7pPr>
    <a:lvl8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8pPr>
    <a:lvl9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Noznesky" initials="JN" lastIdx="21" clrIdx="0"/>
  <p:cmAuthor id="2" name="Adam Link" initials="AL"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20B"/>
    <a:srgbClr val="F8F8F8"/>
    <a:srgbClr val="425563"/>
    <a:srgbClr val="3D5567"/>
    <a:srgbClr val="067AAD"/>
    <a:srgbClr val="FAFAFA"/>
    <a:srgbClr val="FF8C12"/>
    <a:srgbClr val="7F7F7F"/>
    <a:srgbClr val="FCE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33333"/>
        </a:fontRef>
        <a:srgbClr val="333333"/>
      </a:tcTxStyle>
      <a:tcStyle>
        <a:tcBdr>
          <a:left>
            <a:ln w="12700" cap="flat">
              <a:solidFill>
                <a:srgbClr val="58595B"/>
              </a:solidFill>
              <a:prstDash val="solid"/>
              <a:round/>
            </a:ln>
          </a:left>
          <a:right>
            <a:ln w="12700" cap="flat">
              <a:solidFill>
                <a:srgbClr val="58595B"/>
              </a:solidFill>
              <a:prstDash val="solid"/>
              <a:round/>
            </a:ln>
          </a:right>
          <a:top>
            <a:ln w="12700" cap="flat">
              <a:solidFill>
                <a:srgbClr val="58595B"/>
              </a:solidFill>
              <a:prstDash val="solid"/>
              <a:round/>
            </a:ln>
          </a:top>
          <a:bottom>
            <a:ln w="12700" cap="flat">
              <a:solidFill>
                <a:srgbClr val="58595B"/>
              </a:solidFill>
              <a:prstDash val="solid"/>
              <a:round/>
            </a:ln>
          </a:bottom>
          <a:insideH>
            <a:ln w="12700" cap="flat">
              <a:solidFill>
                <a:srgbClr val="58595B"/>
              </a:solidFill>
              <a:prstDash val="solid"/>
              <a:round/>
            </a:ln>
          </a:insideH>
          <a:insideV>
            <a:ln w="12700" cap="flat">
              <a:solidFill>
                <a:srgbClr val="58595B"/>
              </a:solidFill>
              <a:prstDash val="solid"/>
              <a:round/>
            </a:ln>
          </a:insideV>
        </a:tcBdr>
        <a:fill>
          <a:solidFill>
            <a:srgbClr val="D5D8CE"/>
          </a:solidFill>
        </a:fill>
      </a:tcStyle>
    </a:wholeTbl>
    <a:band2H>
      <a:tcTxStyle/>
      <a:tcStyle>
        <a:tcBdr/>
        <a:fill>
          <a:solidFill>
            <a:srgbClr val="EBECE8"/>
          </a:solidFill>
        </a:fill>
      </a:tcStyle>
    </a:band2H>
    <a:firstCol>
      <a:tcTxStyle b="on" i="off">
        <a:fontRef idx="minor">
          <a:srgbClr val="58595B"/>
        </a:fontRef>
        <a:srgbClr val="58595B"/>
      </a:tcTxStyle>
      <a:tcStyle>
        <a:tcBdr>
          <a:left>
            <a:ln w="12700" cap="flat">
              <a:solidFill>
                <a:srgbClr val="58595B"/>
              </a:solidFill>
              <a:prstDash val="solid"/>
              <a:round/>
            </a:ln>
          </a:left>
          <a:right>
            <a:ln w="12700" cap="flat">
              <a:solidFill>
                <a:srgbClr val="58595B"/>
              </a:solidFill>
              <a:prstDash val="solid"/>
              <a:round/>
            </a:ln>
          </a:right>
          <a:top>
            <a:ln w="12700" cap="flat">
              <a:solidFill>
                <a:srgbClr val="58595B"/>
              </a:solidFill>
              <a:prstDash val="solid"/>
              <a:round/>
            </a:ln>
          </a:top>
          <a:bottom>
            <a:ln w="12700" cap="flat">
              <a:solidFill>
                <a:srgbClr val="58595B"/>
              </a:solidFill>
              <a:prstDash val="solid"/>
              <a:round/>
            </a:ln>
          </a:bottom>
          <a:insideH>
            <a:ln w="12700" cap="flat">
              <a:solidFill>
                <a:srgbClr val="58595B"/>
              </a:solidFill>
              <a:prstDash val="solid"/>
              <a:round/>
            </a:ln>
          </a:insideH>
          <a:insideV>
            <a:ln w="12700" cap="flat">
              <a:solidFill>
                <a:srgbClr val="58595B"/>
              </a:solidFill>
              <a:prstDash val="solid"/>
              <a:round/>
            </a:ln>
          </a:insideV>
        </a:tcBdr>
        <a:fill>
          <a:solidFill>
            <a:schemeClr val="accent1"/>
          </a:solidFill>
        </a:fill>
      </a:tcStyle>
    </a:firstCol>
    <a:lastRow>
      <a:tcTxStyle b="on" i="off">
        <a:fontRef idx="minor">
          <a:srgbClr val="58595B"/>
        </a:fontRef>
        <a:srgbClr val="58595B"/>
      </a:tcTxStyle>
      <a:tcStyle>
        <a:tcBdr>
          <a:left>
            <a:ln w="12700" cap="flat">
              <a:solidFill>
                <a:srgbClr val="58595B"/>
              </a:solidFill>
              <a:prstDash val="solid"/>
              <a:round/>
            </a:ln>
          </a:left>
          <a:right>
            <a:ln w="12700" cap="flat">
              <a:solidFill>
                <a:srgbClr val="58595B"/>
              </a:solidFill>
              <a:prstDash val="solid"/>
              <a:round/>
            </a:ln>
          </a:right>
          <a:top>
            <a:ln w="38100" cap="flat">
              <a:solidFill>
                <a:srgbClr val="58595B"/>
              </a:solidFill>
              <a:prstDash val="solid"/>
              <a:round/>
            </a:ln>
          </a:top>
          <a:bottom>
            <a:ln w="12700" cap="flat">
              <a:solidFill>
                <a:srgbClr val="58595B"/>
              </a:solidFill>
              <a:prstDash val="solid"/>
              <a:round/>
            </a:ln>
          </a:bottom>
          <a:insideH>
            <a:ln w="12700" cap="flat">
              <a:solidFill>
                <a:srgbClr val="58595B"/>
              </a:solidFill>
              <a:prstDash val="solid"/>
              <a:round/>
            </a:ln>
          </a:insideH>
          <a:insideV>
            <a:ln w="12700" cap="flat">
              <a:solidFill>
                <a:srgbClr val="58595B"/>
              </a:solidFill>
              <a:prstDash val="solid"/>
              <a:round/>
            </a:ln>
          </a:insideV>
        </a:tcBdr>
        <a:fill>
          <a:solidFill>
            <a:schemeClr val="accent1"/>
          </a:solidFill>
        </a:fill>
      </a:tcStyle>
    </a:lastRow>
    <a:firstRow>
      <a:tcTxStyle b="on" i="off">
        <a:fontRef idx="minor">
          <a:srgbClr val="58595B"/>
        </a:fontRef>
        <a:srgbClr val="58595B"/>
      </a:tcTxStyle>
      <a:tcStyle>
        <a:tcBdr>
          <a:left>
            <a:ln w="12700" cap="flat">
              <a:solidFill>
                <a:srgbClr val="58595B"/>
              </a:solidFill>
              <a:prstDash val="solid"/>
              <a:round/>
            </a:ln>
          </a:left>
          <a:right>
            <a:ln w="12700" cap="flat">
              <a:solidFill>
                <a:srgbClr val="58595B"/>
              </a:solidFill>
              <a:prstDash val="solid"/>
              <a:round/>
            </a:ln>
          </a:right>
          <a:top>
            <a:ln w="12700" cap="flat">
              <a:solidFill>
                <a:srgbClr val="58595B"/>
              </a:solidFill>
              <a:prstDash val="solid"/>
              <a:round/>
            </a:ln>
          </a:top>
          <a:bottom>
            <a:ln w="38100" cap="flat">
              <a:solidFill>
                <a:srgbClr val="58595B"/>
              </a:solidFill>
              <a:prstDash val="solid"/>
              <a:round/>
            </a:ln>
          </a:bottom>
          <a:insideH>
            <a:ln w="12700" cap="flat">
              <a:solidFill>
                <a:srgbClr val="58595B"/>
              </a:solidFill>
              <a:prstDash val="solid"/>
              <a:round/>
            </a:ln>
          </a:insideH>
          <a:insideV>
            <a:ln w="12700" cap="flat">
              <a:solidFill>
                <a:srgbClr val="58595B"/>
              </a:solidFill>
              <a:prstDash val="solid"/>
              <a:round/>
            </a:ln>
          </a:insideV>
        </a:tcBdr>
        <a:fill>
          <a:solidFill>
            <a:schemeClr val="accent1"/>
          </a:solidFill>
        </a:fill>
      </a:tcStyle>
    </a:firstRow>
  </a:tblStyle>
  <a:tblStyle styleId="{C7B018BB-80A7-4F77-B60F-C8B233D01FF8}" styleName="">
    <a:tblBg/>
    <a:wholeTbl>
      <a:tcTxStyle b="off" i="off">
        <a:fontRef idx="major">
          <a:srgbClr val="CFE9FF"/>
        </a:fontRef>
        <a:srgbClr val="CFE9FF"/>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rgbClr val="D5D8CE"/>
          </a:solidFill>
        </a:fill>
      </a:tcStyle>
    </a:wholeTbl>
    <a:band2H>
      <a:tcTxStyle/>
      <a:tcStyle>
        <a:tcBdr/>
        <a:fill>
          <a:solidFill>
            <a:srgbClr val="EBECE8"/>
          </a:solidFill>
        </a:fill>
      </a:tcStyle>
    </a:band2H>
    <a:firstCol>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1"/>
          </a:solidFill>
        </a:fill>
      </a:tcStyle>
    </a:firstCol>
    <a:la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381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1"/>
          </a:solidFill>
        </a:fill>
      </a:tcStyle>
    </a:lastRow>
    <a:fir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381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1"/>
          </a:solidFill>
        </a:fill>
      </a:tcStyle>
    </a:firstRow>
  </a:tblStyle>
  <a:tblStyle styleId="{EEE7283C-3CF3-47DC-8721-378D4A62B228}" styleName="">
    <a:tblBg/>
    <a:wholeTbl>
      <a:tcTxStyle b="off" i="off">
        <a:fontRef idx="major">
          <a:srgbClr val="CFE9FF"/>
        </a:fontRef>
        <a:srgbClr val="CFE9FF"/>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rgbClr val="DECFCB"/>
          </a:solidFill>
        </a:fill>
      </a:tcStyle>
    </a:wholeTbl>
    <a:band2H>
      <a:tcTxStyle/>
      <a:tcStyle>
        <a:tcBdr/>
        <a:fill>
          <a:solidFill>
            <a:srgbClr val="EFE8E7"/>
          </a:solidFill>
        </a:fill>
      </a:tcStyle>
    </a:band2H>
    <a:firstCol>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3"/>
          </a:solidFill>
        </a:fill>
      </a:tcStyle>
    </a:firstCol>
    <a:la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381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3"/>
          </a:solidFill>
        </a:fill>
      </a:tcStyle>
    </a:lastRow>
    <a:fir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381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3"/>
          </a:solidFill>
        </a:fill>
      </a:tcStyle>
    </a:firstRow>
  </a:tblStyle>
  <a:tblStyle styleId="{CF821DB8-F4EB-4A41-A1BA-3FCAFE7338EE}" styleName="">
    <a:tblBg/>
    <a:wholeTbl>
      <a:tcTxStyle b="off" i="off">
        <a:fontRef idx="major">
          <a:srgbClr val="CFE9FF"/>
        </a:fontRef>
        <a:srgbClr val="CFE9FF"/>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rgbClr val="E9E3D7"/>
          </a:solidFill>
        </a:fill>
      </a:tcStyle>
    </a:wholeTbl>
    <a:band2H>
      <a:tcTxStyle/>
      <a:tcStyle>
        <a:tcBdr/>
        <a:fill>
          <a:solidFill>
            <a:srgbClr val="F4F1EC"/>
          </a:solidFill>
        </a:fill>
      </a:tcStyle>
    </a:band2H>
    <a:firstCol>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6"/>
          </a:solidFill>
        </a:fill>
      </a:tcStyle>
    </a:firstCol>
    <a:la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381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6"/>
          </a:solidFill>
        </a:fill>
      </a:tcStyle>
    </a:lastRow>
    <a:fir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381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chemeClr val="accent6"/>
          </a:solidFill>
        </a:fill>
      </a:tcStyle>
    </a:firstRow>
  </a:tblStyle>
  <a:tblStyle styleId="{33BA23B1-9221-436E-865A-0063620EA4FD}" styleName="">
    <a:tblBg/>
    <a:wholeTbl>
      <a:tcTxStyle b="off" i="off">
        <a:fontRef idx="major">
          <a:srgbClr val="CFE9FF"/>
        </a:fontRef>
        <a:srgbClr val="CFE9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6FBFF"/>
          </a:solidFill>
        </a:fill>
      </a:tcStyle>
    </a:wholeTbl>
    <a:band2H>
      <a:tcTxStyle/>
      <a:tcStyle>
        <a:tcBdr/>
        <a:fill>
          <a:solidFill>
            <a:srgbClr val="FF8D30"/>
          </a:solidFill>
        </a:fill>
      </a:tcStyle>
    </a:band2H>
    <a:firstCol>
      <a:tcTxStyle b="on" i="off">
        <a:fontRef idx="major">
          <a:srgbClr val="FF8D30"/>
        </a:fontRef>
        <a:srgbClr val="FF8D3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CFE9FF"/>
        </a:fontRef>
        <a:srgbClr val="CFE9FF"/>
      </a:tcTxStyle>
      <a:tcStyle>
        <a:tcBdr>
          <a:left>
            <a:ln w="12700" cap="flat">
              <a:noFill/>
              <a:miter lim="400000"/>
            </a:ln>
          </a:left>
          <a:right>
            <a:ln w="12700" cap="flat">
              <a:noFill/>
              <a:miter lim="400000"/>
            </a:ln>
          </a:right>
          <a:top>
            <a:ln w="50800" cap="flat">
              <a:solidFill>
                <a:srgbClr val="CFE9FF"/>
              </a:solidFill>
              <a:prstDash val="solid"/>
              <a:round/>
            </a:ln>
          </a:top>
          <a:bottom>
            <a:ln w="25400" cap="flat">
              <a:solidFill>
                <a:srgbClr val="CFE9FF"/>
              </a:solidFill>
              <a:prstDash val="solid"/>
              <a:round/>
            </a:ln>
          </a:bottom>
          <a:insideH>
            <a:ln w="12700" cap="flat">
              <a:noFill/>
              <a:miter lim="400000"/>
            </a:ln>
          </a:insideH>
          <a:insideV>
            <a:ln w="12700" cap="flat">
              <a:noFill/>
              <a:miter lim="400000"/>
            </a:ln>
          </a:insideV>
        </a:tcBdr>
        <a:fill>
          <a:solidFill>
            <a:srgbClr val="FF8D30"/>
          </a:solidFill>
        </a:fill>
      </a:tcStyle>
    </a:lastRow>
    <a:firstRow>
      <a:tcTxStyle b="on" i="off">
        <a:fontRef idx="major">
          <a:srgbClr val="FF8D30"/>
        </a:fontRef>
        <a:srgbClr val="FF8D30"/>
      </a:tcTxStyle>
      <a:tcStyle>
        <a:tcBdr>
          <a:left>
            <a:ln w="12700" cap="flat">
              <a:noFill/>
              <a:miter lim="400000"/>
            </a:ln>
          </a:left>
          <a:right>
            <a:ln w="12700" cap="flat">
              <a:noFill/>
              <a:miter lim="400000"/>
            </a:ln>
          </a:right>
          <a:top>
            <a:ln w="25400" cap="flat">
              <a:solidFill>
                <a:srgbClr val="CFE9FF"/>
              </a:solidFill>
              <a:prstDash val="solid"/>
              <a:round/>
            </a:ln>
          </a:top>
          <a:bottom>
            <a:ln w="25400" cap="flat">
              <a:solidFill>
                <a:srgbClr val="CFE9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CFE9FF"/>
        </a:fontRef>
        <a:srgbClr val="CFE9FF"/>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rgbClr val="EDF6FF"/>
          </a:solidFill>
        </a:fill>
      </a:tcStyle>
    </a:wholeTbl>
    <a:band2H>
      <a:tcTxStyle/>
      <a:tcStyle>
        <a:tcBdr/>
        <a:fill>
          <a:solidFill>
            <a:srgbClr val="F6FBFF"/>
          </a:solidFill>
        </a:fill>
      </a:tcStyle>
    </a:band2H>
    <a:firstCol>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rgbClr val="CFE9FF"/>
          </a:solidFill>
        </a:fill>
      </a:tcStyle>
    </a:firstCol>
    <a:la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38100" cap="flat">
              <a:solidFill>
                <a:srgbClr val="FF8D30"/>
              </a:solidFill>
              <a:prstDash val="solid"/>
              <a:round/>
            </a:ln>
          </a:top>
          <a:bottom>
            <a:ln w="127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rgbClr val="CFE9FF"/>
          </a:solidFill>
        </a:fill>
      </a:tcStyle>
    </a:lastRow>
    <a:firstRow>
      <a:tcTxStyle b="on" i="off">
        <a:fontRef idx="major">
          <a:srgbClr val="FF8D30"/>
        </a:fontRef>
        <a:srgbClr val="FF8D30"/>
      </a:tcTxStyle>
      <a:tcStyle>
        <a:tcBdr>
          <a:left>
            <a:ln w="12700" cap="flat">
              <a:solidFill>
                <a:srgbClr val="FF8D30"/>
              </a:solidFill>
              <a:prstDash val="solid"/>
              <a:round/>
            </a:ln>
          </a:left>
          <a:right>
            <a:ln w="12700" cap="flat">
              <a:solidFill>
                <a:srgbClr val="FF8D30"/>
              </a:solidFill>
              <a:prstDash val="solid"/>
              <a:round/>
            </a:ln>
          </a:right>
          <a:top>
            <a:ln w="12700" cap="flat">
              <a:solidFill>
                <a:srgbClr val="FF8D30"/>
              </a:solidFill>
              <a:prstDash val="solid"/>
              <a:round/>
            </a:ln>
          </a:top>
          <a:bottom>
            <a:ln w="38100" cap="flat">
              <a:solidFill>
                <a:srgbClr val="FF8D30"/>
              </a:solidFill>
              <a:prstDash val="solid"/>
              <a:round/>
            </a:ln>
          </a:bottom>
          <a:insideH>
            <a:ln w="12700" cap="flat">
              <a:solidFill>
                <a:srgbClr val="FF8D30"/>
              </a:solidFill>
              <a:prstDash val="solid"/>
              <a:round/>
            </a:ln>
          </a:insideH>
          <a:insideV>
            <a:ln w="12700" cap="flat">
              <a:solidFill>
                <a:srgbClr val="FF8D30"/>
              </a:solidFill>
              <a:prstDash val="solid"/>
              <a:round/>
            </a:ln>
          </a:insideV>
        </a:tcBdr>
        <a:fill>
          <a:solidFill>
            <a:srgbClr val="CFE9FF"/>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0" autoAdjust="0"/>
    <p:restoredTop sz="96064" autoAdjust="0"/>
  </p:normalViewPr>
  <p:slideViewPr>
    <p:cSldViewPr snapToGrid="0">
      <p:cViewPr varScale="1">
        <p:scale>
          <a:sx n="128" d="100"/>
          <a:sy n="128" d="100"/>
        </p:scale>
        <p:origin x="264" y="176"/>
      </p:cViewPr>
      <p:guideLst>
        <p:guide orient="horz" pos="2160"/>
        <p:guide pos="2880"/>
      </p:guideLst>
    </p:cSldViewPr>
  </p:slideViewPr>
  <p:notesTextViewPr>
    <p:cViewPr>
      <p:scale>
        <a:sx n="1" d="1"/>
        <a:sy n="1" d="1"/>
      </p:scale>
      <p:origin x="0" y="0"/>
    </p:cViewPr>
  </p:notesTextViewPr>
  <p:sorterViewPr>
    <p:cViewPr>
      <p:scale>
        <a:sx n="100" d="100"/>
        <a:sy n="100" d="100"/>
      </p:scale>
      <p:origin x="0" y="-31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1184275" y="698500"/>
            <a:ext cx="4654550" cy="3490913"/>
          </a:xfrm>
          <a:prstGeom prst="rect">
            <a:avLst/>
          </a:prstGeom>
        </p:spPr>
        <p:txBody>
          <a:bodyPr lIns="93324" tIns="46662" rIns="93324" bIns="46662"/>
          <a:lstStyle/>
          <a:p>
            <a:endParaRPr/>
          </a:p>
        </p:txBody>
      </p:sp>
      <p:sp>
        <p:nvSpPr>
          <p:cNvPr id="146" name="Shape 146"/>
          <p:cNvSpPr>
            <a:spLocks noGrp="1"/>
          </p:cNvSpPr>
          <p:nvPr>
            <p:ph type="body" sz="quarter" idx="1"/>
          </p:nvPr>
        </p:nvSpPr>
        <p:spPr>
          <a:xfrm>
            <a:off x="936414" y="4421823"/>
            <a:ext cx="5150273" cy="4189095"/>
          </a:xfrm>
          <a:prstGeom prst="rect">
            <a:avLst/>
          </a:prstGeom>
        </p:spPr>
        <p:txBody>
          <a:bodyPr lIns="93324" tIns="46662" rIns="93324" bIns="46662"/>
          <a:lstStyle/>
          <a:p>
            <a:endParaRPr/>
          </a:p>
        </p:txBody>
      </p:sp>
    </p:spTree>
    <p:extLst>
      <p:ext uri="{BB962C8B-B14F-4D97-AF65-F5344CB8AC3E}">
        <p14:creationId xmlns:p14="http://schemas.microsoft.com/office/powerpoint/2010/main" val="1647340901"/>
      </p:ext>
    </p:extLst>
  </p:cSld>
  <p:clrMap bg1="lt1" tx1="dk1" bg2="lt2" tx2="dk2" accent1="accent1" accent2="accent2" accent3="accent3" accent4="accent4" accent5="accent5" accent6="accent6" hlink="hlink" folHlink="folHlink"/>
  <p:notesStyle>
    <a:lvl1pPr defTabSz="457200" latinLnBrk="0">
      <a:defRPr sz="1200">
        <a:solidFill>
          <a:srgbClr val="333333"/>
        </a:solidFill>
        <a:latin typeface="+mn-lt"/>
        <a:ea typeface="+mn-ea"/>
        <a:cs typeface="+mn-cs"/>
        <a:sym typeface="Arial"/>
      </a:defRPr>
    </a:lvl1pPr>
    <a:lvl2pPr indent="228600" defTabSz="457200" latinLnBrk="0">
      <a:defRPr sz="1200">
        <a:solidFill>
          <a:srgbClr val="333333"/>
        </a:solidFill>
        <a:latin typeface="+mn-lt"/>
        <a:ea typeface="+mn-ea"/>
        <a:cs typeface="+mn-cs"/>
        <a:sym typeface="Arial"/>
      </a:defRPr>
    </a:lvl2pPr>
    <a:lvl3pPr indent="457200" defTabSz="457200" latinLnBrk="0">
      <a:defRPr sz="1200">
        <a:solidFill>
          <a:srgbClr val="333333"/>
        </a:solidFill>
        <a:latin typeface="+mn-lt"/>
        <a:ea typeface="+mn-ea"/>
        <a:cs typeface="+mn-cs"/>
        <a:sym typeface="Arial"/>
      </a:defRPr>
    </a:lvl3pPr>
    <a:lvl4pPr indent="685800" defTabSz="457200" latinLnBrk="0">
      <a:defRPr sz="1200">
        <a:solidFill>
          <a:srgbClr val="333333"/>
        </a:solidFill>
        <a:latin typeface="+mn-lt"/>
        <a:ea typeface="+mn-ea"/>
        <a:cs typeface="+mn-cs"/>
        <a:sym typeface="Arial"/>
      </a:defRPr>
    </a:lvl4pPr>
    <a:lvl5pPr indent="914400" defTabSz="457200" latinLnBrk="0">
      <a:defRPr sz="1200">
        <a:solidFill>
          <a:srgbClr val="333333"/>
        </a:solidFill>
        <a:latin typeface="+mn-lt"/>
        <a:ea typeface="+mn-ea"/>
        <a:cs typeface="+mn-cs"/>
        <a:sym typeface="Arial"/>
      </a:defRPr>
    </a:lvl5pPr>
    <a:lvl6pPr indent="1143000" defTabSz="457200" latinLnBrk="0">
      <a:defRPr sz="1200">
        <a:solidFill>
          <a:srgbClr val="333333"/>
        </a:solidFill>
        <a:latin typeface="+mn-lt"/>
        <a:ea typeface="+mn-ea"/>
        <a:cs typeface="+mn-cs"/>
        <a:sym typeface="Arial"/>
      </a:defRPr>
    </a:lvl6pPr>
    <a:lvl7pPr indent="1371600" defTabSz="457200" latinLnBrk="0">
      <a:defRPr sz="1200">
        <a:solidFill>
          <a:srgbClr val="333333"/>
        </a:solidFill>
        <a:latin typeface="+mn-lt"/>
        <a:ea typeface="+mn-ea"/>
        <a:cs typeface="+mn-cs"/>
        <a:sym typeface="Arial"/>
      </a:defRPr>
    </a:lvl7pPr>
    <a:lvl8pPr indent="1600200" defTabSz="457200" latinLnBrk="0">
      <a:defRPr sz="1200">
        <a:solidFill>
          <a:srgbClr val="333333"/>
        </a:solidFill>
        <a:latin typeface="+mn-lt"/>
        <a:ea typeface="+mn-ea"/>
        <a:cs typeface="+mn-cs"/>
        <a:sym typeface="Arial"/>
      </a:defRPr>
    </a:lvl8pPr>
    <a:lvl9pPr indent="1828800" defTabSz="457200" latinLnBrk="0">
      <a:defRPr sz="1200">
        <a:solidFill>
          <a:srgbClr val="333333"/>
        </a:solidFill>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p:spPr>
      </p:sp>
      <p:sp>
        <p:nvSpPr>
          <p:cNvPr id="3" name="Notes Placeholder 2"/>
          <p:cNvSpPr>
            <a:spLocks noGrp="1"/>
          </p:cNvSpPr>
          <p:nvPr>
            <p:ph type="body" idx="1"/>
          </p:nvPr>
        </p:nvSpPr>
        <p:spPr>
          <a:xfrm>
            <a:off x="702310" y="4480004"/>
            <a:ext cx="5618480" cy="3665458"/>
          </a:xfrm>
          <a:prstGeom prst="rect">
            <a:avLst/>
          </a:prstGeom>
        </p:spPr>
        <p:txBody>
          <a:bodyPr>
            <a:normAutofit/>
          </a:bodyPr>
          <a:lstStyle/>
          <a:p>
            <a:pPr defTabSz="933237" eaLnBrk="0" fontAlgn="base" hangingPunct="0">
              <a:spcBef>
                <a:spcPct val="30000"/>
              </a:spcBef>
              <a:spcAft>
                <a:spcPct val="0"/>
              </a:spcAft>
              <a:defRPr/>
            </a:pPr>
            <a:r>
              <a:rPr lang="en-US" dirty="0"/>
              <a:t>Atrial</a:t>
            </a:r>
            <a:r>
              <a:rPr lang="en-US" baseline="0" dirty="0"/>
              <a:t> fibrillation is becoming more well known for its dangerous effects on health, but let’s compare atrial fibrillation to cancer.  </a:t>
            </a:r>
          </a:p>
          <a:p>
            <a:pPr defTabSz="933237" eaLnBrk="0" fontAlgn="base" hangingPunct="0">
              <a:spcBef>
                <a:spcPct val="30000"/>
              </a:spcBef>
              <a:spcAft>
                <a:spcPct val="0"/>
              </a:spcAft>
              <a:defRPr/>
            </a:pPr>
            <a:r>
              <a:rPr lang="en-US" baseline="0" dirty="0"/>
              <a:t>Cancer is a scary word for most people, and by no means do we diminish the impact or feeling one must have if they or a loved one receive a cancer diagnosis. </a:t>
            </a:r>
          </a:p>
          <a:p>
            <a:pPr defTabSz="933237" eaLnBrk="0" fontAlgn="base" hangingPunct="0">
              <a:spcBef>
                <a:spcPct val="30000"/>
              </a:spcBef>
              <a:spcAft>
                <a:spcPct val="0"/>
              </a:spcAft>
              <a:defRPr/>
            </a:pPr>
            <a:r>
              <a:rPr lang="en-US" baseline="0" dirty="0"/>
              <a:t>However, when we compare atrial fibrillation to all invasive cancers only slightly more than half of AF patients will be alive five years after diagnosis, while overall 6 out of 10 cancer patients will survive five years post diagnosis. </a:t>
            </a:r>
          </a:p>
          <a:p>
            <a:pPr defTabSz="933237" eaLnBrk="0" fontAlgn="base" hangingPunct="0">
              <a:spcBef>
                <a:spcPct val="30000"/>
              </a:spcBef>
              <a:spcAft>
                <a:spcPct val="0"/>
              </a:spcAft>
              <a:defRPr/>
            </a:pPr>
            <a:endParaRPr lang="en-US" baseline="0" dirty="0"/>
          </a:p>
          <a:p>
            <a:pPr defTabSz="933237"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a:xfrm>
            <a:off x="3978132" y="8842030"/>
            <a:ext cx="3043343" cy="46707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52E55-925D-4D22-9A4D-E845308A6FA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0" y="8842030"/>
            <a:ext cx="3043343" cy="46707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71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2984" cy="6858000"/>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0614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Section Title Slide">
    <p:bg>
      <p:bgPr>
        <a:solidFill>
          <a:srgbClr val="3D5567"/>
        </a:solidFill>
        <a:effectLst/>
      </p:bgPr>
    </p:bg>
    <p:spTree>
      <p:nvGrpSpPr>
        <p:cNvPr id="1" name=""/>
        <p:cNvGrpSpPr/>
        <p:nvPr/>
      </p:nvGrpSpPr>
      <p:grpSpPr>
        <a:xfrm>
          <a:off x="0" y="0"/>
          <a:ext cx="0" cy="0"/>
          <a:chOff x="0" y="0"/>
          <a:chExt cx="0" cy="0"/>
        </a:xfrm>
      </p:grpSpPr>
      <p:sp>
        <p:nvSpPr>
          <p:cNvPr id="33" name="Shape 33"/>
          <p:cNvSpPr/>
          <p:nvPr/>
        </p:nvSpPr>
        <p:spPr>
          <a:xfrm>
            <a:off x="1875690" y="4439775"/>
            <a:ext cx="5461003" cy="1"/>
          </a:xfrm>
          <a:prstGeom prst="line">
            <a:avLst/>
          </a:prstGeom>
          <a:ln w="19050">
            <a:solidFill>
              <a:srgbClr val="FFFFFF"/>
            </a:solidFill>
          </a:ln>
        </p:spPr>
        <p:txBody>
          <a:bodyPr lIns="45718" tIns="45718" rIns="45718" bIns="45718"/>
          <a:lstStyle/>
          <a:p>
            <a:pPr>
              <a:defRPr>
                <a:solidFill>
                  <a:srgbClr val="FF8D30"/>
                </a:solidFill>
              </a:defRPr>
            </a:pPr>
            <a:endParaRPr/>
          </a:p>
        </p:txBody>
      </p:sp>
      <p:sp>
        <p:nvSpPr>
          <p:cNvPr id="34" name="Shape 34"/>
          <p:cNvSpPr>
            <a:spLocks noGrp="1"/>
          </p:cNvSpPr>
          <p:nvPr>
            <p:ph type="body" sz="quarter" idx="1" hasCustomPrompt="1"/>
          </p:nvPr>
        </p:nvSpPr>
        <p:spPr>
          <a:xfrm>
            <a:off x="2202715" y="4580666"/>
            <a:ext cx="4806952" cy="1403445"/>
          </a:xfrm>
          <a:prstGeom prst="rect">
            <a:avLst/>
          </a:prstGeom>
        </p:spPr>
        <p:txBody>
          <a:bodyPr>
            <a:noAutofit/>
          </a:bodyPr>
          <a:lstStyle>
            <a:lvl1pPr marL="0" indent="0" algn="ctr">
              <a:buNone/>
              <a:defRPr sz="2400">
                <a:solidFill>
                  <a:srgbClr val="FAFAFA"/>
                </a:solidFill>
                <a:latin typeface="Arial" charset="0"/>
                <a:ea typeface="Arial" charset="0"/>
                <a:cs typeface="Arial" charset="0"/>
              </a:defRPr>
            </a:lvl1pPr>
            <a:lvl2pPr>
              <a:defRPr sz="2400">
                <a:solidFill>
                  <a:srgbClr val="FAFAFA"/>
                </a:solidFill>
                <a:latin typeface="Arial" charset="0"/>
                <a:ea typeface="Arial" charset="0"/>
                <a:cs typeface="Arial" charset="0"/>
              </a:defRPr>
            </a:lvl2pPr>
            <a:lvl3pPr>
              <a:defRPr sz="2400">
                <a:solidFill>
                  <a:srgbClr val="FAFAFA"/>
                </a:solidFill>
                <a:latin typeface="Arial" charset="0"/>
                <a:ea typeface="Arial" charset="0"/>
                <a:cs typeface="Arial" charset="0"/>
              </a:defRPr>
            </a:lvl3pPr>
            <a:lvl4pPr>
              <a:defRPr sz="2400">
                <a:solidFill>
                  <a:srgbClr val="FAFAFA"/>
                </a:solidFill>
                <a:latin typeface="Arial" charset="0"/>
                <a:ea typeface="Arial" charset="0"/>
                <a:cs typeface="Arial" charset="0"/>
              </a:defRPr>
            </a:lvl4pPr>
            <a:lvl5pPr>
              <a:defRPr sz="2400">
                <a:solidFill>
                  <a:srgbClr val="FAFAFA"/>
                </a:solidFill>
                <a:latin typeface="Arial" charset="0"/>
                <a:ea typeface="Arial" charset="0"/>
                <a:cs typeface="Arial" charset="0"/>
              </a:defRPr>
            </a:lvl5pPr>
          </a:lstStyle>
          <a:p>
            <a:r>
              <a:rPr lang="en-US" dirty="0"/>
              <a:t>Click to edit subtitle/body text</a:t>
            </a:r>
            <a:endParaRPr dirty="0"/>
          </a:p>
        </p:txBody>
      </p:sp>
      <p:sp>
        <p:nvSpPr>
          <p:cNvPr id="35" name="Shape 35"/>
          <p:cNvSpPr>
            <a:spLocks noGrp="1"/>
          </p:cNvSpPr>
          <p:nvPr>
            <p:ph type="title" hasCustomPrompt="1"/>
          </p:nvPr>
        </p:nvSpPr>
        <p:spPr>
          <a:xfrm>
            <a:off x="911507" y="2210765"/>
            <a:ext cx="7320987" cy="2073694"/>
          </a:xfrm>
          <a:prstGeom prst="rect">
            <a:avLst/>
          </a:prstGeom>
        </p:spPr>
        <p:txBody>
          <a:bodyPr anchor="b">
            <a:noAutofit/>
          </a:bodyPr>
          <a:lstStyle>
            <a:lvl1pPr>
              <a:lnSpc>
                <a:spcPct val="90000"/>
              </a:lnSpc>
              <a:defRPr sz="3600" b="1" baseline="0">
                <a:solidFill>
                  <a:srgbClr val="FFFFFF"/>
                </a:solidFill>
                <a:latin typeface="Arial" charset="0"/>
                <a:ea typeface="Arial" charset="0"/>
                <a:cs typeface="Arial" charset="0"/>
              </a:defRPr>
            </a:lvl1pPr>
          </a:lstStyle>
          <a:p>
            <a:r>
              <a:rPr lang="en-US" dirty="0"/>
              <a:t>Click to Edit Section</a:t>
            </a:r>
            <a:r>
              <a:rPr dirty="0"/>
              <a:t> </a:t>
            </a:r>
            <a:r>
              <a:rPr lang="en-US" dirty="0"/>
              <a:t>Title </a:t>
            </a:r>
            <a:r>
              <a:rPr dirty="0"/>
              <a:t>Text</a:t>
            </a:r>
          </a:p>
        </p:txBody>
      </p:sp>
      <p:pic>
        <p:nvPicPr>
          <p:cNvPr id="36" name="image3.png"/>
          <p:cNvPicPr>
            <a:picLocks noChangeAspect="1"/>
          </p:cNvPicPr>
          <p:nvPr/>
        </p:nvPicPr>
        <p:blipFill>
          <a:blip r:embed="rId2"/>
          <a:stretch>
            <a:fillRect/>
          </a:stretch>
        </p:blipFill>
        <p:spPr>
          <a:xfrm>
            <a:off x="3371122" y="817622"/>
            <a:ext cx="2470140" cy="1035230"/>
          </a:xfrm>
          <a:prstGeom prst="rect">
            <a:avLst/>
          </a:prstGeom>
          <a:ln w="12700">
            <a:miter lim="400000"/>
          </a:ln>
        </p:spPr>
      </p:pic>
      <p:sp>
        <p:nvSpPr>
          <p:cNvPr id="8" name="TextBox 7"/>
          <p:cNvSpPr txBox="1"/>
          <p:nvPr userDrawn="1"/>
        </p:nvSpPr>
        <p:spPr>
          <a:xfrm>
            <a:off x="459855" y="6470879"/>
            <a:ext cx="685800" cy="215444"/>
          </a:xfrm>
          <a:prstGeom prst="rect">
            <a:avLst/>
          </a:prstGeom>
          <a:noFill/>
        </p:spPr>
        <p:txBody>
          <a:bodyPr wrap="square" rtlCol="0">
            <a:spAutoFit/>
          </a:bodyPr>
          <a:lstStyle/>
          <a:p>
            <a:pPr algn="l"/>
            <a:fld id="{8B40AF36-E6C1-CD42-B707-A7802A8239D8}" type="slidenum">
              <a:rPr lang="en-US" sz="800" b="0" smtClean="0">
                <a:solidFill>
                  <a:srgbClr val="FAFAFA"/>
                </a:solidFill>
                <a:latin typeface="Arial" charset="0"/>
                <a:ea typeface="Arial" charset="0"/>
                <a:cs typeface="Arial" charset="0"/>
              </a:rPr>
              <a:pPr algn="l"/>
              <a:t>‹#›</a:t>
            </a:fld>
            <a:endParaRPr lang="en-US" sz="800" b="0" dirty="0">
              <a:solidFill>
                <a:srgbClr val="FAFAFA"/>
              </a:solidFill>
              <a:latin typeface="Arial" charset="0"/>
              <a:ea typeface="Arial" charset="0"/>
              <a:cs typeface="Arial" charset="0"/>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5156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hape 261"/>
          <p:cNvSpPr>
            <a:spLocks noGrp="1"/>
          </p:cNvSpPr>
          <p:nvPr>
            <p:ph type="title" hasCustomPrompt="1"/>
          </p:nvPr>
        </p:nvSpPr>
        <p:spPr>
          <a:xfrm>
            <a:off x="483006" y="318267"/>
            <a:ext cx="8185132" cy="543844"/>
          </a:xfrm>
          <a:prstGeom prst="rect">
            <a:avLst/>
          </a:prstGeom>
        </p:spPr>
        <p:txBody>
          <a:bodyPr>
            <a:noAutofit/>
          </a:bodyPr>
          <a:lstStyle>
            <a:lvl1pPr algn="l" defTabSz="379475">
              <a:defRPr sz="3237" b="1">
                <a:solidFill>
                  <a:srgbClr val="FF620B"/>
                </a:solidFill>
                <a:latin typeface="Arial" charset="0"/>
                <a:ea typeface="Arial" charset="0"/>
                <a:cs typeface="Arial" charset="0"/>
              </a:defRPr>
            </a:lvl1pPr>
          </a:lstStyle>
          <a:p>
            <a:r>
              <a:rPr lang="en-US" sz="3200" dirty="0"/>
              <a:t>Title Text</a:t>
            </a:r>
            <a:endParaRPr sz="3200" dirty="0"/>
          </a:p>
        </p:txBody>
      </p:sp>
      <p:sp>
        <p:nvSpPr>
          <p:cNvPr id="4" name="Shape 262"/>
          <p:cNvSpPr>
            <a:spLocks noGrp="1"/>
          </p:cNvSpPr>
          <p:nvPr>
            <p:ph type="body" sz="half" idx="1" hasCustomPrompt="1"/>
          </p:nvPr>
        </p:nvSpPr>
        <p:spPr>
          <a:xfrm>
            <a:off x="459855" y="1150691"/>
            <a:ext cx="8185133" cy="4970192"/>
          </a:xfrm>
          <a:prstGeom prst="rect">
            <a:avLst/>
          </a:prstGeom>
        </p:spPr>
        <p:txBody>
          <a:bodyPr>
            <a:noAutofit/>
          </a:bodyPr>
          <a:lstStyle>
            <a:lvl1pPr marL="342900" indent="-342900">
              <a:spcBef>
                <a:spcPts val="700"/>
              </a:spcBef>
              <a:defRPr sz="2100">
                <a:solidFill>
                  <a:srgbClr val="3D5567"/>
                </a:solidFill>
                <a:latin typeface="Arial" charset="0"/>
                <a:ea typeface="Arial" charset="0"/>
                <a:cs typeface="Arial" charset="0"/>
              </a:defRPr>
            </a:lvl1pPr>
            <a:lvl2pPr marL="800100" indent="-342900">
              <a:buFont typeface="Arial" charset="0"/>
              <a:buChar char="•"/>
              <a:defRPr sz="2100">
                <a:solidFill>
                  <a:srgbClr val="3D5567"/>
                </a:solidFill>
                <a:latin typeface="Arial" charset="0"/>
                <a:ea typeface="Arial" charset="0"/>
                <a:cs typeface="Arial" charset="0"/>
              </a:defRPr>
            </a:lvl2pPr>
            <a:lvl3pPr>
              <a:defRPr sz="2100">
                <a:solidFill>
                  <a:srgbClr val="3D5567"/>
                </a:solidFill>
                <a:latin typeface="Arial" charset="0"/>
                <a:ea typeface="Arial" charset="0"/>
                <a:cs typeface="Arial" charset="0"/>
              </a:defRPr>
            </a:lvl3pPr>
          </a:lstStyle>
          <a:p>
            <a:pPr lvl="0"/>
            <a:r>
              <a:rPr lang="en-US" dirty="0"/>
              <a:t>Click to edit text</a:t>
            </a:r>
          </a:p>
          <a:p>
            <a:pPr lvl="1"/>
            <a:r>
              <a:rPr lang="en-US" dirty="0"/>
              <a:t>Click to edit text Second level</a:t>
            </a:r>
          </a:p>
          <a:p>
            <a:pPr lvl="2"/>
            <a:r>
              <a:rPr lang="en-US" dirty="0"/>
              <a:t>Click to edit text Third level</a:t>
            </a:r>
          </a:p>
        </p:txBody>
      </p:sp>
      <p:sp>
        <p:nvSpPr>
          <p:cNvPr id="6" name="Shape 64"/>
          <p:cNvSpPr/>
          <p:nvPr userDrawn="1"/>
        </p:nvSpPr>
        <p:spPr>
          <a:xfrm>
            <a:off x="526304" y="862111"/>
            <a:ext cx="3855332" cy="1"/>
          </a:xfrm>
          <a:prstGeom prst="line">
            <a:avLst/>
          </a:prstGeom>
          <a:ln w="12700">
            <a:solidFill>
              <a:srgbClr val="3D5567"/>
            </a:solidFill>
          </a:ln>
        </p:spPr>
        <p:txBody>
          <a:bodyPr lIns="45718" tIns="45718" rIns="45718" bIns="45718"/>
          <a:lstStyle/>
          <a:p>
            <a:pPr>
              <a:defRPr>
                <a:solidFill>
                  <a:srgbClr val="FF8D30"/>
                </a:solidFill>
              </a:defRPr>
            </a:pPr>
            <a:endParaRPr/>
          </a:p>
        </p:txBody>
      </p:sp>
      <p:sp>
        <p:nvSpPr>
          <p:cNvPr id="10" name="Text Placeholder 9"/>
          <p:cNvSpPr>
            <a:spLocks noGrp="1"/>
          </p:cNvSpPr>
          <p:nvPr>
            <p:ph type="body" sz="quarter" idx="10" hasCustomPrompt="1"/>
          </p:nvPr>
        </p:nvSpPr>
        <p:spPr>
          <a:xfrm>
            <a:off x="821803" y="6120883"/>
            <a:ext cx="5799660" cy="565668"/>
          </a:xfrm>
          <a:prstGeom prst="rect">
            <a:avLst/>
          </a:prstGeom>
        </p:spPr>
        <p:txBody>
          <a:bodyPr anchor="b" anchorCtr="0">
            <a:noAutofit/>
          </a:bodyPr>
          <a:lstStyle>
            <a:lvl1pPr marL="0" indent="0">
              <a:buNone/>
              <a:defRPr sz="600">
                <a:solidFill>
                  <a:srgbClr val="3D5567"/>
                </a:solidFill>
                <a:latin typeface="Arial" charset="0"/>
                <a:ea typeface="Arial" charset="0"/>
                <a:cs typeface="Arial" charset="0"/>
              </a:defRPr>
            </a:lvl1pPr>
          </a:lstStyle>
          <a:p>
            <a:pPr lvl="0"/>
            <a:r>
              <a:rPr lang="en-US" dirty="0"/>
              <a:t>Footer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11" name="Content Placeholder 2"/>
          <p:cNvSpPr>
            <a:spLocks noGrp="1"/>
          </p:cNvSpPr>
          <p:nvPr>
            <p:ph sz="half" idx="12" hasCustomPrompt="1"/>
          </p:nvPr>
        </p:nvSpPr>
        <p:spPr>
          <a:xfrm>
            <a:off x="4712489" y="1149031"/>
            <a:ext cx="3959352" cy="4129025"/>
          </a:xfrm>
          <a:prstGeom prst="rect">
            <a:avLst/>
          </a:prstGeom>
        </p:spPr>
        <p:txBody>
          <a:bodyPr>
            <a:noAutofit/>
          </a:bodyPr>
          <a:lstStyle>
            <a:lvl1pPr marL="231775" indent="-231775">
              <a:buFont typeface="Arial" charset="0"/>
              <a:buChar char="•"/>
              <a:tabLst/>
              <a:defRPr sz="1600">
                <a:solidFill>
                  <a:srgbClr val="425563"/>
                </a:solidFill>
                <a:latin typeface="Arial" charset="0"/>
                <a:ea typeface="Arial" charset="0"/>
                <a:cs typeface="Arial" charset="0"/>
              </a:defRPr>
            </a:lvl1pPr>
            <a:lvl2pPr marL="581025" indent="-242888">
              <a:tabLst/>
              <a:defRPr sz="1600">
                <a:solidFill>
                  <a:srgbClr val="425563"/>
                </a:solidFill>
                <a:latin typeface="Arial" charset="0"/>
                <a:ea typeface="Arial" charset="0"/>
                <a:cs typeface="Arial" charset="0"/>
              </a:defRPr>
            </a:lvl2pPr>
            <a:lvl3pPr marL="920750" indent="-233363">
              <a:tabLst/>
              <a:defRPr sz="160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dirty="0"/>
              <a:t>Click to edit text</a:t>
            </a:r>
          </a:p>
          <a:p>
            <a:pPr lvl="1"/>
            <a:r>
              <a:rPr lang="en-US" dirty="0"/>
              <a:t>Click to edit text Second level</a:t>
            </a:r>
          </a:p>
          <a:p>
            <a:pPr lvl="2"/>
            <a:r>
              <a:rPr lang="en-US" dirty="0"/>
              <a:t>Click to edit text Third level</a:t>
            </a:r>
          </a:p>
        </p:txBody>
      </p:sp>
      <p:sp>
        <p:nvSpPr>
          <p:cNvPr id="3" name="Shape 261"/>
          <p:cNvSpPr>
            <a:spLocks noGrp="1"/>
          </p:cNvSpPr>
          <p:nvPr>
            <p:ph type="title" hasCustomPrompt="1"/>
          </p:nvPr>
        </p:nvSpPr>
        <p:spPr>
          <a:xfrm>
            <a:off x="483006" y="318267"/>
            <a:ext cx="8185132" cy="543844"/>
          </a:xfrm>
          <a:prstGeom prst="rect">
            <a:avLst/>
          </a:prstGeom>
        </p:spPr>
        <p:txBody>
          <a:bodyPr>
            <a:noAutofit/>
          </a:bodyPr>
          <a:lstStyle>
            <a:lvl1pPr algn="l" defTabSz="379475">
              <a:defRPr sz="3237" b="1">
                <a:solidFill>
                  <a:srgbClr val="FF620B"/>
                </a:solidFill>
                <a:latin typeface="Arial" charset="0"/>
                <a:ea typeface="Arial" charset="0"/>
                <a:cs typeface="Arial" charset="0"/>
              </a:defRPr>
            </a:lvl1pPr>
          </a:lstStyle>
          <a:p>
            <a:r>
              <a:rPr lang="en-US" sz="3200" dirty="0"/>
              <a:t>Title Text</a:t>
            </a:r>
            <a:endParaRPr sz="3200" dirty="0"/>
          </a:p>
        </p:txBody>
      </p:sp>
      <p:sp>
        <p:nvSpPr>
          <p:cNvPr id="6" name="Shape 64"/>
          <p:cNvSpPr/>
          <p:nvPr userDrawn="1"/>
        </p:nvSpPr>
        <p:spPr>
          <a:xfrm>
            <a:off x="526304" y="862111"/>
            <a:ext cx="3855332" cy="1"/>
          </a:xfrm>
          <a:prstGeom prst="line">
            <a:avLst/>
          </a:prstGeom>
          <a:ln w="12700">
            <a:solidFill>
              <a:srgbClr val="3D5567"/>
            </a:solidFill>
          </a:ln>
        </p:spPr>
        <p:txBody>
          <a:bodyPr lIns="45718" tIns="45718" rIns="45718" bIns="45718"/>
          <a:lstStyle/>
          <a:p>
            <a:pPr>
              <a:defRPr>
                <a:solidFill>
                  <a:srgbClr val="FF8D30"/>
                </a:solidFill>
              </a:defRPr>
            </a:pPr>
            <a:endParaRPr b="0" cap="none" spc="0">
              <a:ln w="0"/>
              <a:solidFill>
                <a:schemeClr val="tx1"/>
              </a:solidFill>
              <a:effectLst>
                <a:outerShdw blurRad="38100" dist="19050" dir="2700000" algn="tl" rotWithShape="0">
                  <a:schemeClr val="dk1">
                    <a:alpha val="40000"/>
                  </a:schemeClr>
                </a:outerShdw>
              </a:effectLst>
            </a:endParaRPr>
          </a:p>
        </p:txBody>
      </p:sp>
      <p:sp>
        <p:nvSpPr>
          <p:cNvPr id="10" name="Text Placeholder 9"/>
          <p:cNvSpPr>
            <a:spLocks noGrp="1"/>
          </p:cNvSpPr>
          <p:nvPr>
            <p:ph type="body" sz="quarter" idx="10" hasCustomPrompt="1"/>
          </p:nvPr>
        </p:nvSpPr>
        <p:spPr>
          <a:xfrm>
            <a:off x="821803" y="6120883"/>
            <a:ext cx="5799660" cy="565668"/>
          </a:xfrm>
          <a:prstGeom prst="rect">
            <a:avLst/>
          </a:prstGeom>
        </p:spPr>
        <p:txBody>
          <a:bodyPr anchor="b" anchorCtr="0">
            <a:noAutofit/>
          </a:bodyPr>
          <a:lstStyle>
            <a:lvl1pPr marL="0" indent="0">
              <a:buNone/>
              <a:defRPr sz="600">
                <a:solidFill>
                  <a:srgbClr val="3D5567"/>
                </a:solidFill>
                <a:latin typeface="Arial" charset="0"/>
                <a:ea typeface="Arial" charset="0"/>
                <a:cs typeface="Arial" charset="0"/>
              </a:defRPr>
            </a:lvl1pPr>
          </a:lstStyle>
          <a:p>
            <a:pPr lvl="0"/>
            <a:r>
              <a:rPr lang="en-US" dirty="0"/>
              <a:t>Footer</a:t>
            </a:r>
          </a:p>
        </p:txBody>
      </p:sp>
      <p:sp>
        <p:nvSpPr>
          <p:cNvPr id="8" name="Content Placeholder 2"/>
          <p:cNvSpPr>
            <a:spLocks noGrp="1"/>
          </p:cNvSpPr>
          <p:nvPr>
            <p:ph sz="half" idx="11" hasCustomPrompt="1"/>
          </p:nvPr>
        </p:nvSpPr>
        <p:spPr>
          <a:xfrm>
            <a:off x="483861" y="1149031"/>
            <a:ext cx="3959352" cy="4796853"/>
          </a:xfrm>
          <a:prstGeom prst="rect">
            <a:avLst/>
          </a:prstGeom>
        </p:spPr>
        <p:txBody>
          <a:bodyPr>
            <a:noAutofit/>
          </a:bodyPr>
          <a:lstStyle>
            <a:lvl1pPr marL="231775" indent="-231775">
              <a:buFont typeface="Arial" charset="0"/>
              <a:buChar char="•"/>
              <a:tabLst/>
              <a:defRPr sz="1600">
                <a:solidFill>
                  <a:srgbClr val="425563"/>
                </a:solidFill>
                <a:latin typeface="Arial" charset="0"/>
                <a:ea typeface="Arial" charset="0"/>
                <a:cs typeface="Arial" charset="0"/>
              </a:defRPr>
            </a:lvl1pPr>
            <a:lvl2pPr marL="581025" indent="-242888">
              <a:tabLst/>
              <a:defRPr sz="1600">
                <a:solidFill>
                  <a:srgbClr val="425563"/>
                </a:solidFill>
                <a:latin typeface="Arial" charset="0"/>
                <a:ea typeface="Arial" charset="0"/>
                <a:cs typeface="Arial" charset="0"/>
              </a:defRPr>
            </a:lvl2pPr>
            <a:lvl3pPr marL="920750" indent="-233363">
              <a:tabLst/>
              <a:defRPr sz="1600">
                <a:solidFill>
                  <a:srgbClr val="425563"/>
                </a:solidFill>
                <a:latin typeface="Arial" charset="0"/>
                <a:ea typeface="Arial" charset="0"/>
                <a:cs typeface="Arial" charset="0"/>
              </a:defRPr>
            </a:lvl3pPr>
            <a:lvl4pPr>
              <a:defRPr>
                <a:solidFill>
                  <a:srgbClr val="425563"/>
                </a:solidFill>
              </a:defRPr>
            </a:lvl4pPr>
            <a:lvl5pPr>
              <a:defRPr>
                <a:solidFill>
                  <a:srgbClr val="425563"/>
                </a:solidFill>
              </a:defRPr>
            </a:lvl5pPr>
          </a:lstStyle>
          <a:p>
            <a:pPr lvl="0"/>
            <a:r>
              <a:rPr lang="en-US" dirty="0"/>
              <a:t>Click to edit text</a:t>
            </a:r>
          </a:p>
          <a:p>
            <a:pPr lvl="1"/>
            <a:r>
              <a:rPr lang="en-US" dirty="0"/>
              <a:t>Click to edit text Second level</a:t>
            </a:r>
          </a:p>
          <a:p>
            <a:pPr lvl="2"/>
            <a:r>
              <a:rPr lang="en-US" dirty="0"/>
              <a:t>Click to edit text 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Open Content">
    <p:spTree>
      <p:nvGrpSpPr>
        <p:cNvPr id="1" name=""/>
        <p:cNvGrpSpPr/>
        <p:nvPr/>
      </p:nvGrpSpPr>
      <p:grpSpPr>
        <a:xfrm>
          <a:off x="0" y="0"/>
          <a:ext cx="0" cy="0"/>
          <a:chOff x="0" y="0"/>
          <a:chExt cx="0" cy="0"/>
        </a:xfrm>
      </p:grpSpPr>
      <p:sp>
        <p:nvSpPr>
          <p:cNvPr id="3" name="Shape 261"/>
          <p:cNvSpPr>
            <a:spLocks noGrp="1"/>
          </p:cNvSpPr>
          <p:nvPr>
            <p:ph type="title" hasCustomPrompt="1"/>
          </p:nvPr>
        </p:nvSpPr>
        <p:spPr>
          <a:xfrm>
            <a:off x="483006" y="318267"/>
            <a:ext cx="8185132" cy="543844"/>
          </a:xfrm>
          <a:prstGeom prst="rect">
            <a:avLst/>
          </a:prstGeom>
        </p:spPr>
        <p:txBody>
          <a:bodyPr>
            <a:noAutofit/>
          </a:bodyPr>
          <a:lstStyle>
            <a:lvl1pPr algn="l" defTabSz="379475">
              <a:defRPr sz="3237" b="1">
                <a:solidFill>
                  <a:srgbClr val="FF620B"/>
                </a:solidFill>
                <a:latin typeface="Arial" charset="0"/>
                <a:ea typeface="Arial" charset="0"/>
                <a:cs typeface="Arial" charset="0"/>
              </a:defRPr>
            </a:lvl1pPr>
          </a:lstStyle>
          <a:p>
            <a:r>
              <a:rPr lang="en-US" sz="3200" dirty="0"/>
              <a:t>Title Text</a:t>
            </a:r>
            <a:endParaRPr sz="3200" dirty="0"/>
          </a:p>
        </p:txBody>
      </p:sp>
      <p:sp>
        <p:nvSpPr>
          <p:cNvPr id="6" name="Shape 64"/>
          <p:cNvSpPr/>
          <p:nvPr userDrawn="1"/>
        </p:nvSpPr>
        <p:spPr>
          <a:xfrm>
            <a:off x="526304" y="862111"/>
            <a:ext cx="3855332" cy="1"/>
          </a:xfrm>
          <a:prstGeom prst="line">
            <a:avLst/>
          </a:prstGeom>
          <a:ln w="12700">
            <a:solidFill>
              <a:srgbClr val="3D5567"/>
            </a:solidFill>
          </a:ln>
        </p:spPr>
        <p:txBody>
          <a:bodyPr lIns="45718" tIns="45718" rIns="45718" bIns="45718"/>
          <a:lstStyle/>
          <a:p>
            <a:pPr>
              <a:defRPr>
                <a:solidFill>
                  <a:srgbClr val="FF8D30"/>
                </a:solidFill>
              </a:defRPr>
            </a:pPr>
            <a:endParaRPr/>
          </a:p>
        </p:txBody>
      </p:sp>
      <p:sp>
        <p:nvSpPr>
          <p:cNvPr id="10" name="Text Placeholder 9"/>
          <p:cNvSpPr>
            <a:spLocks noGrp="1"/>
          </p:cNvSpPr>
          <p:nvPr>
            <p:ph type="body" sz="quarter" idx="10" hasCustomPrompt="1"/>
          </p:nvPr>
        </p:nvSpPr>
        <p:spPr>
          <a:xfrm>
            <a:off x="821803" y="6120883"/>
            <a:ext cx="5799660" cy="565668"/>
          </a:xfrm>
          <a:prstGeom prst="rect">
            <a:avLst/>
          </a:prstGeom>
        </p:spPr>
        <p:txBody>
          <a:bodyPr anchor="b" anchorCtr="0">
            <a:noAutofit/>
          </a:bodyPr>
          <a:lstStyle>
            <a:lvl1pPr marL="0" indent="0">
              <a:buNone/>
              <a:defRPr sz="600">
                <a:solidFill>
                  <a:srgbClr val="3D5567"/>
                </a:solidFill>
                <a:latin typeface="Arial" charset="0"/>
                <a:ea typeface="Arial" charset="0"/>
                <a:cs typeface="Arial" charset="0"/>
              </a:defRPr>
            </a:lvl1pPr>
          </a:lstStyle>
          <a:p>
            <a:pPr lvl="0"/>
            <a:r>
              <a:rPr lang="en-US" dirty="0"/>
              <a:t>Footer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ources Slide">
    <p:spTree>
      <p:nvGrpSpPr>
        <p:cNvPr id="1" name=""/>
        <p:cNvGrpSpPr/>
        <p:nvPr/>
      </p:nvGrpSpPr>
      <p:grpSpPr>
        <a:xfrm>
          <a:off x="0" y="0"/>
          <a:ext cx="0" cy="0"/>
          <a:chOff x="0" y="0"/>
          <a:chExt cx="0" cy="0"/>
        </a:xfrm>
      </p:grpSpPr>
      <p:sp>
        <p:nvSpPr>
          <p:cNvPr id="3" name="Shape 261"/>
          <p:cNvSpPr>
            <a:spLocks noGrp="1"/>
          </p:cNvSpPr>
          <p:nvPr>
            <p:ph type="title" hasCustomPrompt="1"/>
          </p:nvPr>
        </p:nvSpPr>
        <p:spPr>
          <a:xfrm>
            <a:off x="483006" y="318267"/>
            <a:ext cx="8185132" cy="543844"/>
          </a:xfrm>
          <a:prstGeom prst="rect">
            <a:avLst/>
          </a:prstGeom>
        </p:spPr>
        <p:txBody>
          <a:bodyPr>
            <a:noAutofit/>
          </a:bodyPr>
          <a:lstStyle>
            <a:lvl1pPr algn="l" defTabSz="379475">
              <a:defRPr sz="3237" b="1">
                <a:solidFill>
                  <a:srgbClr val="FF620B"/>
                </a:solidFill>
                <a:latin typeface="Arial" charset="0"/>
                <a:ea typeface="Arial" charset="0"/>
                <a:cs typeface="Arial" charset="0"/>
              </a:defRPr>
            </a:lvl1pPr>
          </a:lstStyle>
          <a:p>
            <a:r>
              <a:rPr lang="en-US" sz="3200" dirty="0"/>
              <a:t>Resources Text</a:t>
            </a:r>
            <a:endParaRPr sz="3200" dirty="0"/>
          </a:p>
        </p:txBody>
      </p:sp>
      <p:sp>
        <p:nvSpPr>
          <p:cNvPr id="4" name="Shape 262"/>
          <p:cNvSpPr>
            <a:spLocks noGrp="1"/>
          </p:cNvSpPr>
          <p:nvPr>
            <p:ph type="body" sz="half" idx="1" hasCustomPrompt="1"/>
          </p:nvPr>
        </p:nvSpPr>
        <p:spPr>
          <a:xfrm>
            <a:off x="459855" y="1150691"/>
            <a:ext cx="8185133" cy="4970192"/>
          </a:xfrm>
          <a:prstGeom prst="rect">
            <a:avLst/>
          </a:prstGeom>
        </p:spPr>
        <p:txBody>
          <a:bodyPr>
            <a:noAutofit/>
          </a:bodyPr>
          <a:lstStyle>
            <a:lvl1pPr marL="0" indent="0">
              <a:lnSpc>
                <a:spcPct val="100000"/>
              </a:lnSpc>
              <a:spcBef>
                <a:spcPts val="0"/>
              </a:spcBef>
              <a:buNone/>
              <a:defRPr sz="800">
                <a:solidFill>
                  <a:srgbClr val="3D5567"/>
                </a:solidFill>
                <a:latin typeface="Arial" charset="0"/>
                <a:ea typeface="Arial" charset="0"/>
                <a:cs typeface="Arial" charset="0"/>
              </a:defRPr>
            </a:lvl1pPr>
            <a:lvl2pPr marL="457200" indent="0">
              <a:buFont typeface="Arial" charset="0"/>
              <a:buNone/>
              <a:defRPr sz="2100">
                <a:solidFill>
                  <a:srgbClr val="3D5567"/>
                </a:solidFill>
                <a:latin typeface="Arial" charset="0"/>
                <a:ea typeface="Arial" charset="0"/>
                <a:cs typeface="Arial" charset="0"/>
              </a:defRPr>
            </a:lvl2pPr>
            <a:lvl3pPr marL="914400" indent="0">
              <a:buNone/>
              <a:defRPr sz="2100">
                <a:solidFill>
                  <a:srgbClr val="3D5567"/>
                </a:solidFill>
                <a:latin typeface="Arial" charset="0"/>
                <a:ea typeface="Arial" charset="0"/>
                <a:cs typeface="Arial" charset="0"/>
              </a:defRPr>
            </a:lvl3pPr>
          </a:lstStyle>
          <a:p>
            <a:pPr lvl="0"/>
            <a:r>
              <a:rPr lang="en-US" dirty="0"/>
              <a:t>Click to edit text</a:t>
            </a:r>
          </a:p>
        </p:txBody>
      </p:sp>
      <p:sp>
        <p:nvSpPr>
          <p:cNvPr id="6" name="Shape 64"/>
          <p:cNvSpPr/>
          <p:nvPr userDrawn="1"/>
        </p:nvSpPr>
        <p:spPr>
          <a:xfrm>
            <a:off x="526304" y="862111"/>
            <a:ext cx="3855332" cy="1"/>
          </a:xfrm>
          <a:prstGeom prst="line">
            <a:avLst/>
          </a:prstGeom>
          <a:ln w="12700">
            <a:solidFill>
              <a:srgbClr val="3D5567"/>
            </a:solidFill>
          </a:ln>
        </p:spPr>
        <p:txBody>
          <a:bodyPr lIns="45718" tIns="45718" rIns="45718" bIns="45718"/>
          <a:lstStyle/>
          <a:p>
            <a:pPr>
              <a:defRPr>
                <a:solidFill>
                  <a:srgbClr val="FF8D30"/>
                </a:solidFill>
              </a:defRPr>
            </a:pPr>
            <a:endParaRPr/>
          </a:p>
        </p:txBody>
      </p:sp>
      <p:sp>
        <p:nvSpPr>
          <p:cNvPr id="10" name="Text Placeholder 9"/>
          <p:cNvSpPr>
            <a:spLocks noGrp="1"/>
          </p:cNvSpPr>
          <p:nvPr>
            <p:ph type="body" sz="quarter" idx="10" hasCustomPrompt="1"/>
          </p:nvPr>
        </p:nvSpPr>
        <p:spPr>
          <a:xfrm>
            <a:off x="821803" y="6120883"/>
            <a:ext cx="5799660" cy="565668"/>
          </a:xfrm>
          <a:prstGeom prst="rect">
            <a:avLst/>
          </a:prstGeom>
        </p:spPr>
        <p:txBody>
          <a:bodyPr anchor="b" anchorCtr="0">
            <a:noAutofit/>
          </a:bodyPr>
          <a:lstStyle>
            <a:lvl1pPr marL="0" indent="0">
              <a:buNone/>
              <a:defRPr sz="600">
                <a:solidFill>
                  <a:srgbClr val="3D5567"/>
                </a:solidFill>
                <a:latin typeface="Arial" charset="0"/>
                <a:ea typeface="Arial" charset="0"/>
                <a:cs typeface="Arial" charset="0"/>
              </a:defRPr>
            </a:lvl1pPr>
          </a:lstStyle>
          <a:p>
            <a:pPr lvl="0"/>
            <a:r>
              <a:rPr lang="en-US" dirty="0"/>
              <a:t>Footer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3.xml"/><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image" Target="../media/image4.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A139812-F319-4767-B166-62CA0F336D92}"/>
              </a:ext>
            </a:extLst>
          </p:cNvPr>
          <p:cNvGraphicFramePr>
            <a:graphicFrameLocks noChangeAspect="1"/>
          </p:cNvGraphicFramePr>
          <p:nvPr userDrawn="1">
            <p:custDataLst>
              <p:tags r:id="rId6"/>
            </p:custDataLst>
            <p:extLst>
              <p:ext uri="{D42A27DB-BD31-4B8C-83A1-F6EECF244321}">
                <p14:modId xmlns:p14="http://schemas.microsoft.com/office/powerpoint/2010/main" val="4287635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84" imgH="384" progId="TCLayout.ActiveDocument.1">
                  <p:embed/>
                </p:oleObj>
              </mc:Choice>
              <mc:Fallback>
                <p:oleObj name="think-cell Slide" r:id="rId7" imgW="384" imgH="384" progId="TCLayout.ActiveDocument.1">
                  <p:embed/>
                  <p:pic>
                    <p:nvPicPr>
                      <p:cNvPr id="2" name="Object 1" hidden="1">
                        <a:extLst>
                          <a:ext uri="{FF2B5EF4-FFF2-40B4-BE49-F238E27FC236}">
                            <a16:creationId xmlns:a16="http://schemas.microsoft.com/office/drawing/2014/main" id="{AA139812-F319-4767-B166-62CA0F336D9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054478511"/>
      </p:ext>
    </p:extLst>
  </p:cSld>
  <p:clrMap bg1="dk1" tx1="lt1" bg2="dk2" tx2="lt2" accent1="accent1" accent2="accent2" accent3="accent3" accent4="accent4" accent5="accent5" accent6="accent6" hlink="hlink" folHlink="folHlink"/>
  <p:sldLayoutIdLst>
    <p:sldLayoutId id="2147483680" r:id="rId1"/>
    <p:sldLayoutId id="2147483688" r:id="rId2"/>
    <p:sldLayoutId id="2147483681" r:id="rId3"/>
    <p:sldLayoutId id="2147483687" r:id="rId4"/>
  </p:sldLayoutIdLst>
  <p:transition spd="med"/>
  <p:hf hdr="0" dt="0"/>
  <p:txStyles>
    <p:titleStyle>
      <a:lvl1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333333"/>
          </a:solidFill>
          <a:uFillTx/>
          <a:latin typeface="+mn-lt"/>
          <a:ea typeface="+mn-ea"/>
          <a:cs typeface="+mn-cs"/>
          <a:sym typeface="Arial"/>
        </a:defRPr>
      </a:lvl9pPr>
    </p:titleStyle>
    <p:bodyStyle>
      <a:lvl1pPr marL="342900" marR="0" indent="-34290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1pPr>
      <a:lvl2pPr marL="783771" marR="0" indent="-326571"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2pPr>
      <a:lvl3pPr marL="1219200" marR="0" indent="-30480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3pPr>
      <a:lvl4pPr marL="17373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4pPr>
      <a:lvl5pPr marL="21945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333333"/>
          </a:solidFill>
          <a:uFillTx/>
          <a:latin typeface="+mn-lt"/>
          <a:ea typeface="+mn-ea"/>
          <a:cs typeface="+mn-cs"/>
          <a:sym typeface="Arial"/>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1BF1DFA-609F-4B17-A6A4-728F6A07CA76}"/>
              </a:ext>
            </a:extLst>
          </p:cNvPr>
          <p:cNvGraphicFramePr>
            <a:graphicFrameLocks noChangeAspect="1"/>
          </p:cNvGraphicFramePr>
          <p:nvPr userDrawn="1">
            <p:custDataLst>
              <p:tags r:id="rId6"/>
            </p:custDataLst>
            <p:extLst>
              <p:ext uri="{D42A27DB-BD31-4B8C-83A1-F6EECF244321}">
                <p14:modId xmlns:p14="http://schemas.microsoft.com/office/powerpoint/2010/main" val="3768209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84" imgH="384" progId="TCLayout.ActiveDocument.1">
                  <p:embed/>
                </p:oleObj>
              </mc:Choice>
              <mc:Fallback>
                <p:oleObj name="think-cell Slide" r:id="rId7" imgW="384" imgH="384" progId="TCLayout.ActiveDocument.1">
                  <p:embed/>
                  <p:pic>
                    <p:nvPicPr>
                      <p:cNvPr id="2" name="Object 1" hidden="1">
                        <a:extLst>
                          <a:ext uri="{FF2B5EF4-FFF2-40B4-BE49-F238E27FC236}">
                            <a16:creationId xmlns:a16="http://schemas.microsoft.com/office/drawing/2014/main" id="{41BF1DFA-609F-4B17-A6A4-728F6A07CA7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7" name="pasted-image.tif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79615" y="5567343"/>
            <a:ext cx="1878636" cy="1011258"/>
          </a:xfrm>
          <a:prstGeom prst="rect">
            <a:avLst/>
          </a:prstGeom>
          <a:ln w="12700">
            <a:miter lim="400000"/>
          </a:ln>
        </p:spPr>
      </p:pic>
      <p:sp>
        <p:nvSpPr>
          <p:cNvPr id="8" name="TextBox 7"/>
          <p:cNvSpPr txBox="1"/>
          <p:nvPr userDrawn="1"/>
        </p:nvSpPr>
        <p:spPr>
          <a:xfrm>
            <a:off x="459855" y="6470879"/>
            <a:ext cx="685800" cy="215444"/>
          </a:xfrm>
          <a:prstGeom prst="rect">
            <a:avLst/>
          </a:prstGeom>
          <a:noFill/>
        </p:spPr>
        <p:txBody>
          <a:bodyPr wrap="square" rtlCol="0">
            <a:spAutoFit/>
          </a:bodyPr>
          <a:lstStyle/>
          <a:p>
            <a:pPr algn="l"/>
            <a:fld id="{8B40AF36-E6C1-CD42-B707-A7802A8239D8}" type="slidenum">
              <a:rPr lang="en-US" sz="800" b="0" smtClean="0">
                <a:solidFill>
                  <a:srgbClr val="425563"/>
                </a:solidFill>
                <a:latin typeface="Arial" charset="0"/>
                <a:ea typeface="Arial" charset="0"/>
                <a:cs typeface="Arial" charset="0"/>
              </a:rPr>
              <a:pPr algn="l"/>
              <a:t>‹#›</a:t>
            </a:fld>
            <a:endParaRPr lang="en-US" sz="800" b="0" dirty="0">
              <a:solidFill>
                <a:srgbClr val="425563"/>
              </a:solidFill>
              <a:latin typeface="Arial" charset="0"/>
              <a:ea typeface="Arial" charset="0"/>
              <a:cs typeface="Arial" charset="0"/>
            </a:endParaRPr>
          </a:p>
        </p:txBody>
      </p:sp>
    </p:spTree>
    <p:extLst>
      <p:ext uri="{BB962C8B-B14F-4D97-AF65-F5344CB8AC3E}">
        <p14:creationId xmlns:p14="http://schemas.microsoft.com/office/powerpoint/2010/main" val="15339113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0.png"/><Relationship Id="rId5" Type="http://schemas.openxmlformats.org/officeDocument/2006/relationships/image" Target="../media/image6.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2.png"/><Relationship Id="rId5" Type="http://schemas.openxmlformats.org/officeDocument/2006/relationships/image" Target="../media/image6.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4.png"/><Relationship Id="rId5" Type="http://schemas.openxmlformats.org/officeDocument/2006/relationships/image" Target="../media/image6.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6.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F4B835-239C-4DBA-8A7B-A026B0A2912D}"/>
              </a:ext>
            </a:extLst>
          </p:cNvPr>
          <p:cNvPicPr>
            <a:picLocks noChangeAspect="1"/>
          </p:cNvPicPr>
          <p:nvPr/>
        </p:nvPicPr>
        <p:blipFill rotWithShape="1">
          <a:blip r:embed="rId2"/>
          <a:srcRect b="1615"/>
          <a:stretch/>
        </p:blipFill>
        <p:spPr>
          <a:xfrm>
            <a:off x="0" y="0"/>
            <a:ext cx="9144000" cy="6858000"/>
          </a:xfrm>
          <a:prstGeom prst="rect">
            <a:avLst/>
          </a:prstGeom>
        </p:spPr>
      </p:pic>
      <p:sp>
        <p:nvSpPr>
          <p:cNvPr id="4" name="TextBox 3">
            <a:extLst>
              <a:ext uri="{FF2B5EF4-FFF2-40B4-BE49-F238E27FC236}">
                <a16:creationId xmlns:a16="http://schemas.microsoft.com/office/drawing/2014/main" id="{F927F056-BB77-E34C-963F-485A086BFBBE}"/>
              </a:ext>
            </a:extLst>
          </p:cNvPr>
          <p:cNvSpPr txBox="1"/>
          <p:nvPr/>
        </p:nvSpPr>
        <p:spPr>
          <a:xfrm>
            <a:off x="173618" y="6565348"/>
            <a:ext cx="1624359" cy="200055"/>
          </a:xfrm>
          <a:prstGeom prst="rect">
            <a:avLst/>
          </a:prstGeom>
          <a:noFill/>
        </p:spPr>
        <p:txBody>
          <a:bodyPr wrap="square" rtlCol="0">
            <a:spAutoFit/>
          </a:bodyPr>
          <a:lstStyle/>
          <a:p>
            <a:pPr algn="l"/>
            <a:r>
              <a:rPr lang="en-US" sz="700" b="0" dirty="0">
                <a:solidFill>
                  <a:schemeClr val="tx1"/>
                </a:solidFill>
                <a:latin typeface="Arial" charset="0"/>
                <a:ea typeface="Arial" charset="0"/>
                <a:cs typeface="Arial" charset="0"/>
              </a:rPr>
              <a:t>PM-GL-0416F-0226-G</a:t>
            </a:r>
          </a:p>
        </p:txBody>
      </p:sp>
    </p:spTree>
    <p:extLst>
      <p:ext uri="{BB962C8B-B14F-4D97-AF65-F5344CB8AC3E}">
        <p14:creationId xmlns:p14="http://schemas.microsoft.com/office/powerpoint/2010/main" val="186332533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hart&#10;&#10;Description automatically generated">
            <a:extLst>
              <a:ext uri="{FF2B5EF4-FFF2-40B4-BE49-F238E27FC236}">
                <a16:creationId xmlns:a16="http://schemas.microsoft.com/office/drawing/2014/main" id="{55770D51-BC74-C349-BE29-D5D737A7D7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572"/>
          <a:stretch/>
        </p:blipFill>
        <p:spPr>
          <a:xfrm>
            <a:off x="0" y="0"/>
            <a:ext cx="9144000" cy="6858000"/>
          </a:xfrm>
          <a:prstGeom prst="rect">
            <a:avLst/>
          </a:prstGeom>
        </p:spPr>
      </p:pic>
      <p:sp>
        <p:nvSpPr>
          <p:cNvPr id="4" name="Text Placeholder 3">
            <a:extLst>
              <a:ext uri="{FF2B5EF4-FFF2-40B4-BE49-F238E27FC236}">
                <a16:creationId xmlns:a16="http://schemas.microsoft.com/office/drawing/2014/main" id="{12EF9175-FB3D-49EF-8AF4-2CDC0D48DB16}"/>
              </a:ext>
            </a:extLst>
          </p:cNvPr>
          <p:cNvSpPr>
            <a:spLocks noGrp="1"/>
          </p:cNvSpPr>
          <p:nvPr>
            <p:ph type="body" sz="quarter" idx="10"/>
          </p:nvPr>
        </p:nvSpPr>
        <p:spPr>
          <a:xfrm>
            <a:off x="821802" y="6120883"/>
            <a:ext cx="7126443" cy="565668"/>
          </a:xfrm>
        </p:spPr>
        <p:txBody>
          <a:bodyPr/>
          <a:lstStyle/>
          <a:p>
            <a:r>
              <a:rPr lang="en-US" dirty="0"/>
              <a:t>*AVR/CABG concomitant ablation Class I LDR for symptomatic persistent and long-standing persistent “refractory or intolerant to at least one Class I or III antiarrhythmic medication.”</a:t>
            </a:r>
          </a:p>
        </p:txBody>
      </p:sp>
      <p:sp>
        <p:nvSpPr>
          <p:cNvPr id="5" name="Rectangle 4">
            <a:extLst>
              <a:ext uri="{FF2B5EF4-FFF2-40B4-BE49-F238E27FC236}">
                <a16:creationId xmlns:a16="http://schemas.microsoft.com/office/drawing/2014/main" id="{26428CB1-439F-3F42-AF97-2B116630026A}"/>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
        <p:nvSpPr>
          <p:cNvPr id="2" name="Rectangle 1">
            <a:extLst>
              <a:ext uri="{FF2B5EF4-FFF2-40B4-BE49-F238E27FC236}">
                <a16:creationId xmlns:a16="http://schemas.microsoft.com/office/drawing/2014/main" id="{5E3FC324-A61B-6656-7E64-3AFB0DB1FCFF}"/>
              </a:ext>
            </a:extLst>
          </p:cNvPr>
          <p:cNvSpPr/>
          <p:nvPr/>
        </p:nvSpPr>
        <p:spPr>
          <a:xfrm>
            <a:off x="477078" y="1997765"/>
            <a:ext cx="7901609" cy="453224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FA4C92A-536F-6464-B0E7-C94F2AF38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99851"/>
            <a:ext cx="7772400" cy="4303866"/>
          </a:xfrm>
          <a:prstGeom prst="rect">
            <a:avLst/>
          </a:prstGeom>
        </p:spPr>
      </p:pic>
    </p:spTree>
    <p:extLst>
      <p:ext uri="{BB962C8B-B14F-4D97-AF65-F5344CB8AC3E}">
        <p14:creationId xmlns:p14="http://schemas.microsoft.com/office/powerpoint/2010/main" val="127250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2EB38D-6145-4943-B16B-D996915DEB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2117" y="403407"/>
            <a:ext cx="8229600" cy="6400800"/>
          </a:xfrm>
          <a:prstGeom prst="rect">
            <a:avLst/>
          </a:prstGeom>
        </p:spPr>
      </p:pic>
      <p:graphicFrame>
        <p:nvGraphicFramePr>
          <p:cNvPr id="7" name="Object 6" hidden="1">
            <a:extLst>
              <a:ext uri="{FF2B5EF4-FFF2-40B4-BE49-F238E27FC236}">
                <a16:creationId xmlns:a16="http://schemas.microsoft.com/office/drawing/2014/main" id="{4C6473A3-95F1-4D17-86A0-CFBF968A07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7" name="Object 6" hidden="1">
                        <a:extLst>
                          <a:ext uri="{FF2B5EF4-FFF2-40B4-BE49-F238E27FC236}">
                            <a16:creationId xmlns:a16="http://schemas.microsoft.com/office/drawing/2014/main" id="{4C6473A3-95F1-4D17-86A0-CFBF968A07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F033F4F-505A-4B92-A9FF-2CBB2FE9F94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3237" dirty="0">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BE23560C-5A89-4D0A-A962-BB6EAA108620}"/>
              </a:ext>
            </a:extLst>
          </p:cNvPr>
          <p:cNvSpPr>
            <a:spLocks noGrp="1"/>
          </p:cNvSpPr>
          <p:nvPr>
            <p:ph type="title"/>
          </p:nvPr>
        </p:nvSpPr>
        <p:spPr/>
        <p:txBody>
          <a:bodyPr/>
          <a:lstStyle/>
          <a:p>
            <a:r>
              <a:rPr lang="en-US" dirty="0"/>
              <a:t>Do Something</a:t>
            </a:r>
          </a:p>
        </p:txBody>
      </p:sp>
      <p:sp>
        <p:nvSpPr>
          <p:cNvPr id="4" name="Text Placeholder 3">
            <a:extLst>
              <a:ext uri="{FF2B5EF4-FFF2-40B4-BE49-F238E27FC236}">
                <a16:creationId xmlns:a16="http://schemas.microsoft.com/office/drawing/2014/main" id="{9DEA6E8A-A146-455E-9E9F-F10696B2A0AF}"/>
              </a:ext>
            </a:extLst>
          </p:cNvPr>
          <p:cNvSpPr>
            <a:spLocks noGrp="1"/>
          </p:cNvSpPr>
          <p:nvPr>
            <p:ph type="body" sz="quarter" idx="10"/>
          </p:nvPr>
        </p:nvSpPr>
        <p:spPr/>
        <p:txBody>
          <a:bodyPr/>
          <a:lstStyle/>
          <a:p>
            <a:r>
              <a:rPr lang="en-US" dirty="0"/>
              <a:t>See Appendix A for References.</a:t>
            </a:r>
          </a:p>
          <a:p>
            <a:r>
              <a:rPr lang="en-US" b="1" dirty="0"/>
              <a:t>AADs</a:t>
            </a:r>
            <a:r>
              <a:rPr lang="en-US" dirty="0"/>
              <a:t>: </a:t>
            </a:r>
            <a:r>
              <a:rPr lang="en-US" dirty="0" err="1"/>
              <a:t>antiarrythmic</a:t>
            </a:r>
            <a:r>
              <a:rPr lang="en-US" dirty="0"/>
              <a:t> drugs</a:t>
            </a:r>
          </a:p>
        </p:txBody>
      </p:sp>
      <p:sp>
        <p:nvSpPr>
          <p:cNvPr id="8" name="Rectangle 7">
            <a:extLst>
              <a:ext uri="{FF2B5EF4-FFF2-40B4-BE49-F238E27FC236}">
                <a16:creationId xmlns:a16="http://schemas.microsoft.com/office/drawing/2014/main" id="{CC2DE5E6-A40D-6746-A004-6658024EC4C1}"/>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405020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375D4B-1055-EE41-8AC8-6253C810A5B2}"/>
              </a:ext>
            </a:extLst>
          </p:cNvPr>
          <p:cNvSpPr/>
          <p:nvPr/>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EA1E918-0B32-4685-81FA-A747B8855A66}"/>
              </a:ext>
            </a:extLst>
          </p:cNvPr>
          <p:cNvSpPr>
            <a:spLocks noGrp="1"/>
          </p:cNvSpPr>
          <p:nvPr>
            <p:ph type="body" sz="quarter" idx="10"/>
          </p:nvPr>
        </p:nvSpPr>
        <p:spPr>
          <a:xfrm>
            <a:off x="683255" y="6120883"/>
            <a:ext cx="5799660" cy="565668"/>
          </a:xfrm>
        </p:spPr>
        <p:txBody>
          <a:bodyPr/>
          <a:lstStyle/>
          <a:p>
            <a:r>
              <a:rPr lang="en-US" b="1" dirty="0"/>
              <a:t>MVR: </a:t>
            </a:r>
            <a:r>
              <a:rPr lang="en-US" dirty="0"/>
              <a:t>mitral valve repair/replacement</a:t>
            </a:r>
          </a:p>
        </p:txBody>
      </p:sp>
      <p:pic>
        <p:nvPicPr>
          <p:cNvPr id="6" name="Picture 5">
            <a:extLst>
              <a:ext uri="{FF2B5EF4-FFF2-40B4-BE49-F238E27FC236}">
                <a16:creationId xmlns:a16="http://schemas.microsoft.com/office/drawing/2014/main" id="{7B40F7F0-36C6-234E-97F0-DFB3A4DC93F2}"/>
              </a:ext>
            </a:extLst>
          </p:cNvPr>
          <p:cNvPicPr>
            <a:picLocks noChangeAspect="1"/>
          </p:cNvPicPr>
          <p:nvPr/>
        </p:nvPicPr>
        <p:blipFill rotWithShape="1">
          <a:blip r:embed="rId2">
            <a:extLst>
              <a:ext uri="{28A0092B-C50C-407E-A947-70E740481C1C}">
                <a14:useLocalDpi xmlns:a14="http://schemas.microsoft.com/office/drawing/2010/main" val="0"/>
              </a:ext>
            </a:extLst>
          </a:blip>
          <a:srcRect b="5982"/>
          <a:stretch/>
        </p:blipFill>
        <p:spPr>
          <a:xfrm>
            <a:off x="0" y="0"/>
            <a:ext cx="9144000" cy="6686551"/>
          </a:xfrm>
          <a:prstGeom prst="rect">
            <a:avLst/>
          </a:prstGeom>
        </p:spPr>
      </p:pic>
      <p:pic>
        <p:nvPicPr>
          <p:cNvPr id="2" name="Picture 1">
            <a:extLst>
              <a:ext uri="{FF2B5EF4-FFF2-40B4-BE49-F238E27FC236}">
                <a16:creationId xmlns:a16="http://schemas.microsoft.com/office/drawing/2014/main" id="{67885327-0419-4DF5-A96D-AAD929BB6BDB}"/>
              </a:ext>
            </a:extLst>
          </p:cNvPr>
          <p:cNvPicPr>
            <a:picLocks noChangeAspect="1"/>
          </p:cNvPicPr>
          <p:nvPr/>
        </p:nvPicPr>
        <p:blipFill>
          <a:blip r:embed="rId3"/>
          <a:stretch>
            <a:fillRect/>
          </a:stretch>
        </p:blipFill>
        <p:spPr>
          <a:xfrm>
            <a:off x="465352" y="604478"/>
            <a:ext cx="5997856" cy="2433362"/>
          </a:xfrm>
          <a:prstGeom prst="rect">
            <a:avLst/>
          </a:prstGeom>
        </p:spPr>
      </p:pic>
      <p:sp>
        <p:nvSpPr>
          <p:cNvPr id="7" name="Rectangle 6">
            <a:extLst>
              <a:ext uri="{FF2B5EF4-FFF2-40B4-BE49-F238E27FC236}">
                <a16:creationId xmlns:a16="http://schemas.microsoft.com/office/drawing/2014/main" id="{DC7ECCA6-8F47-AF48-ACB1-192E1A70BA90}"/>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313532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D3483F9-62D1-4D9C-8363-38B0972070A8}"/>
              </a:ext>
            </a:extLst>
          </p:cNvPr>
          <p:cNvGraphicFramePr>
            <a:graphicFrameLocks noChangeAspect="1"/>
          </p:cNvGraphicFramePr>
          <p:nvPr>
            <p:custDataLst>
              <p:tags r:id="rId1"/>
            </p:custDataLst>
            <p:extLst>
              <p:ext uri="{D42A27DB-BD31-4B8C-83A1-F6EECF244321}">
                <p14:modId xmlns:p14="http://schemas.microsoft.com/office/powerpoint/2010/main" val="2299049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6" name="Object 5" hidden="1">
                        <a:extLst>
                          <a:ext uri="{FF2B5EF4-FFF2-40B4-BE49-F238E27FC236}">
                            <a16:creationId xmlns:a16="http://schemas.microsoft.com/office/drawing/2014/main" id="{AD3483F9-62D1-4D9C-8363-38B0972070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0FE3761-4356-4070-AC96-15860082A47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24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C51EC94E-D639-4CA4-86C5-342182F8F13E}"/>
              </a:ext>
            </a:extLst>
          </p:cNvPr>
          <p:cNvSpPr>
            <a:spLocks noGrp="1"/>
          </p:cNvSpPr>
          <p:nvPr>
            <p:ph type="title"/>
          </p:nvPr>
        </p:nvSpPr>
        <p:spPr/>
        <p:txBody>
          <a:bodyPr/>
          <a:lstStyle/>
          <a:p>
            <a:r>
              <a:rPr lang="en-US" sz="2400" dirty="0"/>
              <a:t>Afib is Surgically Undertreated</a:t>
            </a:r>
          </a:p>
        </p:txBody>
      </p:sp>
      <p:sp>
        <p:nvSpPr>
          <p:cNvPr id="4" name="Text Placeholder 3">
            <a:extLst>
              <a:ext uri="{FF2B5EF4-FFF2-40B4-BE49-F238E27FC236}">
                <a16:creationId xmlns:a16="http://schemas.microsoft.com/office/drawing/2014/main" id="{BB4E0B21-EFBE-410B-A704-024CE4B11048}"/>
              </a:ext>
            </a:extLst>
          </p:cNvPr>
          <p:cNvSpPr>
            <a:spLocks noGrp="1"/>
          </p:cNvSpPr>
          <p:nvPr>
            <p:ph type="body" sz="quarter" idx="10"/>
          </p:nvPr>
        </p:nvSpPr>
        <p:spPr>
          <a:xfrm>
            <a:off x="821803" y="6120883"/>
            <a:ext cx="5901726" cy="565668"/>
          </a:xfrm>
        </p:spPr>
        <p:txBody>
          <a:bodyPr/>
          <a:lstStyle/>
          <a:p>
            <a:endParaRPr lang="en-US" dirty="0"/>
          </a:p>
          <a:p>
            <a:r>
              <a:rPr lang="en-US" dirty="0"/>
              <a:t>Sources:</a:t>
            </a:r>
            <a:br>
              <a:rPr lang="en-US" dirty="0"/>
            </a:br>
            <a:r>
              <a:rPr lang="en-US" dirty="0"/>
              <a:t>1 Badhwar, V. et al. (2017). Surgical ablation of atrial fibrillation in the United States: trends and propensity matched outcomes. Ann of </a:t>
            </a:r>
            <a:r>
              <a:rPr lang="en-US" dirty="0" err="1"/>
              <a:t>Thorac</a:t>
            </a:r>
            <a:r>
              <a:rPr lang="en-US" dirty="0"/>
              <a:t> Surg, 104(2):493-500 Afib incidence pre-op by type of surgery. Reports incidence of Afib in MVR as 60% and AVR as 36%. § McCarthy, P.M. et al. (2019). Prevalence of atrial fibrillation before cardiac surgery and factors associated with concomitant ablation. J </a:t>
            </a:r>
            <a:r>
              <a:rPr lang="en-US" dirty="0" err="1"/>
              <a:t>Thorac</a:t>
            </a:r>
            <a:r>
              <a:rPr lang="en-US" dirty="0"/>
              <a:t> Cardiovasc Surg, PII: S0022-5223(19) 31361-3, DOI: 10.1016/J.JTCVS.2019.06.062. Showed 20% prevalence of Afib in CABG based on CMS data showing admission for Afib 3 years prior to CABG. † Braid-Forbes Health Research analysis of 2014 CMS SAF data: Annual Counts and Proportions of Atrial Fibrillation and Concomitant Surgical Atrial Ablation in US Cardiac Surgeries. Presented to AtriCure August 22, 2016. Showed 3,121 SA treatments during isolated CABG surgeries. Internal data on file. ‡ Society of Thoracic Surgery Database.</a:t>
            </a:r>
          </a:p>
        </p:txBody>
      </p:sp>
      <p:pic>
        <p:nvPicPr>
          <p:cNvPr id="3" name="Picture 2">
            <a:extLst>
              <a:ext uri="{FF2B5EF4-FFF2-40B4-BE49-F238E27FC236}">
                <a16:creationId xmlns:a16="http://schemas.microsoft.com/office/drawing/2014/main" id="{F16E48CC-E670-4757-8BA8-AC14B858AD7B}"/>
              </a:ext>
            </a:extLst>
          </p:cNvPr>
          <p:cNvPicPr>
            <a:picLocks noChangeAspect="1"/>
          </p:cNvPicPr>
          <p:nvPr/>
        </p:nvPicPr>
        <p:blipFill>
          <a:blip r:embed="rId6"/>
          <a:stretch>
            <a:fillRect/>
          </a:stretch>
        </p:blipFill>
        <p:spPr>
          <a:xfrm>
            <a:off x="1162741" y="1067582"/>
            <a:ext cx="6818517" cy="4310459"/>
          </a:xfrm>
          <a:prstGeom prst="rect">
            <a:avLst/>
          </a:prstGeom>
        </p:spPr>
      </p:pic>
      <p:sp>
        <p:nvSpPr>
          <p:cNvPr id="7" name="Rectangle 6">
            <a:extLst>
              <a:ext uri="{FF2B5EF4-FFF2-40B4-BE49-F238E27FC236}">
                <a16:creationId xmlns:a16="http://schemas.microsoft.com/office/drawing/2014/main" id="{A8DA276F-DD1D-EA4D-BF06-7038091CDE1C}"/>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926510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30E5-C40D-46D8-A1F5-3CAC5005B4D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73467A6-A585-4A79-A5DB-7F31441FA4D9}"/>
              </a:ext>
            </a:extLst>
          </p:cNvPr>
          <p:cNvSpPr>
            <a:spLocks noGrp="1"/>
          </p:cNvSpPr>
          <p:nvPr>
            <p:ph type="body" sz="half" idx="1"/>
          </p:nvPr>
        </p:nvSpPr>
        <p:spPr/>
        <p:txBody>
          <a:bodyPr/>
          <a:lstStyle/>
          <a:p>
            <a:endParaRPr lang="en-US"/>
          </a:p>
        </p:txBody>
      </p:sp>
      <p:sp>
        <p:nvSpPr>
          <p:cNvPr id="4" name="Text Placeholder 3">
            <a:extLst>
              <a:ext uri="{FF2B5EF4-FFF2-40B4-BE49-F238E27FC236}">
                <a16:creationId xmlns:a16="http://schemas.microsoft.com/office/drawing/2014/main" id="{CAABA799-F130-450C-BD4E-B8900010683F}"/>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ECA9A438-D0B6-4429-A395-E5A0745D87F3}"/>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EC9D2C12-39ED-2344-A1EB-F983425A49A2}"/>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5000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63FAE90-49A5-4B23-9452-BCBE1B2DD48A}"/>
              </a:ext>
            </a:extLst>
          </p:cNvPr>
          <p:cNvGraphicFramePr>
            <a:graphicFrameLocks noChangeAspect="1"/>
          </p:cNvGraphicFramePr>
          <p:nvPr>
            <p:custDataLst>
              <p:tags r:id="rId1"/>
            </p:custDataLst>
            <p:extLst>
              <p:ext uri="{D42A27DB-BD31-4B8C-83A1-F6EECF244321}">
                <p14:modId xmlns:p14="http://schemas.microsoft.com/office/powerpoint/2010/main" val="3563552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6" name="Object 5" hidden="1">
                        <a:extLst>
                          <a:ext uri="{FF2B5EF4-FFF2-40B4-BE49-F238E27FC236}">
                            <a16:creationId xmlns:a16="http://schemas.microsoft.com/office/drawing/2014/main" id="{A63FAE90-49A5-4B23-9452-BCBE1B2DD4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BF227D7-5753-4217-BA3B-59C9D1B2B29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3237" dirty="0">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B03578A-B39F-423B-B4CF-E3B3DEFA6EA8}"/>
              </a:ext>
            </a:extLst>
          </p:cNvPr>
          <p:cNvSpPr>
            <a:spLocks noGrp="1"/>
          </p:cNvSpPr>
          <p:nvPr>
            <p:ph type="title"/>
          </p:nvPr>
        </p:nvSpPr>
        <p:spPr/>
        <p:txBody>
          <a:bodyPr/>
          <a:lstStyle/>
          <a:p>
            <a:r>
              <a:rPr lang="en-US" dirty="0"/>
              <a:t>Be Part of the Heart Failure Solution</a:t>
            </a:r>
          </a:p>
        </p:txBody>
      </p:sp>
      <p:sp>
        <p:nvSpPr>
          <p:cNvPr id="4" name="Text Placeholder 3">
            <a:extLst>
              <a:ext uri="{FF2B5EF4-FFF2-40B4-BE49-F238E27FC236}">
                <a16:creationId xmlns:a16="http://schemas.microsoft.com/office/drawing/2014/main" id="{38974E70-AD44-41F4-9833-FF8EAB3C5DC0}"/>
              </a:ext>
            </a:extLst>
          </p:cNvPr>
          <p:cNvSpPr>
            <a:spLocks noGrp="1"/>
          </p:cNvSpPr>
          <p:nvPr>
            <p:ph type="body" sz="quarter" idx="10"/>
          </p:nvPr>
        </p:nvSpPr>
        <p:spPr/>
        <p:txBody>
          <a:bodyPr/>
          <a:lstStyle/>
          <a:p>
            <a:endParaRPr lang="en-US" dirty="0"/>
          </a:p>
          <a:p>
            <a:r>
              <a:rPr lang="en-US" b="1" dirty="0"/>
              <a:t>LVEF</a:t>
            </a:r>
            <a:r>
              <a:rPr lang="en-US" dirty="0"/>
              <a:t>: left ventricular ejection fraction</a:t>
            </a:r>
            <a:br>
              <a:rPr lang="en-US" dirty="0"/>
            </a:br>
            <a:r>
              <a:rPr lang="en-US" b="1" dirty="0"/>
              <a:t>NYHA</a:t>
            </a:r>
            <a:r>
              <a:rPr lang="en-US" dirty="0"/>
              <a:t>: New York Heart Association</a:t>
            </a:r>
          </a:p>
        </p:txBody>
      </p:sp>
      <p:pic>
        <p:nvPicPr>
          <p:cNvPr id="7" name="Picture 6">
            <a:extLst>
              <a:ext uri="{FF2B5EF4-FFF2-40B4-BE49-F238E27FC236}">
                <a16:creationId xmlns:a16="http://schemas.microsoft.com/office/drawing/2014/main" id="{09E234B2-1BEB-467C-AF36-7728B876E34B}"/>
              </a:ext>
            </a:extLst>
          </p:cNvPr>
          <p:cNvPicPr>
            <a:picLocks noChangeAspect="1"/>
          </p:cNvPicPr>
          <p:nvPr/>
        </p:nvPicPr>
        <p:blipFill>
          <a:blip r:embed="rId6"/>
          <a:stretch>
            <a:fillRect/>
          </a:stretch>
        </p:blipFill>
        <p:spPr>
          <a:xfrm>
            <a:off x="531668" y="1348746"/>
            <a:ext cx="8080664" cy="2818047"/>
          </a:xfrm>
          <a:prstGeom prst="rect">
            <a:avLst/>
          </a:prstGeom>
        </p:spPr>
      </p:pic>
      <p:sp>
        <p:nvSpPr>
          <p:cNvPr id="8" name="Rectangle 7">
            <a:extLst>
              <a:ext uri="{FF2B5EF4-FFF2-40B4-BE49-F238E27FC236}">
                <a16:creationId xmlns:a16="http://schemas.microsoft.com/office/drawing/2014/main" id="{796BFC41-B727-724D-A267-9F1B71F50AB6}"/>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401265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A78B-4F59-418D-A87C-9F13C968991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4273DCD-7972-41E9-88DB-FDB6A3493338}"/>
              </a:ext>
            </a:extLst>
          </p:cNvPr>
          <p:cNvSpPr>
            <a:spLocks noGrp="1"/>
          </p:cNvSpPr>
          <p:nvPr>
            <p:ph type="body" sz="half" idx="1"/>
          </p:nvPr>
        </p:nvSpPr>
        <p:spPr/>
        <p:txBody>
          <a:bodyPr/>
          <a:lstStyle/>
          <a:p>
            <a:endParaRPr lang="en-US"/>
          </a:p>
        </p:txBody>
      </p:sp>
      <p:sp>
        <p:nvSpPr>
          <p:cNvPr id="4" name="Text Placeholder 3">
            <a:extLst>
              <a:ext uri="{FF2B5EF4-FFF2-40B4-BE49-F238E27FC236}">
                <a16:creationId xmlns:a16="http://schemas.microsoft.com/office/drawing/2014/main" id="{DC121F43-3D5F-4548-B2A6-537402E91EC1}"/>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8EB6D61B-9CFD-409E-8C39-4CC0CC17E438}"/>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F4C44C69-31FF-3F42-99F5-265E447C321C}"/>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631529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CCA1029-9D30-4BA8-8F5A-68FE309AC0CB}"/>
              </a:ext>
            </a:extLst>
          </p:cNvPr>
          <p:cNvGraphicFramePr>
            <a:graphicFrameLocks noChangeAspect="1"/>
          </p:cNvGraphicFramePr>
          <p:nvPr>
            <p:custDataLst>
              <p:tags r:id="rId1"/>
            </p:custDataLst>
            <p:extLst>
              <p:ext uri="{D42A27DB-BD31-4B8C-83A1-F6EECF244321}">
                <p14:modId xmlns:p14="http://schemas.microsoft.com/office/powerpoint/2010/main" val="929624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6" name="Object 5" hidden="1">
                        <a:extLst>
                          <a:ext uri="{FF2B5EF4-FFF2-40B4-BE49-F238E27FC236}">
                            <a16:creationId xmlns:a16="http://schemas.microsoft.com/office/drawing/2014/main" id="{DCCA1029-9D30-4BA8-8F5A-68FE309AC0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BDFE1C7-6A37-43EA-916F-ADBCA79FBA3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3237" dirty="0">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CBF05757-DE2D-4E40-B19A-8DF1AFCBD463}"/>
              </a:ext>
            </a:extLst>
          </p:cNvPr>
          <p:cNvSpPr>
            <a:spLocks noGrp="1"/>
          </p:cNvSpPr>
          <p:nvPr>
            <p:ph type="title"/>
          </p:nvPr>
        </p:nvSpPr>
        <p:spPr/>
        <p:txBody>
          <a:bodyPr/>
          <a:lstStyle/>
          <a:p>
            <a:r>
              <a:rPr lang="en-US" dirty="0"/>
              <a:t>Screen for Afib in CABG Patients</a:t>
            </a:r>
          </a:p>
        </p:txBody>
      </p:sp>
      <p:sp>
        <p:nvSpPr>
          <p:cNvPr id="4" name="Text Placeholder 3">
            <a:extLst>
              <a:ext uri="{FF2B5EF4-FFF2-40B4-BE49-F238E27FC236}">
                <a16:creationId xmlns:a16="http://schemas.microsoft.com/office/drawing/2014/main" id="{E8F53168-4281-456A-AC64-4824535553B8}"/>
              </a:ext>
            </a:extLst>
          </p:cNvPr>
          <p:cNvSpPr>
            <a:spLocks noGrp="1"/>
          </p:cNvSpPr>
          <p:nvPr>
            <p:ph type="body" sz="quarter" idx="10"/>
          </p:nvPr>
        </p:nvSpPr>
        <p:spPr/>
        <p:txBody>
          <a:bodyPr/>
          <a:lstStyle/>
          <a:p>
            <a:endParaRPr lang="en-US"/>
          </a:p>
        </p:txBody>
      </p:sp>
      <p:pic>
        <p:nvPicPr>
          <p:cNvPr id="7" name="Picture 6">
            <a:extLst>
              <a:ext uri="{FF2B5EF4-FFF2-40B4-BE49-F238E27FC236}">
                <a16:creationId xmlns:a16="http://schemas.microsoft.com/office/drawing/2014/main" id="{02D6B923-77E2-460B-9423-76B3654AF443}"/>
              </a:ext>
            </a:extLst>
          </p:cNvPr>
          <p:cNvPicPr>
            <a:picLocks noChangeAspect="1"/>
          </p:cNvPicPr>
          <p:nvPr/>
        </p:nvPicPr>
        <p:blipFill rotWithShape="1">
          <a:blip r:embed="rId6"/>
          <a:srcRect r="45789" b="49481"/>
          <a:stretch/>
        </p:blipFill>
        <p:spPr>
          <a:xfrm>
            <a:off x="709729" y="1014511"/>
            <a:ext cx="3862271" cy="2551641"/>
          </a:xfrm>
          <a:prstGeom prst="rect">
            <a:avLst/>
          </a:prstGeom>
        </p:spPr>
      </p:pic>
      <p:pic>
        <p:nvPicPr>
          <p:cNvPr id="8" name="Picture 7">
            <a:extLst>
              <a:ext uri="{FF2B5EF4-FFF2-40B4-BE49-F238E27FC236}">
                <a16:creationId xmlns:a16="http://schemas.microsoft.com/office/drawing/2014/main" id="{BDB310E0-CE48-41C7-88FE-CDBA810B4FC8}"/>
              </a:ext>
            </a:extLst>
          </p:cNvPr>
          <p:cNvPicPr>
            <a:picLocks noChangeAspect="1"/>
          </p:cNvPicPr>
          <p:nvPr/>
        </p:nvPicPr>
        <p:blipFill rotWithShape="1">
          <a:blip r:embed="rId6"/>
          <a:srcRect l="55810" b="38409"/>
          <a:stretch/>
        </p:blipFill>
        <p:spPr>
          <a:xfrm>
            <a:off x="5047299" y="1014511"/>
            <a:ext cx="3148328" cy="3110829"/>
          </a:xfrm>
          <a:prstGeom prst="rect">
            <a:avLst/>
          </a:prstGeom>
        </p:spPr>
      </p:pic>
      <p:pic>
        <p:nvPicPr>
          <p:cNvPr id="9" name="Picture 8">
            <a:extLst>
              <a:ext uri="{FF2B5EF4-FFF2-40B4-BE49-F238E27FC236}">
                <a16:creationId xmlns:a16="http://schemas.microsoft.com/office/drawing/2014/main" id="{37A1599E-8589-4DBD-82CE-14EA966E0A99}"/>
              </a:ext>
            </a:extLst>
          </p:cNvPr>
          <p:cNvPicPr>
            <a:picLocks noChangeAspect="1"/>
          </p:cNvPicPr>
          <p:nvPr/>
        </p:nvPicPr>
        <p:blipFill rotWithShape="1">
          <a:blip r:embed="rId6"/>
          <a:srcRect l="6813" t="61698" r="2515"/>
          <a:stretch/>
        </p:blipFill>
        <p:spPr>
          <a:xfrm>
            <a:off x="1708726" y="4277740"/>
            <a:ext cx="5495207" cy="1645623"/>
          </a:xfrm>
          <a:prstGeom prst="rect">
            <a:avLst/>
          </a:prstGeom>
        </p:spPr>
      </p:pic>
      <p:sp>
        <p:nvSpPr>
          <p:cNvPr id="10" name="Rectangle 9">
            <a:extLst>
              <a:ext uri="{FF2B5EF4-FFF2-40B4-BE49-F238E27FC236}">
                <a16:creationId xmlns:a16="http://schemas.microsoft.com/office/drawing/2014/main" id="{08A4B31B-6303-BC49-9763-8B74377DA4E9}"/>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279321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0EB35170-AE99-DD40-830D-FCF6FCDB8C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6120"/>
          <a:stretch/>
        </p:blipFill>
        <p:spPr>
          <a:xfrm>
            <a:off x="0" y="1455650"/>
            <a:ext cx="9144000" cy="3831967"/>
          </a:xfrm>
          <a:prstGeom prst="rect">
            <a:avLst/>
          </a:prstGeom>
        </p:spPr>
      </p:pic>
      <p:graphicFrame>
        <p:nvGraphicFramePr>
          <p:cNvPr id="6" name="Object 5" hidden="1">
            <a:extLst>
              <a:ext uri="{FF2B5EF4-FFF2-40B4-BE49-F238E27FC236}">
                <a16:creationId xmlns:a16="http://schemas.microsoft.com/office/drawing/2014/main" id="{ECEDD7B2-CC40-4061-91AA-A0E4E3F9522F}"/>
              </a:ext>
            </a:extLst>
          </p:cNvPr>
          <p:cNvGraphicFramePr>
            <a:graphicFrameLocks noChangeAspect="1"/>
          </p:cNvGraphicFramePr>
          <p:nvPr>
            <p:custDataLst>
              <p:tags r:id="rId1"/>
            </p:custDataLst>
            <p:extLst>
              <p:ext uri="{D42A27DB-BD31-4B8C-83A1-F6EECF244321}">
                <p14:modId xmlns:p14="http://schemas.microsoft.com/office/powerpoint/2010/main" val="4184494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6" name="Object 5" hidden="1">
                        <a:extLst>
                          <a:ext uri="{FF2B5EF4-FFF2-40B4-BE49-F238E27FC236}">
                            <a16:creationId xmlns:a16="http://schemas.microsoft.com/office/drawing/2014/main" id="{ECEDD7B2-CC40-4061-91AA-A0E4E3F952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9AAEA80-231C-45FC-A60A-E718AAE6F07A}"/>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3237" dirty="0">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C9464623-AF41-4CD4-9ED5-E4F6805C53B2}"/>
              </a:ext>
            </a:extLst>
          </p:cNvPr>
          <p:cNvSpPr>
            <a:spLocks noGrp="1"/>
          </p:cNvSpPr>
          <p:nvPr>
            <p:ph type="title"/>
          </p:nvPr>
        </p:nvSpPr>
        <p:spPr/>
        <p:txBody>
          <a:bodyPr/>
          <a:lstStyle/>
          <a:p>
            <a:r>
              <a:rPr lang="en-US" dirty="0"/>
              <a:t>Ready to ACT against Afib?</a:t>
            </a:r>
          </a:p>
        </p:txBody>
      </p:sp>
      <p:sp>
        <p:nvSpPr>
          <p:cNvPr id="4" name="Text Placeholder 3">
            <a:extLst>
              <a:ext uri="{FF2B5EF4-FFF2-40B4-BE49-F238E27FC236}">
                <a16:creationId xmlns:a16="http://schemas.microsoft.com/office/drawing/2014/main" id="{8DB92BA9-E5B8-4B46-862D-AB6A86C9FEB6}"/>
              </a:ext>
            </a:extLst>
          </p:cNvPr>
          <p:cNvSpPr>
            <a:spLocks noGrp="1"/>
          </p:cNvSpPr>
          <p:nvPr>
            <p:ph type="body" sz="quarter" idx="10"/>
          </p:nvPr>
        </p:nvSpPr>
        <p:spPr/>
        <p:txBody>
          <a:bodyPr/>
          <a:lstStyle/>
          <a:p>
            <a:r>
              <a:rPr lang="en-US" i="1" dirty="0"/>
              <a:t>This material is intended to provide general information, including opinions and recommendations, contained herein for educational purposes only. Such information is not intended to be a substitute for professional medical advice, diagnosis or treatment. The material is not intended to direct clinical care in any specific circumstance. The judgment regarding a particular clinical procedure or treatment plan must be made by a qualified physician in light of the clinical data presented by the patient, the diagnostic and treatment options available.</a:t>
            </a:r>
            <a:endParaRPr lang="en-US" dirty="0"/>
          </a:p>
        </p:txBody>
      </p:sp>
      <p:sp>
        <p:nvSpPr>
          <p:cNvPr id="7" name="Rectangle 6">
            <a:extLst>
              <a:ext uri="{FF2B5EF4-FFF2-40B4-BE49-F238E27FC236}">
                <a16:creationId xmlns:a16="http://schemas.microsoft.com/office/drawing/2014/main" id="{59C7F615-2D04-F241-8FD1-8E3BF0CC28D3}"/>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2152094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13CD646-D663-4FBE-804A-47526AD0A38A}"/>
              </a:ext>
            </a:extLst>
          </p:cNvPr>
          <p:cNvGraphicFramePr>
            <a:graphicFrameLocks noChangeAspect="1"/>
          </p:cNvGraphicFramePr>
          <p:nvPr>
            <p:custDataLst>
              <p:tags r:id="rId1"/>
            </p:custDataLst>
            <p:extLst>
              <p:ext uri="{D42A27DB-BD31-4B8C-83A1-F6EECF244321}">
                <p14:modId xmlns:p14="http://schemas.microsoft.com/office/powerpoint/2010/main" val="3242500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7" name="Object 6" hidden="1">
                        <a:extLst>
                          <a:ext uri="{FF2B5EF4-FFF2-40B4-BE49-F238E27FC236}">
                            <a16:creationId xmlns:a16="http://schemas.microsoft.com/office/drawing/2014/main" id="{113CD646-D663-4FBE-804A-47526AD0A3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BFA1D3EA-CCE8-47F8-B656-BA10F2ECBBEE}"/>
              </a:ext>
            </a:extLst>
          </p:cNvPr>
          <p:cNvSpPr/>
          <p:nvPr>
            <p:custDataLst>
              <p:tags r:id="rId2"/>
            </p:custDataLst>
          </p:nvPr>
        </p:nvSpPr>
        <p:spPr>
          <a:xfrm>
            <a:off x="33178" y="-1627500"/>
            <a:ext cx="92393" cy="3413751"/>
          </a:xfrm>
          <a:prstGeom prst="rect">
            <a:avLst/>
          </a:prstGeom>
          <a:solidFill>
            <a:srgbClr val="FF8D3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a:lnSpc>
                <a:spcPct val="90000"/>
              </a:lnSpc>
              <a:spcBef>
                <a:spcPct val="0"/>
              </a:spcBef>
              <a:spcAft>
                <a:spcPct val="0"/>
              </a:spcAft>
            </a:pPr>
            <a:endParaRPr kumimoji="0" lang="en-US" sz="1400" b="0" i="1" u="none" strike="noStrike" cap="none" spc="0" normalizeH="0" dirty="0">
              <a:ln>
                <a:noFill/>
              </a:ln>
              <a:solidFill>
                <a:srgbClr val="CFE9FF"/>
              </a:solidFill>
              <a:effectLst/>
              <a:uFillTx/>
              <a:latin typeface="Arial" panose="020B0604020202020204" pitchFamily="34" charset="0"/>
              <a:cs typeface="Arial" panose="020B0604020202020204" pitchFamily="34" charset="0"/>
              <a:sym typeface="Arial" panose="020B0604020202020204" pitchFamily="34" charset="0"/>
            </a:endParaRPr>
          </a:p>
        </p:txBody>
      </p:sp>
      <p:sp>
        <p:nvSpPr>
          <p:cNvPr id="6" name="Text Placeholder 5">
            <a:extLst>
              <a:ext uri="{FF2B5EF4-FFF2-40B4-BE49-F238E27FC236}">
                <a16:creationId xmlns:a16="http://schemas.microsoft.com/office/drawing/2014/main" id="{283200DC-F193-4884-AFF6-06B316154265}"/>
              </a:ext>
            </a:extLst>
          </p:cNvPr>
          <p:cNvSpPr>
            <a:spLocks noGrp="1"/>
          </p:cNvSpPr>
          <p:nvPr>
            <p:ph type="body" sz="quarter" idx="1"/>
          </p:nvPr>
        </p:nvSpPr>
        <p:spPr/>
        <p:txBody>
          <a:bodyPr/>
          <a:lstStyle/>
          <a:p>
            <a:endParaRPr lang="en-US"/>
          </a:p>
        </p:txBody>
      </p:sp>
      <p:sp>
        <p:nvSpPr>
          <p:cNvPr id="5" name="Title 4">
            <a:extLst>
              <a:ext uri="{FF2B5EF4-FFF2-40B4-BE49-F238E27FC236}">
                <a16:creationId xmlns:a16="http://schemas.microsoft.com/office/drawing/2014/main" id="{21CE9C6D-7213-45FD-BC64-EA35BC605830}"/>
              </a:ext>
            </a:extLst>
          </p:cNvPr>
          <p:cNvSpPr>
            <a:spLocks noGrp="1"/>
          </p:cNvSpPr>
          <p:nvPr>
            <p:ph type="title"/>
          </p:nvPr>
        </p:nvSpPr>
        <p:spPr/>
        <p:txBody>
          <a:bodyPr/>
          <a:lstStyle/>
          <a:p>
            <a:br>
              <a:rPr lang="en-US" sz="1400" b="0" dirty="0"/>
            </a:br>
            <a:r>
              <a:rPr lang="en-US" sz="1400" b="0" i="1" dirty="0"/>
              <a:t>Individual results may vary. Please consult with your physician regarding your condition and appropriate medical treatment.</a:t>
            </a:r>
            <a:br>
              <a:rPr lang="en-US" sz="1400" b="0" dirty="0"/>
            </a:br>
            <a:br>
              <a:rPr lang="en-US" sz="1400" b="0" dirty="0"/>
            </a:br>
            <a:r>
              <a:rPr lang="en-US" sz="1400" b="0" i="1" dirty="0"/>
              <a:t>This material is intended to provide general information, including opinions and recommendations, contained herein for educational purposes only. Such information is not intended to be a substitute for professional medical advice, diagnosis or treatment. The material is not intended to direct clinical care in any specific circumstance. The judgment regarding a particular clinical procedure or treatment plan must be made by a qualified physician in light of the clinical data presented by the patient, the diagnostic and treatment options available.</a:t>
            </a:r>
            <a:endParaRPr lang="en-US" sz="1400" dirty="0"/>
          </a:p>
        </p:txBody>
      </p:sp>
      <p:sp>
        <p:nvSpPr>
          <p:cNvPr id="2" name="TextBox 1">
            <a:extLst>
              <a:ext uri="{FF2B5EF4-FFF2-40B4-BE49-F238E27FC236}">
                <a16:creationId xmlns:a16="http://schemas.microsoft.com/office/drawing/2014/main" id="{8C96E8EC-26CD-5A4C-8234-897F0728C05C}"/>
              </a:ext>
            </a:extLst>
          </p:cNvPr>
          <p:cNvSpPr txBox="1"/>
          <p:nvPr/>
        </p:nvSpPr>
        <p:spPr>
          <a:xfrm>
            <a:off x="8363164" y="6739847"/>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rmAutofit fontScale="25000" lnSpcReduction="20000"/>
          </a:bodyPr>
          <a:lstStyle/>
          <a:p>
            <a:pPr marL="0" marR="0" indent="0" algn="ctr" defTabSz="457200" rtl="0" fontAlgn="auto" latinLnBrk="0" hangingPunct="0">
              <a:lnSpc>
                <a:spcPct val="100000"/>
              </a:lnSpc>
              <a:spcBef>
                <a:spcPts val="4300"/>
              </a:spcBef>
              <a:spcAft>
                <a:spcPts val="0"/>
              </a:spcAft>
              <a:buClrTx/>
              <a:buSzTx/>
              <a:buFontTx/>
              <a:buNone/>
              <a:tabLst/>
            </a:pPr>
            <a:endParaRPr kumimoji="0" lang="en-US" sz="18000" b="1" i="0" u="none" strike="noStrike" cap="none" spc="0" normalizeH="0" baseline="0" dirty="0">
              <a:ln>
                <a:noFill/>
              </a:ln>
              <a:solidFill>
                <a:srgbClr val="CFE9FF"/>
              </a:solidFill>
              <a:effectLst/>
              <a:uFillTx/>
              <a:latin typeface="+mj-lt"/>
              <a:ea typeface="+mj-ea"/>
              <a:cs typeface="+mj-cs"/>
              <a:sym typeface="Helvetica"/>
            </a:endParaRPr>
          </a:p>
        </p:txBody>
      </p:sp>
      <p:sp>
        <p:nvSpPr>
          <p:cNvPr id="10" name="Rectangle 9">
            <a:extLst>
              <a:ext uri="{FF2B5EF4-FFF2-40B4-BE49-F238E27FC236}">
                <a16:creationId xmlns:a16="http://schemas.microsoft.com/office/drawing/2014/main" id="{4F714D86-704E-EC44-9C8A-B95519664941}"/>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338005768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5E46573-4502-4E0A-99FF-F541CF003133}"/>
              </a:ext>
            </a:extLst>
          </p:cNvPr>
          <p:cNvGraphicFramePr>
            <a:graphicFrameLocks noChangeAspect="1"/>
          </p:cNvGraphicFramePr>
          <p:nvPr>
            <p:custDataLst>
              <p:tags r:id="rId1"/>
            </p:custDataLst>
            <p:extLst>
              <p:ext uri="{D42A27DB-BD31-4B8C-83A1-F6EECF244321}">
                <p14:modId xmlns:p14="http://schemas.microsoft.com/office/powerpoint/2010/main" val="1470788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5" name="Object 4" hidden="1">
                        <a:extLst>
                          <a:ext uri="{FF2B5EF4-FFF2-40B4-BE49-F238E27FC236}">
                            <a16:creationId xmlns:a16="http://schemas.microsoft.com/office/drawing/2014/main" id="{A5E46573-4502-4E0A-99FF-F541CF0031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ED4542C-4803-FC41-A821-9FF6D78E7E4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FE0AC10-5B04-E24C-AA9F-8E9FC3FAD425}"/>
              </a:ext>
            </a:extLst>
          </p:cNvPr>
          <p:cNvSpPr>
            <a:spLocks noGrp="1"/>
          </p:cNvSpPr>
          <p:nvPr>
            <p:ph type="body" sz="half" idx="1"/>
          </p:nvPr>
        </p:nvSpPr>
        <p:spPr/>
        <p:txBody>
          <a:bodyPr/>
          <a:lstStyle/>
          <a:p>
            <a:endParaRPr lang="en-US"/>
          </a:p>
        </p:txBody>
      </p:sp>
      <p:sp>
        <p:nvSpPr>
          <p:cNvPr id="7" name="Text Placeholder 6">
            <a:extLst>
              <a:ext uri="{FF2B5EF4-FFF2-40B4-BE49-F238E27FC236}">
                <a16:creationId xmlns:a16="http://schemas.microsoft.com/office/drawing/2014/main" id="{0405F6D4-875F-B64B-8972-43DB2FBD115E}"/>
              </a:ext>
            </a:extLst>
          </p:cNvPr>
          <p:cNvSpPr>
            <a:spLocks noGrp="1"/>
          </p:cNvSpPr>
          <p:nvPr>
            <p:ph type="body" sz="quarter" idx="10"/>
          </p:nvPr>
        </p:nvSpPr>
        <p:spPr/>
        <p:txBody>
          <a:bodyPr/>
          <a:lstStyle/>
          <a:p>
            <a:endParaRPr lang="en-US"/>
          </a:p>
        </p:txBody>
      </p:sp>
      <p:pic>
        <p:nvPicPr>
          <p:cNvPr id="6" name="Picture 5">
            <a:extLst>
              <a:ext uri="{FF2B5EF4-FFF2-40B4-BE49-F238E27FC236}">
                <a16:creationId xmlns:a16="http://schemas.microsoft.com/office/drawing/2014/main" id="{D6C4C81E-E5B6-45A9-AE68-D8BDAA7289D4}"/>
              </a:ext>
            </a:extLst>
          </p:cNvPr>
          <p:cNvPicPr>
            <a:picLocks noChangeAspect="1"/>
          </p:cNvPicPr>
          <p:nvPr/>
        </p:nvPicPr>
        <p:blipFill>
          <a:blip r:embed="rId5"/>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2756C06B-E32F-AA4A-A357-F0FB474CDD79}"/>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4035507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F462-01E9-4607-8307-FC3601E487B0}"/>
              </a:ext>
            </a:extLst>
          </p:cNvPr>
          <p:cNvSpPr>
            <a:spLocks noGrp="1"/>
          </p:cNvSpPr>
          <p:nvPr>
            <p:ph type="title"/>
          </p:nvPr>
        </p:nvSpPr>
        <p:spPr/>
        <p:txBody>
          <a:bodyPr anchor="b"/>
          <a:lstStyle/>
          <a:p>
            <a:r>
              <a:rPr lang="en-US" sz="1600" dirty="0"/>
              <a:t>Sources</a:t>
            </a:r>
          </a:p>
        </p:txBody>
      </p:sp>
      <p:sp>
        <p:nvSpPr>
          <p:cNvPr id="3" name="Text Placeholder 2">
            <a:extLst>
              <a:ext uri="{FF2B5EF4-FFF2-40B4-BE49-F238E27FC236}">
                <a16:creationId xmlns:a16="http://schemas.microsoft.com/office/drawing/2014/main" id="{921A897C-8E62-497D-B248-1674D02DCE91}"/>
              </a:ext>
            </a:extLst>
          </p:cNvPr>
          <p:cNvSpPr>
            <a:spLocks noGrp="1"/>
          </p:cNvSpPr>
          <p:nvPr>
            <p:ph type="body" sz="half" idx="1"/>
          </p:nvPr>
        </p:nvSpPr>
        <p:spPr/>
        <p:txBody>
          <a:bodyPr/>
          <a:lstStyle/>
          <a:p>
            <a:pPr marL="114300" indent="-114300">
              <a:lnSpc>
                <a:spcPct val="100000"/>
              </a:lnSpc>
              <a:spcBef>
                <a:spcPts val="0"/>
              </a:spcBef>
              <a:buNone/>
            </a:pPr>
            <a:r>
              <a:rPr lang="en-US" sz="700" dirty="0"/>
              <a:t>1 Badhwar, V. et al. (2017). Surgical ablation of atrial fibrillation in the United States: trends and propensity matched outcomes. Ann of </a:t>
            </a:r>
            <a:r>
              <a:rPr lang="en-US" sz="700" dirty="0" err="1"/>
              <a:t>Thorac</a:t>
            </a:r>
            <a:r>
              <a:rPr lang="en-US" sz="700" dirty="0"/>
              <a:t> Surg, 104(2):493-500.</a:t>
            </a:r>
          </a:p>
          <a:p>
            <a:pPr marL="114300" indent="-114300">
              <a:lnSpc>
                <a:spcPct val="100000"/>
              </a:lnSpc>
              <a:spcBef>
                <a:spcPts val="0"/>
              </a:spcBef>
              <a:buNone/>
            </a:pPr>
            <a:r>
              <a:rPr lang="en-US" sz="700" dirty="0"/>
              <a:t>2 Braid-Forbes, M.J. Health Research, 2014 CMS SAF, August 2016. NIS for volume and Medicare to look back over 3 years and obtained diagnosis.</a:t>
            </a:r>
          </a:p>
          <a:p>
            <a:pPr marL="114300" indent="-114300">
              <a:lnSpc>
                <a:spcPct val="100000"/>
              </a:lnSpc>
              <a:spcBef>
                <a:spcPts val="0"/>
              </a:spcBef>
              <a:buNone/>
            </a:pPr>
            <a:r>
              <a:rPr lang="en-US" sz="700" dirty="0"/>
              <a:t>3 Rahman, F., Kwan, G.F., &amp; Benjamin, E.J. (2014). Global epidemiology of atrial fibrillation. Nat Rev </a:t>
            </a:r>
            <a:r>
              <a:rPr lang="en-US" sz="700" dirty="0" err="1"/>
              <a:t>Cardiol</a:t>
            </a:r>
            <a:r>
              <a:rPr lang="en-US" sz="700" dirty="0"/>
              <a:t>, 11(11):639-54.</a:t>
            </a:r>
          </a:p>
          <a:p>
            <a:pPr marL="114300" indent="-114300">
              <a:lnSpc>
                <a:spcPct val="100000"/>
              </a:lnSpc>
              <a:spcBef>
                <a:spcPts val="0"/>
              </a:spcBef>
              <a:buNone/>
            </a:pPr>
            <a:r>
              <a:rPr lang="en-US" sz="700" dirty="0"/>
              <a:t>4 </a:t>
            </a:r>
            <a:r>
              <a:rPr lang="en-US" sz="700" dirty="0" err="1"/>
              <a:t>Colilla</a:t>
            </a:r>
            <a:r>
              <a:rPr lang="en-US" sz="700" dirty="0"/>
              <a:t>, S. et al. (2013). Estimates of current and future incidence and prevalence of atrial fibrillation in the U.S. adult population. Am J </a:t>
            </a:r>
            <a:r>
              <a:rPr lang="en-US" sz="700" dirty="0" err="1"/>
              <a:t>Cardiol</a:t>
            </a:r>
            <a:r>
              <a:rPr lang="en-US" sz="700" dirty="0"/>
              <a:t>, 112(8):1142-7.</a:t>
            </a:r>
          </a:p>
          <a:p>
            <a:pPr marL="114300" indent="-114300">
              <a:lnSpc>
                <a:spcPct val="100000"/>
              </a:lnSpc>
              <a:spcBef>
                <a:spcPts val="0"/>
              </a:spcBef>
              <a:buNone/>
            </a:pPr>
            <a:r>
              <a:rPr lang="en-US" sz="700" dirty="0"/>
              <a:t>5 </a:t>
            </a:r>
            <a:r>
              <a:rPr lang="en-US" sz="700" dirty="0" err="1"/>
              <a:t>Odutayo</a:t>
            </a:r>
            <a:r>
              <a:rPr lang="en-US" sz="700" dirty="0"/>
              <a:t>, A. et al. (2016). Atrial fibrillation and risks of cardiovascular disease, renal disease, and death: systematic review and meta-analysis. BMJ; 354:i4482.</a:t>
            </a:r>
          </a:p>
          <a:p>
            <a:pPr marL="114300" indent="-114300">
              <a:lnSpc>
                <a:spcPct val="100000"/>
              </a:lnSpc>
              <a:spcBef>
                <a:spcPts val="0"/>
              </a:spcBef>
              <a:buNone/>
            </a:pPr>
            <a:r>
              <a:rPr lang="en-US" sz="700" dirty="0"/>
              <a:t>6 Fukunaga, S. et al. (2008). Effect of surgery for atrial fibrillation associated with mitral valve disease. Ann of </a:t>
            </a:r>
            <a:r>
              <a:rPr lang="en-US" sz="700" dirty="0" err="1"/>
              <a:t>Thorac</a:t>
            </a:r>
            <a:r>
              <a:rPr lang="en-US" sz="700" dirty="0"/>
              <a:t> Surg, 86(4):1212-7.</a:t>
            </a:r>
          </a:p>
          <a:p>
            <a:pPr marL="114300" indent="-114300">
              <a:lnSpc>
                <a:spcPct val="100000"/>
              </a:lnSpc>
              <a:spcBef>
                <a:spcPts val="0"/>
              </a:spcBef>
              <a:buNone/>
            </a:pPr>
            <a:r>
              <a:rPr lang="en-US" sz="700" dirty="0"/>
              <a:t>7 </a:t>
            </a:r>
            <a:r>
              <a:rPr lang="en-US" sz="700" dirty="0" err="1"/>
              <a:t>Boriani</a:t>
            </a:r>
            <a:r>
              <a:rPr lang="en-US" sz="700" dirty="0"/>
              <a:t>, G., &amp; </a:t>
            </a:r>
            <a:r>
              <a:rPr lang="en-US" sz="700" dirty="0" err="1"/>
              <a:t>Proietti</a:t>
            </a:r>
            <a:r>
              <a:rPr lang="en-US" sz="700" dirty="0"/>
              <a:t>, M. (2017). Atrial fibrillation prevention: an appraisal of current evidence. Heart, 104(11):882-7.</a:t>
            </a:r>
          </a:p>
          <a:p>
            <a:pPr marL="114300" indent="-114300">
              <a:lnSpc>
                <a:spcPct val="100000"/>
              </a:lnSpc>
              <a:spcBef>
                <a:spcPts val="0"/>
              </a:spcBef>
              <a:buNone/>
            </a:pPr>
            <a:r>
              <a:rPr lang="en-US" sz="700" dirty="0"/>
              <a:t>8 </a:t>
            </a:r>
            <a:r>
              <a:rPr lang="en-US" sz="700" dirty="0" err="1"/>
              <a:t>Forlani</a:t>
            </a:r>
            <a:r>
              <a:rPr lang="en-US" sz="700" dirty="0"/>
              <a:t>, S. et al. (2006). Conversion to Sinus Rhythm by Ablation Improves Quality of Life in Patients Submitted to Mitral Valve Surgery. Ann of </a:t>
            </a:r>
            <a:r>
              <a:rPr lang="en-US" sz="700" dirty="0" err="1"/>
              <a:t>Thorac</a:t>
            </a:r>
            <a:r>
              <a:rPr lang="en-US" sz="700" dirty="0"/>
              <a:t> Surg, 81(3):863-7.</a:t>
            </a:r>
          </a:p>
          <a:p>
            <a:pPr marL="114300" indent="-114300">
              <a:lnSpc>
                <a:spcPct val="100000"/>
              </a:lnSpc>
              <a:spcBef>
                <a:spcPts val="0"/>
              </a:spcBef>
              <a:buNone/>
            </a:pPr>
            <a:r>
              <a:rPr lang="en-US" sz="700" dirty="0"/>
              <a:t>9 </a:t>
            </a:r>
            <a:r>
              <a:rPr lang="en-US" sz="700" dirty="0" err="1"/>
              <a:t>Zoni-Berisso</a:t>
            </a:r>
            <a:r>
              <a:rPr lang="en-US" sz="700" dirty="0"/>
              <a:t>, M., </a:t>
            </a:r>
            <a:r>
              <a:rPr lang="en-US" sz="700" dirty="0" err="1"/>
              <a:t>Lercari</a:t>
            </a:r>
            <a:r>
              <a:rPr lang="en-US" sz="700" dirty="0"/>
              <a:t>, F., </a:t>
            </a:r>
            <a:r>
              <a:rPr lang="en-US" sz="700" dirty="0" err="1"/>
              <a:t>Carazza</a:t>
            </a:r>
            <a:r>
              <a:rPr lang="en-US" sz="700" dirty="0"/>
              <a:t>, T., &amp; </a:t>
            </a:r>
            <a:r>
              <a:rPr lang="en-US" sz="700" dirty="0" err="1"/>
              <a:t>Domenicucci</a:t>
            </a:r>
            <a:r>
              <a:rPr lang="en-US" sz="700" dirty="0"/>
              <a:t>, S. (2014). Epidemiology of atrial fibrillation: European perspective. Clin Epidemiol, 6:213-20.</a:t>
            </a:r>
          </a:p>
          <a:p>
            <a:pPr marL="114300" indent="-114300">
              <a:lnSpc>
                <a:spcPct val="100000"/>
              </a:lnSpc>
              <a:spcBef>
                <a:spcPts val="0"/>
              </a:spcBef>
              <a:buNone/>
            </a:pPr>
            <a:r>
              <a:rPr lang="en-US" sz="700" dirty="0"/>
              <a:t>10 </a:t>
            </a:r>
            <a:r>
              <a:rPr lang="en-US" sz="700" dirty="0" err="1"/>
              <a:t>Zoni-Berisso</a:t>
            </a:r>
            <a:r>
              <a:rPr lang="en-US" sz="700" dirty="0"/>
              <a:t>, M. et al. (2013). Frequency, patient characteristics, treatment strategies, and resource usage of atrial fibrillation (from the Italian Survey of Atrial Fibrillation Management [ISAF] study). Am J </a:t>
            </a:r>
            <a:r>
              <a:rPr lang="en-US" sz="700" dirty="0" err="1"/>
              <a:t>Cardiol</a:t>
            </a:r>
            <a:r>
              <a:rPr lang="en-US" sz="700" dirty="0"/>
              <a:t>, 111(5):705-11.</a:t>
            </a:r>
          </a:p>
          <a:p>
            <a:pPr marL="114300" indent="-114300">
              <a:lnSpc>
                <a:spcPct val="100000"/>
              </a:lnSpc>
              <a:spcBef>
                <a:spcPts val="0"/>
              </a:spcBef>
              <a:buNone/>
            </a:pPr>
            <a:r>
              <a:rPr lang="en-US" sz="700" dirty="0"/>
              <a:t>11 Ott, A. et al. (1997). Atrial fibrillation and dementia in a population-based study. The Rotterdam Study. Stroke, 28(2):316-21.</a:t>
            </a:r>
          </a:p>
          <a:p>
            <a:pPr marL="114300" indent="-114300">
              <a:lnSpc>
                <a:spcPct val="100000"/>
              </a:lnSpc>
              <a:spcBef>
                <a:spcPts val="0"/>
              </a:spcBef>
              <a:buNone/>
            </a:pPr>
            <a:r>
              <a:rPr lang="en-US" sz="700" dirty="0"/>
              <a:t>12 Sullivan, E., Braithwaite, S., Dietz, K., &amp; Hickey, C. (2010). Health services utilization and medical costs among Medicare atrial fibrillation patients. Avalere Health, 4(2):7.</a:t>
            </a:r>
          </a:p>
          <a:p>
            <a:pPr marL="114300" indent="-114300">
              <a:lnSpc>
                <a:spcPct val="100000"/>
              </a:lnSpc>
              <a:spcBef>
                <a:spcPts val="0"/>
              </a:spcBef>
              <a:buNone/>
            </a:pPr>
            <a:r>
              <a:rPr lang="en-US" sz="700" dirty="0"/>
              <a:t>13 Wang, Y., Kong, M.C., Lee, L.H., Ng, H.J., &amp; Ko, Y. (2014). Knowledge, satisfaction, and concerns regarding warfarin therapy and their association with warfarin adherence and anticoagulation control. </a:t>
            </a:r>
            <a:r>
              <a:rPr lang="en-US" sz="700" dirty="0" err="1"/>
              <a:t>Thromb</a:t>
            </a:r>
            <a:r>
              <a:rPr lang="en-US" sz="700" dirty="0"/>
              <a:t> Res, 133(4):550-4.</a:t>
            </a:r>
          </a:p>
          <a:p>
            <a:pPr marL="114300" indent="-114300">
              <a:lnSpc>
                <a:spcPct val="100000"/>
              </a:lnSpc>
              <a:spcBef>
                <a:spcPts val="0"/>
              </a:spcBef>
              <a:buNone/>
            </a:pPr>
            <a:r>
              <a:rPr lang="en-US" sz="700" dirty="0"/>
              <a:t>14 </a:t>
            </a:r>
            <a:r>
              <a:rPr lang="en-US" sz="700" dirty="0" err="1"/>
              <a:t>Altiok</a:t>
            </a:r>
            <a:r>
              <a:rPr lang="en-US" sz="700" dirty="0"/>
              <a:t>, M., Yilmaz, M., &amp; </a:t>
            </a:r>
            <a:r>
              <a:rPr lang="en-US" sz="700" dirty="0" err="1"/>
              <a:t>Rencüsogullari</a:t>
            </a:r>
            <a:r>
              <a:rPr lang="en-US" sz="700" dirty="0"/>
              <a:t>, I. (2015).  Living with Atrial Fibrillation: An Analysis of Patients’ Perspectives. Asian Nursing Research, 9(4):305-11.</a:t>
            </a:r>
          </a:p>
          <a:p>
            <a:pPr marL="114300" indent="-114300">
              <a:lnSpc>
                <a:spcPct val="100000"/>
              </a:lnSpc>
              <a:spcBef>
                <a:spcPts val="0"/>
              </a:spcBef>
              <a:buNone/>
            </a:pPr>
            <a:r>
              <a:rPr lang="en-US" sz="700" dirty="0"/>
              <a:t>15 </a:t>
            </a:r>
            <a:r>
              <a:rPr lang="en-US" sz="700" dirty="0" err="1"/>
              <a:t>Nazli</a:t>
            </a:r>
            <a:r>
              <a:rPr lang="en-US" sz="700" dirty="0"/>
              <a:t>, C. et al. (2016). Impaired quality of life in patients with intermittent atrial fibrillation. Anatol J </a:t>
            </a:r>
            <a:r>
              <a:rPr lang="en-US" sz="700" dirty="0" err="1"/>
              <a:t>Cardiol</a:t>
            </a:r>
            <a:r>
              <a:rPr lang="en-US" sz="700" dirty="0"/>
              <a:t>, 16(4):250-5.</a:t>
            </a:r>
          </a:p>
          <a:p>
            <a:pPr marL="114300" indent="-114300">
              <a:lnSpc>
                <a:spcPct val="100000"/>
              </a:lnSpc>
              <a:spcBef>
                <a:spcPts val="0"/>
              </a:spcBef>
              <a:buNone/>
            </a:pPr>
            <a:r>
              <a:rPr lang="en-US" sz="700" dirty="0"/>
              <a:t>16 Thrall, G., Lane, D., Carroll, D., &amp; Lip, G.Y. (2006). Quality of life in patients with atrial fibrillation: a systematic review. Am J Med, 119(5):448.e1-19.</a:t>
            </a:r>
          </a:p>
          <a:p>
            <a:pPr marL="114300" indent="-114300">
              <a:lnSpc>
                <a:spcPct val="100000"/>
              </a:lnSpc>
              <a:spcBef>
                <a:spcPts val="0"/>
              </a:spcBef>
              <a:buNone/>
            </a:pPr>
            <a:r>
              <a:rPr lang="en-US" sz="700" dirty="0"/>
              <a:t>17 </a:t>
            </a:r>
            <a:r>
              <a:rPr lang="en-US" sz="700" dirty="0" err="1"/>
              <a:t>Hagens</a:t>
            </a:r>
            <a:r>
              <a:rPr lang="en-US" sz="700" dirty="0"/>
              <a:t>, V.E. et al. (2004). Effect of rate or rhythm control on quality of life in persistent atrial fibrillation. Results from the Rate Control Versus Electrical Cardioversion (RACE) Study. J Am Coll </a:t>
            </a:r>
            <a:r>
              <a:rPr lang="en-US" sz="700" dirty="0" err="1"/>
              <a:t>Cardiol</a:t>
            </a:r>
            <a:r>
              <a:rPr lang="en-US" sz="700" dirty="0"/>
              <a:t>, 43(2):241-7.</a:t>
            </a:r>
          </a:p>
          <a:p>
            <a:pPr marL="114300" indent="-114300">
              <a:lnSpc>
                <a:spcPct val="100000"/>
              </a:lnSpc>
              <a:spcBef>
                <a:spcPts val="0"/>
              </a:spcBef>
              <a:buNone/>
            </a:pPr>
            <a:r>
              <a:rPr lang="en-US" sz="700" dirty="0"/>
              <a:t>18 </a:t>
            </a:r>
            <a:r>
              <a:rPr lang="en-US" sz="700" dirty="0" err="1"/>
              <a:t>Hoegh</a:t>
            </a:r>
            <a:r>
              <a:rPr lang="en-US" sz="700" dirty="0"/>
              <a:t>, V. et al. (2016). Association between the diagnosis of atrial fibrillation and aspects of health status: a Danish cross-sectional study. </a:t>
            </a:r>
            <a:r>
              <a:rPr lang="en-US" sz="700" dirty="0" err="1"/>
              <a:t>Scand</a:t>
            </a:r>
            <a:r>
              <a:rPr lang="en-US" sz="700" dirty="0"/>
              <a:t> J Caring Sci, 30(3):507-17.</a:t>
            </a:r>
          </a:p>
          <a:p>
            <a:pPr marL="114300" indent="-114300">
              <a:lnSpc>
                <a:spcPct val="100000"/>
              </a:lnSpc>
              <a:spcBef>
                <a:spcPts val="0"/>
              </a:spcBef>
              <a:buNone/>
            </a:pPr>
            <a:r>
              <a:rPr lang="en-US" sz="700" dirty="0"/>
              <a:t>19 Dorian, P. et al. (2000). The impairment of health-related quality of life in patients with intermittent atrial fibrillation: implications for the assessment of investigational therapy. J Am Coll </a:t>
            </a:r>
            <a:r>
              <a:rPr lang="en-US" sz="700" dirty="0" err="1"/>
              <a:t>Cardiol</a:t>
            </a:r>
            <a:r>
              <a:rPr lang="en-US" sz="700" dirty="0"/>
              <a:t>, 36(4):1303-9.</a:t>
            </a:r>
          </a:p>
          <a:p>
            <a:pPr marL="114300" indent="-114300">
              <a:lnSpc>
                <a:spcPct val="100000"/>
              </a:lnSpc>
              <a:spcBef>
                <a:spcPts val="0"/>
              </a:spcBef>
              <a:buNone/>
            </a:pPr>
            <a:r>
              <a:rPr lang="en-US" sz="700" dirty="0"/>
              <a:t>20 Centers for Disease Control and Prevention. (2017). Atrial Fibrillation Fact Sheet. Accessed Dec 2018. Retrieved from https://</a:t>
            </a:r>
            <a:r>
              <a:rPr lang="en-US" sz="700" dirty="0" err="1"/>
              <a:t>www.cdc.gov</a:t>
            </a:r>
            <a:r>
              <a:rPr lang="en-US" sz="700" dirty="0"/>
              <a:t>/</a:t>
            </a:r>
            <a:r>
              <a:rPr lang="en-US" sz="700" dirty="0" err="1"/>
              <a:t>dhdsp</a:t>
            </a:r>
            <a:r>
              <a:rPr lang="en-US" sz="700" dirty="0"/>
              <a:t>/</a:t>
            </a:r>
            <a:r>
              <a:rPr lang="en-US" sz="700" dirty="0" err="1"/>
              <a:t>data_statistics</a:t>
            </a:r>
            <a:r>
              <a:rPr lang="en-US" sz="700" dirty="0"/>
              <a:t>/</a:t>
            </a:r>
            <a:r>
              <a:rPr lang="en-US" sz="700" dirty="0" err="1"/>
              <a:t>fact_sheets</a:t>
            </a:r>
            <a:r>
              <a:rPr lang="en-US" sz="700" dirty="0"/>
              <a:t>/</a:t>
            </a:r>
            <a:r>
              <a:rPr lang="en-US" sz="700" dirty="0" err="1"/>
              <a:t>fs_atrial_fibrillation.htm</a:t>
            </a:r>
            <a:r>
              <a:rPr lang="en-US" sz="700" dirty="0"/>
              <a:t>.</a:t>
            </a:r>
          </a:p>
          <a:p>
            <a:pPr marL="114300" indent="-114300">
              <a:lnSpc>
                <a:spcPct val="100000"/>
              </a:lnSpc>
              <a:spcBef>
                <a:spcPts val="0"/>
              </a:spcBef>
              <a:buNone/>
            </a:pPr>
            <a:r>
              <a:rPr lang="en-US" sz="700" dirty="0"/>
              <a:t>21 McDonald, A.J., Pelletier, A.J., </a:t>
            </a:r>
            <a:r>
              <a:rPr lang="en-US" sz="700" dirty="0" err="1"/>
              <a:t>Ellinor</a:t>
            </a:r>
            <a:r>
              <a:rPr lang="en-US" sz="700" dirty="0"/>
              <a:t>, P.T., &amp; Camargo Jr., C.A. (2008). Increasing US emergency department visit rates and subsequent hospital admissions for atrial fibrillation from 1993 to 2004. Ann </a:t>
            </a:r>
            <a:r>
              <a:rPr lang="en-US" sz="700" dirty="0" err="1"/>
              <a:t>Emerg</a:t>
            </a:r>
            <a:r>
              <a:rPr lang="en-US" sz="700" dirty="0"/>
              <a:t> Med, 51(1):58-65.</a:t>
            </a:r>
          </a:p>
          <a:p>
            <a:pPr marL="114300" indent="-114300">
              <a:lnSpc>
                <a:spcPct val="100000"/>
              </a:lnSpc>
              <a:spcBef>
                <a:spcPts val="0"/>
              </a:spcBef>
              <a:buNone/>
            </a:pPr>
            <a:r>
              <a:rPr lang="en-US" sz="700" dirty="0"/>
              <a:t>22 </a:t>
            </a:r>
            <a:r>
              <a:rPr lang="en-US" sz="700" dirty="0" err="1"/>
              <a:t>Rozen</a:t>
            </a:r>
            <a:r>
              <a:rPr lang="en-US" sz="700" dirty="0"/>
              <a:t>, G. et al. (2018). Emergency Department Visits for Atrial Fibrillation in the United States: Trends in Admission Rates and Economic Burden From 2007 to 2014. J Am Heart Assoc, 7(15), PII:e009024.</a:t>
            </a:r>
          </a:p>
          <a:p>
            <a:pPr marL="114300" indent="-114300">
              <a:lnSpc>
                <a:spcPct val="100000"/>
              </a:lnSpc>
              <a:spcBef>
                <a:spcPts val="0"/>
              </a:spcBef>
              <a:buNone/>
            </a:pPr>
            <a:r>
              <a:rPr lang="en-US" sz="700" dirty="0"/>
              <a:t>23 Kim, M.H., Johnston, S.S., Chu, B.C., </a:t>
            </a:r>
            <a:r>
              <a:rPr lang="en-US" sz="700" dirty="0" err="1"/>
              <a:t>Dalal</a:t>
            </a:r>
            <a:r>
              <a:rPr lang="en-US" sz="700" dirty="0"/>
              <a:t>, M.R., &amp; Schulman, K.L. (2011). Estimation of total incremental health care costs in patients with atrial fibrillation in the United States. Circ Cardiovasc Qual Outcomes, 4(3):313-20.</a:t>
            </a:r>
          </a:p>
          <a:p>
            <a:pPr marL="114300" indent="-114300">
              <a:lnSpc>
                <a:spcPct val="100000"/>
              </a:lnSpc>
              <a:spcBef>
                <a:spcPts val="0"/>
              </a:spcBef>
              <a:buNone/>
            </a:pPr>
            <a:r>
              <a:rPr lang="en-US" sz="700" dirty="0"/>
              <a:t>24 </a:t>
            </a:r>
            <a:r>
              <a:rPr lang="en-US" sz="700" dirty="0" err="1"/>
              <a:t>Iribarne</a:t>
            </a:r>
            <a:r>
              <a:rPr lang="en-US" sz="700" dirty="0"/>
              <a:t>, A. et al. (2019). Surgical Atrial Fibrillation Ablation Improves Long-Term Survival: A Multicenter Analysis. Ann of </a:t>
            </a:r>
            <a:r>
              <a:rPr lang="en-US" sz="700" dirty="0" err="1"/>
              <a:t>Thorac</a:t>
            </a:r>
            <a:r>
              <a:rPr lang="en-US" sz="700" dirty="0"/>
              <a:t> Surg, 107(1):135-42.</a:t>
            </a:r>
          </a:p>
          <a:p>
            <a:pPr marL="114300" indent="-114300">
              <a:lnSpc>
                <a:spcPct val="100000"/>
              </a:lnSpc>
              <a:spcBef>
                <a:spcPts val="0"/>
              </a:spcBef>
              <a:buNone/>
            </a:pPr>
            <a:r>
              <a:rPr lang="en-US" sz="700" dirty="0"/>
              <a:t>25 Rankin, J.S., Lerner, D.J., Braid-Forbes, M.J., Ferguson, M.A., &amp; Badhwar, V. (2017). One-year mortality and costs associated with surgical ablation for atrial fibrillation concomitant to coronary artery bypass grafting. Eur J </a:t>
            </a:r>
            <a:r>
              <a:rPr lang="en-US" sz="700" dirty="0" err="1"/>
              <a:t>Cardiothorac</a:t>
            </a:r>
            <a:r>
              <a:rPr lang="en-US" sz="700" dirty="0"/>
              <a:t> Surg, 52(3):471-7.</a:t>
            </a:r>
          </a:p>
          <a:p>
            <a:pPr marL="114300" indent="-114300">
              <a:lnSpc>
                <a:spcPct val="100000"/>
              </a:lnSpc>
              <a:spcBef>
                <a:spcPts val="0"/>
              </a:spcBef>
              <a:buNone/>
            </a:pPr>
            <a:r>
              <a:rPr lang="en-US" sz="700" dirty="0"/>
              <a:t>26 </a:t>
            </a:r>
            <a:r>
              <a:rPr lang="en-US" sz="700" dirty="0" err="1"/>
              <a:t>Musharbash</a:t>
            </a:r>
            <a:r>
              <a:rPr lang="en-US" sz="700" dirty="0"/>
              <a:t>, F.N. et al. (2018). Performance of the Cox-maze IV procedure is associated with improved long-term survival in patients with atrial fibrillation undergoing cardiac surgery. J </a:t>
            </a:r>
            <a:r>
              <a:rPr lang="en-US" sz="700" dirty="0" err="1"/>
              <a:t>Thorac</a:t>
            </a:r>
            <a:r>
              <a:rPr lang="en-US" sz="700" dirty="0"/>
              <a:t> Cardiovasc Surg, 155(1):159-70.</a:t>
            </a:r>
          </a:p>
          <a:p>
            <a:pPr marL="114300" indent="-114300">
              <a:lnSpc>
                <a:spcPct val="100000"/>
              </a:lnSpc>
              <a:spcBef>
                <a:spcPts val="0"/>
              </a:spcBef>
              <a:buNone/>
            </a:pPr>
            <a:r>
              <a:rPr lang="en-US" sz="700" dirty="0"/>
              <a:t>27 Philpott, J.M. et al. (2015). The ABLATE Trial: Safety and Efficacy of Cox Maze-IV Using a Bipolar Radiofrequency Ablation System. Ann of </a:t>
            </a:r>
            <a:r>
              <a:rPr lang="en-US" sz="700" dirty="0" err="1"/>
              <a:t>Thorac</a:t>
            </a:r>
            <a:r>
              <a:rPr lang="en-US" sz="700" dirty="0"/>
              <a:t> Surg, 100(5):1541-8.</a:t>
            </a:r>
          </a:p>
          <a:p>
            <a:pPr marL="114300" indent="-114300">
              <a:lnSpc>
                <a:spcPct val="100000"/>
              </a:lnSpc>
              <a:spcBef>
                <a:spcPts val="0"/>
              </a:spcBef>
              <a:buNone/>
            </a:pPr>
            <a:r>
              <a:rPr lang="en-US" sz="700" dirty="0"/>
              <a:t>28 McCarthy, P.M. et al. (2019). Prevalence of Atrial Fibrillation before Cardiac Surgery and Factors Associated with Concomitant Ablation. J </a:t>
            </a:r>
            <a:r>
              <a:rPr lang="en-US" sz="700" dirty="0" err="1"/>
              <a:t>Thorac</a:t>
            </a:r>
            <a:r>
              <a:rPr lang="en-US" sz="700" dirty="0"/>
              <a:t> Cardiovasc Surg, PII: S0022-5223(19)31361-3, DOI: 10.1016/J.JTCVS.2019.06.062.</a:t>
            </a:r>
          </a:p>
          <a:p>
            <a:pPr marL="114300" indent="-114300">
              <a:lnSpc>
                <a:spcPct val="100000"/>
              </a:lnSpc>
              <a:spcBef>
                <a:spcPts val="0"/>
              </a:spcBef>
              <a:buNone/>
            </a:pPr>
            <a:r>
              <a:rPr lang="en-US" sz="700" dirty="0"/>
              <a:t>29 Gaynor, S.L. et al. (2015). Surgical treatment of atrial fibrillation: predictors of late recurrence. J </a:t>
            </a:r>
            <a:r>
              <a:rPr lang="en-US" sz="700" dirty="0" err="1"/>
              <a:t>Thorac</a:t>
            </a:r>
            <a:r>
              <a:rPr lang="en-US" sz="700" dirty="0"/>
              <a:t> Cardiovasc Surg, 129(1):104-11.</a:t>
            </a:r>
          </a:p>
          <a:p>
            <a:pPr marL="114300" indent="-114300">
              <a:lnSpc>
                <a:spcPct val="100000"/>
              </a:lnSpc>
              <a:spcBef>
                <a:spcPts val="0"/>
              </a:spcBef>
              <a:buNone/>
            </a:pPr>
            <a:r>
              <a:rPr lang="en-US" sz="700" dirty="0"/>
              <a:t>30 Weimar, T. et al. (2011). The Cox-maze IV procedure for lone atrial fibrillation: a single center experience in 100 consecutive patients. J </a:t>
            </a:r>
            <a:r>
              <a:rPr lang="en-US" sz="700" dirty="0" err="1"/>
              <a:t>Interv</a:t>
            </a:r>
            <a:r>
              <a:rPr lang="en-US" sz="700" dirty="0"/>
              <a:t> Card </a:t>
            </a:r>
            <a:r>
              <a:rPr lang="en-US" sz="700" dirty="0" err="1"/>
              <a:t>Electrophysiol</a:t>
            </a:r>
            <a:r>
              <a:rPr lang="en-US" sz="700" dirty="0"/>
              <a:t>. 31(1):47-54.</a:t>
            </a:r>
          </a:p>
          <a:p>
            <a:pPr marL="0" indent="0">
              <a:lnSpc>
                <a:spcPct val="100000"/>
              </a:lnSpc>
              <a:spcBef>
                <a:spcPts val="0"/>
              </a:spcBef>
              <a:buNone/>
            </a:pPr>
            <a:endParaRPr lang="en-US" sz="700" dirty="0"/>
          </a:p>
        </p:txBody>
      </p:sp>
      <p:sp>
        <p:nvSpPr>
          <p:cNvPr id="4" name="Text Placeholder 3">
            <a:extLst>
              <a:ext uri="{FF2B5EF4-FFF2-40B4-BE49-F238E27FC236}">
                <a16:creationId xmlns:a16="http://schemas.microsoft.com/office/drawing/2014/main" id="{5230C8B1-5B35-459B-9467-EED24FFB868E}"/>
              </a:ext>
            </a:extLst>
          </p:cNvPr>
          <p:cNvSpPr>
            <a:spLocks noGrp="1"/>
          </p:cNvSpPr>
          <p:nvPr>
            <p:ph type="body" sz="quarter" idx="10"/>
          </p:nvPr>
        </p:nvSpPr>
        <p:spPr/>
        <p:txBody>
          <a:bodyPr/>
          <a:lstStyle/>
          <a:p>
            <a:endParaRPr lang="en-US"/>
          </a:p>
        </p:txBody>
      </p:sp>
      <p:pic>
        <p:nvPicPr>
          <p:cNvPr id="7" name="Picture 6">
            <a:extLst>
              <a:ext uri="{FF2B5EF4-FFF2-40B4-BE49-F238E27FC236}">
                <a16:creationId xmlns:a16="http://schemas.microsoft.com/office/drawing/2014/main" id="{EE95B27C-AB54-4929-ADB2-01E72EEC3A6D}"/>
              </a:ext>
            </a:extLst>
          </p:cNvPr>
          <p:cNvPicPr>
            <a:picLocks noChangeAspect="1"/>
          </p:cNvPicPr>
          <p:nvPr/>
        </p:nvPicPr>
        <p:blipFill rotWithShape="1">
          <a:blip r:embed="rId2"/>
          <a:srcRect t="-1" b="97170"/>
          <a:stretch/>
        </p:blipFill>
        <p:spPr>
          <a:xfrm>
            <a:off x="0" y="0"/>
            <a:ext cx="9144000" cy="171449"/>
          </a:xfrm>
          <a:prstGeom prst="rect">
            <a:avLst/>
          </a:prstGeom>
        </p:spPr>
      </p:pic>
      <p:sp>
        <p:nvSpPr>
          <p:cNvPr id="6" name="Rectangle 5">
            <a:extLst>
              <a:ext uri="{FF2B5EF4-FFF2-40B4-BE49-F238E27FC236}">
                <a16:creationId xmlns:a16="http://schemas.microsoft.com/office/drawing/2014/main" id="{3A3294DB-574B-F84E-BED8-17293A93B351}"/>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1614039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F462-01E9-4607-8307-FC3601E487B0}"/>
              </a:ext>
            </a:extLst>
          </p:cNvPr>
          <p:cNvSpPr>
            <a:spLocks noGrp="1"/>
          </p:cNvSpPr>
          <p:nvPr>
            <p:ph type="title"/>
          </p:nvPr>
        </p:nvSpPr>
        <p:spPr/>
        <p:txBody>
          <a:bodyPr anchor="b"/>
          <a:lstStyle/>
          <a:p>
            <a:r>
              <a:rPr lang="en-US" sz="1600" dirty="0"/>
              <a:t>Sources</a:t>
            </a:r>
          </a:p>
        </p:txBody>
      </p:sp>
      <p:sp>
        <p:nvSpPr>
          <p:cNvPr id="3" name="Text Placeholder 2">
            <a:extLst>
              <a:ext uri="{FF2B5EF4-FFF2-40B4-BE49-F238E27FC236}">
                <a16:creationId xmlns:a16="http://schemas.microsoft.com/office/drawing/2014/main" id="{921A897C-8E62-497D-B248-1674D02DCE91}"/>
              </a:ext>
            </a:extLst>
          </p:cNvPr>
          <p:cNvSpPr>
            <a:spLocks noGrp="1"/>
          </p:cNvSpPr>
          <p:nvPr>
            <p:ph type="body" sz="half" idx="1"/>
          </p:nvPr>
        </p:nvSpPr>
        <p:spPr>
          <a:xfrm>
            <a:off x="459855" y="1150691"/>
            <a:ext cx="8280733" cy="4970192"/>
          </a:xfrm>
        </p:spPr>
        <p:txBody>
          <a:bodyPr/>
          <a:lstStyle/>
          <a:p>
            <a:pPr marL="114300" indent="-114300">
              <a:lnSpc>
                <a:spcPct val="100000"/>
              </a:lnSpc>
              <a:spcBef>
                <a:spcPts val="0"/>
              </a:spcBef>
              <a:buNone/>
            </a:pPr>
            <a:r>
              <a:rPr lang="en-US" sz="700" dirty="0"/>
              <a:t>31 </a:t>
            </a:r>
            <a:r>
              <a:rPr lang="en-US" sz="700" dirty="0" err="1"/>
              <a:t>Schill</a:t>
            </a:r>
            <a:r>
              <a:rPr lang="en-US" sz="700" dirty="0"/>
              <a:t>, M.R. et al. (2017). Late results of the Cox-maze IV procedure in patients undergoing coronary artery bypass grafting. J </a:t>
            </a:r>
            <a:r>
              <a:rPr lang="en-US" sz="700" dirty="0" err="1"/>
              <a:t>Thorac</a:t>
            </a:r>
            <a:r>
              <a:rPr lang="en-US" sz="700" dirty="0"/>
              <a:t> Cardiovasc Surg, 153(5):1087-94.</a:t>
            </a:r>
          </a:p>
          <a:p>
            <a:pPr marL="114300" indent="-114300">
              <a:lnSpc>
                <a:spcPct val="100000"/>
              </a:lnSpc>
              <a:spcBef>
                <a:spcPts val="0"/>
              </a:spcBef>
              <a:buNone/>
            </a:pPr>
            <a:r>
              <a:rPr lang="en-US" sz="700" dirty="0"/>
              <a:t>32 January, C. T., et al. (2019). 2019 AHA/ACC/HRS Focused Update of the 2014 AHA/ACC/HRS Guideline for the Management of Patients With Atrial Fibrillation: A Report of the American College of Cardiology/American Heart Association Task Force on Clinical Practice Guidelines and the Heart Rhythm Society. Circulation, CIR-0000000000000665.</a:t>
            </a:r>
          </a:p>
          <a:p>
            <a:pPr marL="114300" indent="-114300">
              <a:lnSpc>
                <a:spcPct val="100000"/>
              </a:lnSpc>
              <a:spcBef>
                <a:spcPts val="0"/>
              </a:spcBef>
              <a:buNone/>
            </a:pPr>
            <a:r>
              <a:rPr lang="en-US" sz="700" dirty="0"/>
              <a:t>33 Badhwar, V. et al. (2017). The Society of Thoracic Surgeons 2017 Clinical Practice Guidelines for the Surgical Treatment of Atrial Fibrillation. Ann of </a:t>
            </a:r>
            <a:r>
              <a:rPr lang="en-US" sz="700" dirty="0" err="1"/>
              <a:t>Thorac</a:t>
            </a:r>
            <a:r>
              <a:rPr lang="en-US" sz="700" dirty="0"/>
              <a:t> Surg, 103(1):329-41.</a:t>
            </a:r>
          </a:p>
          <a:p>
            <a:pPr marL="114300" indent="-114300">
              <a:lnSpc>
                <a:spcPct val="100000"/>
              </a:lnSpc>
              <a:spcBef>
                <a:spcPts val="0"/>
              </a:spcBef>
              <a:buNone/>
            </a:pPr>
            <a:r>
              <a:rPr lang="en-US" sz="700" dirty="0"/>
              <a:t>34 Calkins, H. et al. (2017). 2017 HRS/EHRA/ECAS/APHRS/SOLAECE expert consensus statement on catheter and surgical ablation of atrial fibrillation. </a:t>
            </a:r>
            <a:r>
              <a:rPr lang="en-US" sz="700" dirty="0" err="1"/>
              <a:t>Europace</a:t>
            </a:r>
            <a:r>
              <a:rPr lang="en-US" sz="700" dirty="0"/>
              <a:t>, 20(1):e1-e10.</a:t>
            </a:r>
          </a:p>
          <a:p>
            <a:pPr marL="114300" indent="-114300">
              <a:lnSpc>
                <a:spcPct val="100000"/>
              </a:lnSpc>
              <a:spcBef>
                <a:spcPts val="0"/>
              </a:spcBef>
              <a:buNone/>
            </a:pPr>
            <a:r>
              <a:rPr lang="en-US" sz="700" dirty="0"/>
              <a:t>35 January, C.T. et al. (2014). 2014 AHA/ACC/HRS guideline for the management of patients with atrial fibrillation: a report of the American College of Cardiology/American Heart Association Task Force on Practice Guidelines and the Heart Rhythm Society. J Am Coll </a:t>
            </a:r>
            <a:r>
              <a:rPr lang="en-US" sz="700" dirty="0" err="1"/>
              <a:t>Cardiol</a:t>
            </a:r>
            <a:r>
              <a:rPr lang="en-US" sz="700" dirty="0"/>
              <a:t>, 64(21):e1-e76.</a:t>
            </a:r>
          </a:p>
          <a:p>
            <a:pPr marL="114300" indent="-114300">
              <a:lnSpc>
                <a:spcPct val="100000"/>
              </a:lnSpc>
              <a:spcBef>
                <a:spcPts val="0"/>
              </a:spcBef>
              <a:buNone/>
            </a:pPr>
            <a:r>
              <a:rPr lang="en-US" sz="700" dirty="0"/>
              <a:t>36 Meier, B. et al. (2014). EHRA/EAPCI expert consensus statement on catheter-based left atrial appendage occlusion. </a:t>
            </a:r>
            <a:r>
              <a:rPr lang="en-US" sz="700" dirty="0" err="1"/>
              <a:t>Europace</a:t>
            </a:r>
            <a:r>
              <a:rPr lang="en-US" sz="700" dirty="0"/>
              <a:t>, 16(10):1397-416.</a:t>
            </a:r>
          </a:p>
          <a:p>
            <a:pPr marL="114300" indent="-114300">
              <a:lnSpc>
                <a:spcPct val="100000"/>
              </a:lnSpc>
              <a:spcBef>
                <a:spcPts val="0"/>
              </a:spcBef>
              <a:buNone/>
            </a:pPr>
            <a:r>
              <a:rPr lang="en-US" sz="700" dirty="0"/>
              <a:t>37 Cox, J.L. et al. (1991). Successful surgical treatment of atrial fibrillation. Review and clinical update. JAMA, 266(14):1976-80.</a:t>
            </a:r>
          </a:p>
          <a:p>
            <a:pPr marL="114300" indent="-114300">
              <a:lnSpc>
                <a:spcPct val="100000"/>
              </a:lnSpc>
              <a:spcBef>
                <a:spcPts val="0"/>
              </a:spcBef>
              <a:buNone/>
            </a:pPr>
            <a:r>
              <a:rPr lang="en-US" sz="700" dirty="0"/>
              <a:t>38 Ouyang, F. et al. (2010). Long-term results of catheter ablation in paroxysmal atrial fibrillation: lessons from a 5-year follow-up. Circulation, 122(23):2368-77.</a:t>
            </a:r>
          </a:p>
          <a:p>
            <a:pPr marL="114300" indent="-114300">
              <a:lnSpc>
                <a:spcPct val="100000"/>
              </a:lnSpc>
              <a:spcBef>
                <a:spcPts val="0"/>
              </a:spcBef>
              <a:buNone/>
            </a:pPr>
            <a:r>
              <a:rPr lang="en-US" sz="700" dirty="0"/>
              <a:t>39 </a:t>
            </a:r>
            <a:r>
              <a:rPr lang="en-US" sz="700" dirty="0" err="1"/>
              <a:t>Kirchhof</a:t>
            </a:r>
            <a:r>
              <a:rPr lang="en-US" sz="700" dirty="0"/>
              <a:t>, P. et al. (2016). 2016 ESC guidelines for the management of atrial fibrillation developed in collaboration with EACTS: the Task Force for the management of atrial fibrillation of the European Society of Cardiology (ESC) developed with the special contribution of the European Heart Rhythm Association (EHRA) of the ESC Endorsed by the European Stroke Organization (ESO). </a:t>
            </a:r>
            <a:r>
              <a:rPr lang="en-US" sz="700" dirty="0" err="1"/>
              <a:t>Europace</a:t>
            </a:r>
            <a:r>
              <a:rPr lang="en-US" sz="700" dirty="0"/>
              <a:t>, 18(11):1455-90.</a:t>
            </a:r>
          </a:p>
          <a:p>
            <a:pPr marL="114300" indent="-114300">
              <a:lnSpc>
                <a:spcPct val="100000"/>
              </a:lnSpc>
              <a:spcBef>
                <a:spcPts val="0"/>
              </a:spcBef>
              <a:buNone/>
            </a:pPr>
            <a:r>
              <a:rPr lang="en-US" sz="700" dirty="0"/>
              <a:t>40 </a:t>
            </a:r>
            <a:r>
              <a:rPr lang="en-US" sz="700" dirty="0" err="1"/>
              <a:t>Tilz</a:t>
            </a:r>
            <a:r>
              <a:rPr lang="en-US" sz="700" dirty="0"/>
              <a:t>, R.R. et al. (2010). Catheter ablation of long-standing persistent atrial fibrillation: a lesson from circumferential pulmonary vein isolation. J Cardiovasc </a:t>
            </a:r>
            <a:r>
              <a:rPr lang="en-US" sz="700" dirty="0" err="1"/>
              <a:t>Electrophysiol</a:t>
            </a:r>
            <a:r>
              <a:rPr lang="en-US" sz="700" dirty="0"/>
              <a:t>, 21(10):1085-93. (Abstract-Only).</a:t>
            </a:r>
          </a:p>
          <a:p>
            <a:pPr marL="114300" indent="-114300">
              <a:lnSpc>
                <a:spcPct val="100000"/>
              </a:lnSpc>
              <a:spcBef>
                <a:spcPts val="0"/>
              </a:spcBef>
              <a:buNone/>
            </a:pPr>
            <a:r>
              <a:rPr lang="en-US" sz="700" dirty="0"/>
              <a:t>41 Wynn, G.J. et al. (2016). Long-term outcomes after ablation of persistent atrial fibrillation: an observational study over 6 years. Open Heart, 3(2):e000394.</a:t>
            </a:r>
          </a:p>
          <a:p>
            <a:pPr marL="114300" indent="-114300">
              <a:lnSpc>
                <a:spcPct val="100000"/>
              </a:lnSpc>
              <a:spcBef>
                <a:spcPts val="0"/>
              </a:spcBef>
              <a:buNone/>
            </a:pPr>
            <a:r>
              <a:rPr lang="en-US" sz="700" dirty="0"/>
              <a:t>42 </a:t>
            </a:r>
            <a:r>
              <a:rPr lang="en-US" sz="700" dirty="0" err="1"/>
              <a:t>Gillinov</a:t>
            </a:r>
            <a:r>
              <a:rPr lang="en-US" sz="700" dirty="0"/>
              <a:t>, A.M. et al. (2005). Surgical ablation of atrial fibrillation with bipolar radiofrequency as the primary modality. J </a:t>
            </a:r>
            <a:r>
              <a:rPr lang="en-US" sz="700" dirty="0" err="1"/>
              <a:t>Thorac</a:t>
            </a:r>
            <a:r>
              <a:rPr lang="en-US" sz="700" dirty="0"/>
              <a:t> Cardiovasc Surg, 129(6):1322-9.</a:t>
            </a:r>
          </a:p>
          <a:p>
            <a:pPr marL="114300" indent="-114300">
              <a:lnSpc>
                <a:spcPct val="100000"/>
              </a:lnSpc>
              <a:spcBef>
                <a:spcPts val="0"/>
              </a:spcBef>
              <a:buNone/>
            </a:pPr>
            <a:r>
              <a:rPr lang="en-US" sz="700" dirty="0"/>
              <a:t>43 </a:t>
            </a:r>
            <a:r>
              <a:rPr lang="en-US" sz="700" dirty="0" err="1"/>
              <a:t>Gillinov</a:t>
            </a:r>
            <a:r>
              <a:rPr lang="en-US" sz="700" dirty="0"/>
              <a:t>, A.M. et al. (2015). Surgical ablation of atrial fibrillation during mitral-valve surgery. N </a:t>
            </a:r>
            <a:r>
              <a:rPr lang="en-US" sz="700" dirty="0" err="1"/>
              <a:t>Engl</a:t>
            </a:r>
            <a:r>
              <a:rPr lang="en-US" sz="700" dirty="0"/>
              <a:t> J Med, 372(15):1399-409.</a:t>
            </a:r>
          </a:p>
          <a:p>
            <a:pPr marL="114300" indent="-114300">
              <a:lnSpc>
                <a:spcPct val="100000"/>
              </a:lnSpc>
              <a:spcBef>
                <a:spcPts val="0"/>
              </a:spcBef>
              <a:buNone/>
            </a:pPr>
            <a:r>
              <a:rPr lang="en-US" sz="700" dirty="0"/>
              <a:t>44 </a:t>
            </a:r>
            <a:r>
              <a:rPr lang="en-US" sz="700" dirty="0" err="1"/>
              <a:t>Voeller</a:t>
            </a:r>
            <a:r>
              <a:rPr lang="en-US" sz="700" dirty="0"/>
              <a:t>, R.K. et al. (2008). Isolating the entire posterior left atrium improves surgical outcomes after the Cox maze procedure. J </a:t>
            </a:r>
            <a:r>
              <a:rPr lang="en-US" sz="700" dirty="0" err="1"/>
              <a:t>Thorac</a:t>
            </a:r>
            <a:r>
              <a:rPr lang="en-US" sz="700" dirty="0"/>
              <a:t> Cardiovasc Surg, 135(4):870-7.</a:t>
            </a:r>
          </a:p>
          <a:p>
            <a:pPr marL="114300" indent="-114300">
              <a:lnSpc>
                <a:spcPct val="100000"/>
              </a:lnSpc>
              <a:spcBef>
                <a:spcPts val="0"/>
              </a:spcBef>
              <a:buNone/>
            </a:pPr>
            <a:r>
              <a:rPr lang="en-US" sz="700" dirty="0"/>
              <a:t>45 Barnett, S.D., &amp; Ad, N. (2006). Surgical ablation as treatment for the elimination of atrial fibrillation: a meta-analysis. J </a:t>
            </a:r>
            <a:r>
              <a:rPr lang="en-US" sz="700" dirty="0" err="1"/>
              <a:t>Thorac</a:t>
            </a:r>
            <a:r>
              <a:rPr lang="en-US" sz="700" dirty="0"/>
              <a:t> Cardiovasc Surg, 131(5):1029-35.</a:t>
            </a:r>
          </a:p>
          <a:p>
            <a:pPr marL="114300" indent="-114300">
              <a:lnSpc>
                <a:spcPct val="100000"/>
              </a:lnSpc>
              <a:spcBef>
                <a:spcPts val="0"/>
              </a:spcBef>
              <a:buNone/>
            </a:pPr>
            <a:r>
              <a:rPr lang="en-US" sz="700" dirty="0"/>
              <a:t>46 Cox, J.L., &amp; Ad, N. (2000). The importance of cryoablation of the coronary sinus during the Maze procedure. Semin </a:t>
            </a:r>
            <a:r>
              <a:rPr lang="en-US" sz="700" dirty="0" err="1"/>
              <a:t>Thorac</a:t>
            </a:r>
            <a:r>
              <a:rPr lang="en-US" sz="700" dirty="0"/>
              <a:t> Cardiovasc Surg, 12(1):20-4.</a:t>
            </a:r>
          </a:p>
          <a:p>
            <a:pPr marL="114300" indent="-114300">
              <a:lnSpc>
                <a:spcPct val="100000"/>
              </a:lnSpc>
              <a:spcBef>
                <a:spcPts val="0"/>
              </a:spcBef>
              <a:buNone/>
            </a:pPr>
            <a:r>
              <a:rPr lang="en-US" sz="700" dirty="0"/>
              <a:t>47 Robertson, J.O. et al. (2013). Surgical Techniques Used for the Treatment of Atrial Fibrillation. Circ J, 77(8):1941-51.</a:t>
            </a:r>
          </a:p>
          <a:p>
            <a:pPr marL="114300" indent="-114300">
              <a:lnSpc>
                <a:spcPct val="100000"/>
              </a:lnSpc>
              <a:spcBef>
                <a:spcPts val="0"/>
              </a:spcBef>
              <a:buNone/>
            </a:pPr>
            <a:r>
              <a:rPr lang="en-US" sz="700" dirty="0"/>
              <a:t>48 </a:t>
            </a:r>
            <a:r>
              <a:rPr lang="en-US" sz="700" dirty="0" err="1"/>
              <a:t>Gillinov</a:t>
            </a:r>
            <a:r>
              <a:rPr lang="en-US" sz="700" dirty="0"/>
              <a:t>, A.M. et al. (2006). Surgery for permanent atrial fibrillation: impact of patient factors and lesion set. Ann </a:t>
            </a:r>
            <a:r>
              <a:rPr lang="en-US" sz="700" dirty="0" err="1"/>
              <a:t>Thorac</a:t>
            </a:r>
            <a:r>
              <a:rPr lang="en-US" sz="700" dirty="0"/>
              <a:t> Surg, 82(2):502-14.</a:t>
            </a:r>
          </a:p>
          <a:p>
            <a:pPr marL="114300" indent="-114300">
              <a:lnSpc>
                <a:spcPct val="100000"/>
              </a:lnSpc>
              <a:spcBef>
                <a:spcPts val="0"/>
              </a:spcBef>
              <a:buNone/>
            </a:pPr>
            <a:r>
              <a:rPr lang="en-US" sz="700" dirty="0"/>
              <a:t>49 Ad, N., Holmes, S.D., Lamont, D., &amp; Shuman, D.J. (2017). Left-Sided Surgical Ablation for Patients With Atrial Fibrillation Who Are Undergoing Concomitant Cardiac Surgical Procedures. Ann </a:t>
            </a:r>
            <a:r>
              <a:rPr lang="en-US" sz="700" dirty="0" err="1"/>
              <a:t>Thorac</a:t>
            </a:r>
            <a:r>
              <a:rPr lang="en-US" sz="700" dirty="0"/>
              <a:t> Surg, 103(1):58-65.</a:t>
            </a:r>
          </a:p>
          <a:p>
            <a:pPr marL="114300" indent="-114300">
              <a:lnSpc>
                <a:spcPct val="100000"/>
              </a:lnSpc>
              <a:spcBef>
                <a:spcPts val="0"/>
              </a:spcBef>
              <a:buNone/>
            </a:pPr>
            <a:r>
              <a:rPr lang="en-US" sz="700" dirty="0"/>
              <a:t>50  </a:t>
            </a:r>
            <a:r>
              <a:rPr lang="en-US" sz="700" dirty="0" err="1"/>
              <a:t>Gammie</a:t>
            </a:r>
            <a:r>
              <a:rPr lang="en-US" sz="700" dirty="0"/>
              <a:t>, J.S. et al. (2008). Atrial fibrillation correction surgery: lessons from the Society of Thoracic Surgeons National Cardiac Database. Ann </a:t>
            </a:r>
            <a:r>
              <a:rPr lang="en-US" sz="700" dirty="0" err="1"/>
              <a:t>Thorac</a:t>
            </a:r>
            <a:r>
              <a:rPr lang="en-US" sz="700" dirty="0"/>
              <a:t> Surg, 85(3):909-14.</a:t>
            </a:r>
          </a:p>
          <a:p>
            <a:pPr marL="114300" indent="-114300">
              <a:lnSpc>
                <a:spcPct val="100000"/>
              </a:lnSpc>
              <a:spcBef>
                <a:spcPts val="0"/>
              </a:spcBef>
              <a:buNone/>
            </a:pPr>
            <a:r>
              <a:rPr lang="en-US" sz="700" dirty="0"/>
              <a:t>51 Maisel, W.H., &amp; Stevenson, L.W. (2003). Atrial fibrillation in heart failure: epidemiology, pathophysiology, and rationale for therapy. Am J </a:t>
            </a:r>
            <a:r>
              <a:rPr lang="en-US" sz="700" dirty="0" err="1"/>
              <a:t>Cardiol</a:t>
            </a:r>
            <a:r>
              <a:rPr lang="en-US" sz="700" dirty="0"/>
              <a:t>, 91(6A):2D-8D.</a:t>
            </a:r>
          </a:p>
          <a:p>
            <a:pPr marL="114300" indent="-114300">
              <a:lnSpc>
                <a:spcPct val="100000"/>
              </a:lnSpc>
              <a:spcBef>
                <a:spcPts val="0"/>
              </a:spcBef>
              <a:buNone/>
            </a:pPr>
            <a:r>
              <a:rPr lang="en-US" sz="700" dirty="0"/>
              <a:t>52 </a:t>
            </a:r>
            <a:r>
              <a:rPr lang="en-US" sz="700" dirty="0" err="1"/>
              <a:t>Efremidis</a:t>
            </a:r>
            <a:r>
              <a:rPr lang="en-US" sz="700" dirty="0"/>
              <a:t>, M., Pappas, L., Sideris, A., &amp; </a:t>
            </a:r>
            <a:r>
              <a:rPr lang="en-US" sz="700" dirty="0" err="1"/>
              <a:t>Filippatos</a:t>
            </a:r>
            <a:r>
              <a:rPr lang="en-US" sz="700" dirty="0"/>
              <a:t>, G. (2008). Management of atrial fibrillation in patients with heart failure. J Card Fail, 14(3):232-7.</a:t>
            </a:r>
          </a:p>
          <a:p>
            <a:pPr marL="114300" indent="-114300">
              <a:lnSpc>
                <a:spcPct val="100000"/>
              </a:lnSpc>
              <a:spcBef>
                <a:spcPts val="0"/>
              </a:spcBef>
              <a:buNone/>
            </a:pPr>
            <a:r>
              <a:rPr lang="en-US" sz="700" dirty="0"/>
              <a:t>53 Feinberg, W.M., Blackshear, J.L., </a:t>
            </a:r>
            <a:r>
              <a:rPr lang="en-US" sz="700" dirty="0" err="1"/>
              <a:t>Laupacis</a:t>
            </a:r>
            <a:r>
              <a:rPr lang="en-US" sz="700" dirty="0"/>
              <a:t>, A., </a:t>
            </a:r>
            <a:r>
              <a:rPr lang="en-US" sz="700" dirty="0" err="1"/>
              <a:t>Kronmal</a:t>
            </a:r>
            <a:r>
              <a:rPr lang="en-US" sz="700" dirty="0"/>
              <a:t>, R., &amp; Hart, R.G. (1995). Prevalence, age distribution, and gender of patients with atrial fibrillation. Analysis and implications. Arch Intern Med, 155(5):469-73.</a:t>
            </a:r>
          </a:p>
          <a:p>
            <a:pPr marL="114300" indent="-114300">
              <a:lnSpc>
                <a:spcPct val="100000"/>
              </a:lnSpc>
              <a:spcBef>
                <a:spcPts val="0"/>
              </a:spcBef>
              <a:buNone/>
            </a:pPr>
            <a:r>
              <a:rPr lang="en-US" sz="700" dirty="0"/>
              <a:t>54 Hunt, S.A. et al. (2005). ACC/AHA 2005 Guideline Update for the Diagnosis and Management of Chronic Heart Failure in the Adult: a report of the American College of Cardiology/American Heart Association Task Force on Practice Guidelines (Writing Committee to Update the 2001 Guidelines for the Evaluation and Management of Heart Failure). J Am Coll </a:t>
            </a:r>
            <a:r>
              <a:rPr lang="en-US" sz="700" dirty="0" err="1"/>
              <a:t>Cardiol</a:t>
            </a:r>
            <a:r>
              <a:rPr lang="en-US" sz="700" dirty="0"/>
              <a:t>, 46(6):1116-1143.</a:t>
            </a:r>
          </a:p>
          <a:p>
            <a:pPr marL="114300" indent="-114300">
              <a:lnSpc>
                <a:spcPct val="100000"/>
              </a:lnSpc>
              <a:spcBef>
                <a:spcPts val="0"/>
              </a:spcBef>
              <a:buNone/>
            </a:pPr>
            <a:r>
              <a:rPr lang="en-US" sz="700" dirty="0"/>
              <a:t>55 Prabhu, S. et al. (2017). Catheter Ablation Versus Medical Rate Control in Atrial Fibrillation and Systolic Dysfunction: The CAMERA-MRI Study. J Am Coll </a:t>
            </a:r>
            <a:r>
              <a:rPr lang="en-US" sz="700" dirty="0" err="1"/>
              <a:t>Cardiol</a:t>
            </a:r>
            <a:r>
              <a:rPr lang="en-US" sz="700" dirty="0"/>
              <a:t>, 70(16):1949-61.</a:t>
            </a:r>
          </a:p>
          <a:p>
            <a:pPr marL="114300" indent="-114300">
              <a:lnSpc>
                <a:spcPct val="100000"/>
              </a:lnSpc>
              <a:spcBef>
                <a:spcPts val="0"/>
              </a:spcBef>
              <a:buNone/>
            </a:pPr>
            <a:r>
              <a:rPr lang="en-US" sz="700" dirty="0"/>
              <a:t>56 </a:t>
            </a:r>
            <a:r>
              <a:rPr lang="en-US" sz="700" dirty="0" err="1"/>
              <a:t>Marrouche</a:t>
            </a:r>
            <a:r>
              <a:rPr lang="en-US" sz="700" dirty="0"/>
              <a:t>, N.F., </a:t>
            </a:r>
            <a:r>
              <a:rPr lang="en-US" sz="700" dirty="0" err="1"/>
              <a:t>Brachmann</a:t>
            </a:r>
            <a:r>
              <a:rPr lang="en-US" sz="700" dirty="0"/>
              <a:t>, J., &amp; CASTLE-AF Steering Committee. (2009). Catheter ablation versus standard conventional treatment in patients with left ventricular dysfunction and atrial fibrillation (CASTLE-AF) - study design. Pacing Clin </a:t>
            </a:r>
            <a:r>
              <a:rPr lang="en-US" sz="700" dirty="0" err="1"/>
              <a:t>Electrophysiol</a:t>
            </a:r>
            <a:r>
              <a:rPr lang="en-US" sz="700" dirty="0"/>
              <a:t>, 32(8):987-94.</a:t>
            </a:r>
          </a:p>
          <a:p>
            <a:pPr marL="114300" indent="-114300">
              <a:lnSpc>
                <a:spcPct val="100000"/>
              </a:lnSpc>
              <a:spcBef>
                <a:spcPts val="0"/>
              </a:spcBef>
              <a:buNone/>
            </a:pPr>
            <a:r>
              <a:rPr lang="en-US" sz="700" dirty="0"/>
              <a:t>57 Sources: Data approved for use by The Advisory Board.  Research, articles, and case studies.  </a:t>
            </a:r>
          </a:p>
          <a:p>
            <a:pPr marL="114300" indent="0">
              <a:lnSpc>
                <a:spcPct val="100000"/>
              </a:lnSpc>
              <a:spcBef>
                <a:spcPts val="0"/>
              </a:spcBef>
              <a:buNone/>
            </a:pPr>
            <a:r>
              <a:rPr lang="en-US" sz="700" dirty="0"/>
              <a:t>American Nursing Association. (2012, June). The Value of Nursing Care Coordination: Executive Summary. Accessed Jan 2019. Retrieved from https://</a:t>
            </a:r>
            <a:r>
              <a:rPr lang="en-US" sz="700" dirty="0" err="1"/>
              <a:t>www.nursingworld.org</a:t>
            </a:r>
            <a:r>
              <a:rPr lang="en-US" sz="700" dirty="0"/>
              <a:t>/~4afc1e/</a:t>
            </a:r>
            <a:r>
              <a:rPr lang="en-US" sz="700" dirty="0" err="1"/>
              <a:t>globalassets</a:t>
            </a:r>
            <a:r>
              <a:rPr lang="en-US" sz="700" dirty="0"/>
              <a:t>/</a:t>
            </a:r>
            <a:r>
              <a:rPr lang="en-US" sz="700" dirty="0" err="1"/>
              <a:t>practiceandpolicy</a:t>
            </a:r>
            <a:r>
              <a:rPr lang="en-US" sz="700" dirty="0"/>
              <a:t>/health-policy/20120601-executive-summary-the-value-of-nursing-care-coordination.pdf. </a:t>
            </a:r>
          </a:p>
          <a:p>
            <a:pPr marL="114300" indent="0">
              <a:lnSpc>
                <a:spcPct val="100000"/>
              </a:lnSpc>
              <a:spcBef>
                <a:spcPts val="0"/>
              </a:spcBef>
              <a:buNone/>
            </a:pPr>
            <a:r>
              <a:rPr lang="en-US" sz="700" dirty="0"/>
              <a:t>Health Catalyst. (2017). Data-Driven Approach to Improving Cardiovascular Care and Operations Leads to $75M in Improvements. Accessed Jan 2019. Retrieved from https://</a:t>
            </a:r>
            <a:r>
              <a:rPr lang="en-US" sz="700" dirty="0" err="1"/>
              <a:t>www.healthcatalyst.com</a:t>
            </a:r>
            <a:r>
              <a:rPr lang="en-US" sz="700" dirty="0"/>
              <a:t>/</a:t>
            </a:r>
            <a:r>
              <a:rPr lang="en-US" sz="700" dirty="0" err="1"/>
              <a:t>success_stories</a:t>
            </a:r>
            <a:r>
              <a:rPr lang="en-US" sz="700" dirty="0"/>
              <a:t>/cardiovascular-care-</a:t>
            </a:r>
            <a:r>
              <a:rPr lang="en-US" sz="700" dirty="0" err="1"/>
              <a:t>allina</a:t>
            </a:r>
            <a:r>
              <a:rPr lang="en-US" sz="700" dirty="0"/>
              <a:t>-health. </a:t>
            </a:r>
          </a:p>
        </p:txBody>
      </p:sp>
      <p:sp>
        <p:nvSpPr>
          <p:cNvPr id="4" name="Text Placeholder 3">
            <a:extLst>
              <a:ext uri="{FF2B5EF4-FFF2-40B4-BE49-F238E27FC236}">
                <a16:creationId xmlns:a16="http://schemas.microsoft.com/office/drawing/2014/main" id="{5230C8B1-5B35-459B-9467-EED24FFB868E}"/>
              </a:ext>
            </a:extLst>
          </p:cNvPr>
          <p:cNvSpPr>
            <a:spLocks noGrp="1"/>
          </p:cNvSpPr>
          <p:nvPr>
            <p:ph type="body" sz="quarter" idx="10"/>
          </p:nvPr>
        </p:nvSpPr>
        <p:spPr/>
        <p:txBody>
          <a:bodyPr/>
          <a:lstStyle/>
          <a:p>
            <a:endParaRPr lang="en-US"/>
          </a:p>
        </p:txBody>
      </p:sp>
      <p:pic>
        <p:nvPicPr>
          <p:cNvPr id="7" name="Picture 6">
            <a:extLst>
              <a:ext uri="{FF2B5EF4-FFF2-40B4-BE49-F238E27FC236}">
                <a16:creationId xmlns:a16="http://schemas.microsoft.com/office/drawing/2014/main" id="{EE95B27C-AB54-4929-ADB2-01E72EEC3A6D}"/>
              </a:ext>
            </a:extLst>
          </p:cNvPr>
          <p:cNvPicPr>
            <a:picLocks noChangeAspect="1"/>
          </p:cNvPicPr>
          <p:nvPr/>
        </p:nvPicPr>
        <p:blipFill rotWithShape="1">
          <a:blip r:embed="rId2"/>
          <a:srcRect t="-1" b="97170"/>
          <a:stretch/>
        </p:blipFill>
        <p:spPr>
          <a:xfrm>
            <a:off x="0" y="0"/>
            <a:ext cx="9144000" cy="171449"/>
          </a:xfrm>
          <a:prstGeom prst="rect">
            <a:avLst/>
          </a:prstGeom>
        </p:spPr>
      </p:pic>
      <p:sp>
        <p:nvSpPr>
          <p:cNvPr id="6" name="Rectangle 5">
            <a:extLst>
              <a:ext uri="{FF2B5EF4-FFF2-40B4-BE49-F238E27FC236}">
                <a16:creationId xmlns:a16="http://schemas.microsoft.com/office/drawing/2014/main" id="{D35B14AD-EF88-E24B-B649-18EE4AE864FC}"/>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445201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F462-01E9-4607-8307-FC3601E487B0}"/>
              </a:ext>
            </a:extLst>
          </p:cNvPr>
          <p:cNvSpPr>
            <a:spLocks noGrp="1"/>
          </p:cNvSpPr>
          <p:nvPr>
            <p:ph type="title"/>
          </p:nvPr>
        </p:nvSpPr>
        <p:spPr/>
        <p:txBody>
          <a:bodyPr anchor="b"/>
          <a:lstStyle/>
          <a:p>
            <a:r>
              <a:rPr lang="en-US" sz="1600" dirty="0"/>
              <a:t>Sources: Appendix A</a:t>
            </a:r>
          </a:p>
        </p:txBody>
      </p:sp>
      <p:sp>
        <p:nvSpPr>
          <p:cNvPr id="3" name="Text Placeholder 2">
            <a:extLst>
              <a:ext uri="{FF2B5EF4-FFF2-40B4-BE49-F238E27FC236}">
                <a16:creationId xmlns:a16="http://schemas.microsoft.com/office/drawing/2014/main" id="{921A897C-8E62-497D-B248-1674D02DCE91}"/>
              </a:ext>
            </a:extLst>
          </p:cNvPr>
          <p:cNvSpPr>
            <a:spLocks noGrp="1"/>
          </p:cNvSpPr>
          <p:nvPr>
            <p:ph type="body" sz="half" idx="1"/>
          </p:nvPr>
        </p:nvSpPr>
        <p:spPr>
          <a:xfrm>
            <a:off x="459855" y="1150691"/>
            <a:ext cx="8280733" cy="4970192"/>
          </a:xfrm>
        </p:spPr>
        <p:txBody>
          <a:bodyPr/>
          <a:lstStyle/>
          <a:p>
            <a:pPr marL="114300" indent="-114300">
              <a:lnSpc>
                <a:spcPct val="100000"/>
              </a:lnSpc>
              <a:spcBef>
                <a:spcPts val="0"/>
              </a:spcBef>
              <a:buNone/>
            </a:pPr>
            <a:r>
              <a:rPr lang="en-US" sz="700" dirty="0"/>
              <a:t>1 Badhwar, V. et al. (2017). The Society of Thoracic Surgeons 2017 Clinical Practice Guidelines for the Surgical Treatment of Atrial Fibrillation. Ann of </a:t>
            </a:r>
            <a:r>
              <a:rPr lang="en-US" sz="700" dirty="0" err="1"/>
              <a:t>Thorac</a:t>
            </a:r>
            <a:r>
              <a:rPr lang="en-US" sz="700" dirty="0"/>
              <a:t> Surg, 103(1):329-41. </a:t>
            </a:r>
          </a:p>
          <a:p>
            <a:pPr marL="114300" indent="-114300">
              <a:lnSpc>
                <a:spcPct val="100000"/>
              </a:lnSpc>
              <a:spcBef>
                <a:spcPts val="0"/>
              </a:spcBef>
              <a:buNone/>
            </a:pPr>
            <a:r>
              <a:rPr lang="en-US" sz="700" dirty="0"/>
              <a:t>2 </a:t>
            </a:r>
            <a:r>
              <a:rPr lang="en-US" sz="700" dirty="0" err="1"/>
              <a:t>Gillinov</a:t>
            </a:r>
            <a:r>
              <a:rPr lang="en-US" sz="700" dirty="0"/>
              <a:t>, A.M. et al. (2005). Surgical ablation of atrial fibrillation with bipolar radiofrequency as the primary modality. J </a:t>
            </a:r>
            <a:r>
              <a:rPr lang="en-US" sz="700" dirty="0" err="1"/>
              <a:t>Thorac</a:t>
            </a:r>
            <a:r>
              <a:rPr lang="en-US" sz="700" dirty="0"/>
              <a:t> Cardiovasc Surg, 129(6):1322-9. </a:t>
            </a:r>
          </a:p>
          <a:p>
            <a:pPr marL="114300" indent="-114300">
              <a:lnSpc>
                <a:spcPct val="100000"/>
              </a:lnSpc>
              <a:spcBef>
                <a:spcPts val="0"/>
              </a:spcBef>
              <a:buNone/>
            </a:pPr>
            <a:r>
              <a:rPr lang="en-US" sz="700" dirty="0"/>
              <a:t>3 Robertson, J.O. et al. (2013). Surgical Techniques Used for the Treatment of Atrial Fibrillation. Circ J, 77(8):1941-51.</a:t>
            </a:r>
          </a:p>
          <a:p>
            <a:pPr marL="114300" indent="-114300">
              <a:lnSpc>
                <a:spcPct val="100000"/>
              </a:lnSpc>
              <a:spcBef>
                <a:spcPts val="0"/>
              </a:spcBef>
              <a:buNone/>
            </a:pPr>
            <a:r>
              <a:rPr lang="en-US" sz="700" dirty="0"/>
              <a:t>4 </a:t>
            </a:r>
            <a:r>
              <a:rPr lang="en-US" sz="700" dirty="0" err="1"/>
              <a:t>Gillinov</a:t>
            </a:r>
            <a:r>
              <a:rPr lang="en-US" sz="700" dirty="0"/>
              <a:t>, A.M. et al. (2015). Surgical ablation of atrial fibrillation during mitral-valve surgery. N </a:t>
            </a:r>
            <a:r>
              <a:rPr lang="en-US" sz="700" dirty="0" err="1"/>
              <a:t>Engl</a:t>
            </a:r>
            <a:r>
              <a:rPr lang="en-US" sz="700" dirty="0"/>
              <a:t> J Med, 372(15):1399-409.  </a:t>
            </a:r>
          </a:p>
          <a:p>
            <a:pPr marL="114300" indent="-114300">
              <a:lnSpc>
                <a:spcPct val="100000"/>
              </a:lnSpc>
              <a:spcBef>
                <a:spcPts val="0"/>
              </a:spcBef>
              <a:buNone/>
            </a:pPr>
            <a:r>
              <a:rPr lang="en-US" sz="700" dirty="0"/>
              <a:t>5 </a:t>
            </a:r>
            <a:r>
              <a:rPr lang="en-US" sz="700" dirty="0" err="1"/>
              <a:t>Voeller</a:t>
            </a:r>
            <a:r>
              <a:rPr lang="en-US" sz="700" dirty="0"/>
              <a:t>, R.K. et al. (2008). Isolating the entire posterior left atrium improves surgical outcomes after the Cox maze procedure. J </a:t>
            </a:r>
            <a:r>
              <a:rPr lang="en-US" sz="700" dirty="0" err="1"/>
              <a:t>Thorac</a:t>
            </a:r>
            <a:r>
              <a:rPr lang="en-US" sz="700" dirty="0"/>
              <a:t> Cardiovasc Surg, 135(4):870-7. </a:t>
            </a:r>
          </a:p>
          <a:p>
            <a:pPr marL="114300" indent="-114300">
              <a:lnSpc>
                <a:spcPct val="100000"/>
              </a:lnSpc>
              <a:spcBef>
                <a:spcPts val="0"/>
              </a:spcBef>
              <a:buNone/>
            </a:pPr>
            <a:r>
              <a:rPr lang="en-US" sz="700" dirty="0"/>
              <a:t>6 </a:t>
            </a:r>
            <a:r>
              <a:rPr lang="en-US" sz="700" dirty="0" err="1"/>
              <a:t>Gillinov</a:t>
            </a:r>
            <a:r>
              <a:rPr lang="en-US" sz="700" dirty="0"/>
              <a:t>, A.M. et al. (2006). Surgery for permanent atrial fibrillation: impact of patient factors and lesion set. Ann </a:t>
            </a:r>
            <a:r>
              <a:rPr lang="en-US" sz="700" dirty="0" err="1"/>
              <a:t>Thorac</a:t>
            </a:r>
            <a:r>
              <a:rPr lang="en-US" sz="700" dirty="0"/>
              <a:t> Surg, 82(2):502-14.</a:t>
            </a:r>
          </a:p>
          <a:p>
            <a:pPr marL="114300" indent="-114300">
              <a:lnSpc>
                <a:spcPct val="100000"/>
              </a:lnSpc>
              <a:spcBef>
                <a:spcPts val="0"/>
              </a:spcBef>
              <a:buNone/>
            </a:pPr>
            <a:r>
              <a:rPr lang="en-US" sz="700" dirty="0"/>
              <a:t>7 Barnett, S.D., &amp; Ad, N. (2006). Surgical ablation as treatment for the elimination of atrial fibrillation: a meta-analysis. J </a:t>
            </a:r>
            <a:r>
              <a:rPr lang="en-US" sz="700" dirty="0" err="1"/>
              <a:t>Thorac</a:t>
            </a:r>
            <a:r>
              <a:rPr lang="en-US" sz="700" dirty="0"/>
              <a:t> Cardiovasc Surg, 131(5):1029-35. </a:t>
            </a:r>
          </a:p>
          <a:p>
            <a:pPr marL="114300" indent="-114300">
              <a:lnSpc>
                <a:spcPct val="100000"/>
              </a:lnSpc>
              <a:spcBef>
                <a:spcPts val="0"/>
              </a:spcBef>
              <a:buNone/>
            </a:pPr>
            <a:r>
              <a:rPr lang="en-US" sz="700" dirty="0"/>
              <a:t>8 Cox, J.L., &amp; Ad, N. (2000). The importance of cryoablation of the coronary sinus during the Maze procedure. Semin </a:t>
            </a:r>
            <a:r>
              <a:rPr lang="en-US" sz="700" dirty="0" err="1"/>
              <a:t>Thorac</a:t>
            </a:r>
            <a:r>
              <a:rPr lang="en-US" sz="700" dirty="0"/>
              <a:t> Cardiovasc Surg, 12(1):20-4. </a:t>
            </a:r>
          </a:p>
          <a:p>
            <a:pPr marL="114300" indent="-114300">
              <a:lnSpc>
                <a:spcPct val="100000"/>
              </a:lnSpc>
              <a:spcBef>
                <a:spcPts val="0"/>
              </a:spcBef>
              <a:buNone/>
            </a:pPr>
            <a:r>
              <a:rPr lang="en-US" sz="700" dirty="0"/>
              <a:t>9 Ad, N., Holmes, S.D., Lamont, D., &amp; Shuman, D.J. (2017). Left-Sided Surgical Ablation for Patients With Atrial Fibrillation Who Are Undergoing Concomitant Cardiac Surgical Procedures. Ann </a:t>
            </a:r>
            <a:r>
              <a:rPr lang="en-US" sz="700" dirty="0" err="1"/>
              <a:t>Thorac</a:t>
            </a:r>
            <a:r>
              <a:rPr lang="en-US" sz="700" dirty="0"/>
              <a:t> Surg, 103(1):58-65. </a:t>
            </a:r>
          </a:p>
          <a:p>
            <a:pPr marL="114300" indent="-114300">
              <a:lnSpc>
                <a:spcPct val="100000"/>
              </a:lnSpc>
              <a:spcBef>
                <a:spcPts val="0"/>
              </a:spcBef>
              <a:buNone/>
            </a:pPr>
            <a:r>
              <a:rPr lang="en-US" sz="700" dirty="0"/>
              <a:t>10 Gaynor, S.L. et al. (2015). Surgical treatment of atrial fibrillation: predictors of late recurrence. J </a:t>
            </a:r>
            <a:r>
              <a:rPr lang="en-US" sz="700" dirty="0" err="1"/>
              <a:t>Thorac</a:t>
            </a:r>
            <a:r>
              <a:rPr lang="en-US" sz="700" dirty="0"/>
              <a:t> Cardiovasc Surg, 129(1):104-11. 11 McCarthy, P.  </a:t>
            </a:r>
            <a:r>
              <a:rPr lang="en-US" sz="700" dirty="0" err="1"/>
              <a:t>Afib</a:t>
            </a:r>
            <a:r>
              <a:rPr lang="en-US" sz="700" dirty="0"/>
              <a:t> incidence paper, submitted to JTCVS 2019.  Pending review.</a:t>
            </a:r>
          </a:p>
          <a:p>
            <a:pPr marL="114300" indent="-114300">
              <a:lnSpc>
                <a:spcPct val="100000"/>
              </a:lnSpc>
              <a:spcBef>
                <a:spcPts val="0"/>
              </a:spcBef>
              <a:buNone/>
            </a:pPr>
            <a:r>
              <a:rPr lang="en-US" sz="700" dirty="0"/>
              <a:t>11 Weimar, T. et al. (2011). The Cox-maze IV procedure for lone atrial fibrillation: a single center experience in 100 consecutive patients. J </a:t>
            </a:r>
            <a:r>
              <a:rPr lang="en-US" sz="700" dirty="0" err="1"/>
              <a:t>Interv</a:t>
            </a:r>
            <a:r>
              <a:rPr lang="en-US" sz="700" dirty="0"/>
              <a:t> Card </a:t>
            </a:r>
            <a:r>
              <a:rPr lang="en-US" sz="700" dirty="0" err="1"/>
              <a:t>Electrophysiol</a:t>
            </a:r>
            <a:r>
              <a:rPr lang="en-US" sz="700" dirty="0"/>
              <a:t>. 31(1):47-54.</a:t>
            </a:r>
          </a:p>
          <a:p>
            <a:pPr marL="114300" indent="-114300">
              <a:lnSpc>
                <a:spcPct val="100000"/>
              </a:lnSpc>
              <a:spcBef>
                <a:spcPts val="0"/>
              </a:spcBef>
              <a:buNone/>
            </a:pPr>
            <a:r>
              <a:rPr lang="en-US" sz="700" dirty="0"/>
              <a:t>12 </a:t>
            </a:r>
            <a:r>
              <a:rPr lang="en-US" sz="700" dirty="0" err="1"/>
              <a:t>Schill</a:t>
            </a:r>
            <a:r>
              <a:rPr lang="en-US" sz="700" dirty="0"/>
              <a:t>, M.R. et al. (2017). Late results of the Cox-maze IV procedure in patients undergoing coronary artery bypass grafting. J </a:t>
            </a:r>
            <a:r>
              <a:rPr lang="en-US" sz="700" dirty="0" err="1"/>
              <a:t>Thorac</a:t>
            </a:r>
            <a:r>
              <a:rPr lang="en-US" sz="700" dirty="0"/>
              <a:t> Cardiovasc Surg, 153(5):1087-94.</a:t>
            </a:r>
          </a:p>
          <a:p>
            <a:pPr marL="114300" indent="-114300">
              <a:lnSpc>
                <a:spcPct val="100000"/>
              </a:lnSpc>
              <a:spcBef>
                <a:spcPts val="0"/>
              </a:spcBef>
              <a:buNone/>
            </a:pPr>
            <a:r>
              <a:rPr lang="en-US" sz="700" dirty="0"/>
              <a:t>13 </a:t>
            </a:r>
            <a:r>
              <a:rPr lang="en-US" sz="700" dirty="0" err="1"/>
              <a:t>Ailawadi</a:t>
            </a:r>
            <a:r>
              <a:rPr lang="en-US" sz="700" dirty="0"/>
              <a:t>, G. et al. (2011). Exclusion of the left atrial appendage with a novel device: early results of a multicenter trial. J </a:t>
            </a:r>
            <a:r>
              <a:rPr lang="en-US" sz="700" dirty="0" err="1"/>
              <a:t>Thorac</a:t>
            </a:r>
            <a:r>
              <a:rPr lang="en-US" sz="700" dirty="0"/>
              <a:t> Cardiovasc Surg, 142(5):1002-9.</a:t>
            </a:r>
          </a:p>
          <a:p>
            <a:pPr marL="114300" indent="-114300">
              <a:lnSpc>
                <a:spcPct val="100000"/>
              </a:lnSpc>
              <a:spcBef>
                <a:spcPts val="0"/>
              </a:spcBef>
              <a:buNone/>
            </a:pPr>
            <a:r>
              <a:rPr lang="en-US" sz="700" dirty="0"/>
              <a:t>14 </a:t>
            </a:r>
            <a:r>
              <a:rPr lang="en-US" sz="700" dirty="0" err="1"/>
              <a:t>Caliskan</a:t>
            </a:r>
            <a:r>
              <a:rPr lang="en-US" sz="700" dirty="0"/>
              <a:t>, E. et al. (2017). Epicardial left atrial appendage </a:t>
            </a:r>
            <a:r>
              <a:rPr lang="en-US" sz="700" dirty="0" err="1"/>
              <a:t>AtriClip</a:t>
            </a:r>
            <a:r>
              <a:rPr lang="en-US" sz="700" dirty="0"/>
              <a:t> occlusion reduces the incidence of stroke in patients with atrial fibrillation undergoing cardiac surgery. </a:t>
            </a:r>
            <a:r>
              <a:rPr lang="en-US" sz="700" dirty="0" err="1"/>
              <a:t>Europace</a:t>
            </a:r>
            <a:r>
              <a:rPr lang="en-US" sz="700" dirty="0"/>
              <a:t> 20(7):e-105-e114. DOI: 10.1093/</a:t>
            </a:r>
            <a:r>
              <a:rPr lang="en-US" sz="700" dirty="0" err="1"/>
              <a:t>europace</a:t>
            </a:r>
            <a:r>
              <a:rPr lang="en-US" sz="700" dirty="0"/>
              <a:t>/eux211. </a:t>
            </a:r>
          </a:p>
          <a:p>
            <a:pPr marL="114300" indent="-114300">
              <a:lnSpc>
                <a:spcPct val="100000"/>
              </a:lnSpc>
              <a:spcBef>
                <a:spcPts val="0"/>
              </a:spcBef>
              <a:buNone/>
            </a:pPr>
            <a:r>
              <a:rPr lang="en-US" sz="700" dirty="0"/>
              <a:t>15 van </a:t>
            </a:r>
            <a:r>
              <a:rPr lang="en-US" sz="700" dirty="0" err="1"/>
              <a:t>Laar</a:t>
            </a:r>
            <a:r>
              <a:rPr lang="en-US" sz="700" dirty="0"/>
              <a:t>, C. et al. (2018). Thoracoscopic Left Atrial Appendage Clipping: A Multicenter Cohort Analysis. JACC Clin </a:t>
            </a:r>
            <a:r>
              <a:rPr lang="en-US" sz="700" dirty="0" err="1"/>
              <a:t>Electrophysiol</a:t>
            </a:r>
            <a:r>
              <a:rPr lang="en-US" sz="700" dirty="0"/>
              <a:t>, 4(7):893-901. </a:t>
            </a:r>
          </a:p>
          <a:p>
            <a:pPr marL="114300" indent="-114300">
              <a:lnSpc>
                <a:spcPct val="100000"/>
              </a:lnSpc>
              <a:spcBef>
                <a:spcPts val="0"/>
              </a:spcBef>
              <a:buNone/>
            </a:pPr>
            <a:r>
              <a:rPr lang="en-US" sz="700" dirty="0"/>
              <a:t>16 Ellis, C.R. et al. (2017). Angiographic Efficacy of the </a:t>
            </a:r>
            <a:r>
              <a:rPr lang="en-US" sz="700" dirty="0" err="1"/>
              <a:t>AtriClip</a:t>
            </a:r>
            <a:r>
              <a:rPr lang="en-US" sz="700" dirty="0"/>
              <a:t> Left Atrial Appendage Exclusion Device Placed by Minimally Invasive Thoracoscopic Approach, JACC Clin </a:t>
            </a:r>
            <a:r>
              <a:rPr lang="en-US" sz="700" dirty="0" err="1"/>
              <a:t>Electrophysiol</a:t>
            </a:r>
            <a:r>
              <a:rPr lang="en-US" sz="700" dirty="0"/>
              <a:t>, 3(12):1356-65. </a:t>
            </a:r>
          </a:p>
          <a:p>
            <a:pPr marL="114300" indent="-114300">
              <a:lnSpc>
                <a:spcPct val="100000"/>
              </a:lnSpc>
              <a:spcBef>
                <a:spcPts val="0"/>
              </a:spcBef>
              <a:buNone/>
            </a:pPr>
            <a:r>
              <a:rPr lang="en-US" sz="700" dirty="0"/>
              <a:t>17 </a:t>
            </a:r>
            <a:r>
              <a:rPr lang="en-US" sz="700" dirty="0" err="1"/>
              <a:t>Kurfirst</a:t>
            </a:r>
            <a:r>
              <a:rPr lang="en-US" sz="700" dirty="0"/>
              <a:t>, V. et al. (2017). Epicardial clip occlusion of the left atrial appendage during cardiac surgery provides optimal surgical results and long-term stability. Interact Cardiovasc </a:t>
            </a:r>
            <a:r>
              <a:rPr lang="en-US" sz="700" dirty="0" err="1"/>
              <a:t>Thorac</a:t>
            </a:r>
            <a:r>
              <a:rPr lang="en-US" sz="700" dirty="0"/>
              <a:t> Surg, 25(1):37-40. </a:t>
            </a:r>
          </a:p>
          <a:p>
            <a:pPr marL="114300" indent="-114300">
              <a:lnSpc>
                <a:spcPct val="100000"/>
              </a:lnSpc>
              <a:spcBef>
                <a:spcPts val="0"/>
              </a:spcBef>
              <a:buNone/>
            </a:pPr>
            <a:r>
              <a:rPr lang="en-US" sz="700" dirty="0"/>
              <a:t>18 Emmert, M.Y. et al. (2014). Safe, effective and durable epicardial left atrial appendage clip occlusion in patients with atrial fibrillation undergoing cardiac surgery: first long-term results from a prospective device trial.  Eur J </a:t>
            </a:r>
            <a:r>
              <a:rPr lang="en-US" sz="700" dirty="0" err="1"/>
              <a:t>Cardiothorac</a:t>
            </a:r>
            <a:r>
              <a:rPr lang="en-US" sz="700" dirty="0"/>
              <a:t> Surg, 45(1):126-31. </a:t>
            </a:r>
          </a:p>
          <a:p>
            <a:pPr marL="114300" indent="-114300">
              <a:lnSpc>
                <a:spcPct val="100000"/>
              </a:lnSpc>
              <a:spcBef>
                <a:spcPts val="0"/>
              </a:spcBef>
              <a:buNone/>
            </a:pPr>
            <a:r>
              <a:rPr lang="en-US" sz="700" dirty="0"/>
              <a:t>19 Ad, N. et al. (2015). New Approach to Exclude the Left Atrial Appendage During Minimally Invasive </a:t>
            </a:r>
            <a:r>
              <a:rPr lang="en-US" sz="700" dirty="0" err="1"/>
              <a:t>Cryothermic</a:t>
            </a:r>
            <a:r>
              <a:rPr lang="en-US" sz="700" dirty="0"/>
              <a:t> Surgical Ablation. Innovations (Phila), 10(5):323-7. </a:t>
            </a:r>
          </a:p>
          <a:p>
            <a:pPr marL="114300" indent="-114300">
              <a:lnSpc>
                <a:spcPct val="100000"/>
              </a:lnSpc>
              <a:spcBef>
                <a:spcPts val="0"/>
              </a:spcBef>
              <a:buNone/>
            </a:pPr>
            <a:r>
              <a:rPr lang="en-US" sz="700" dirty="0"/>
              <a:t>20 </a:t>
            </a:r>
            <a:r>
              <a:rPr lang="en-US" sz="700" dirty="0" err="1"/>
              <a:t>Gerdisch</a:t>
            </a:r>
            <a:r>
              <a:rPr lang="en-US" sz="700" dirty="0"/>
              <a:t>, M. et al, </a:t>
            </a:r>
            <a:r>
              <a:rPr lang="en-US" sz="700" dirty="0" err="1"/>
              <a:t>AtriClip</a:t>
            </a:r>
            <a:r>
              <a:rPr lang="en-US" sz="700" dirty="0"/>
              <a:t> PRO•V Left Atrial Appendage Occlusion Study. </a:t>
            </a:r>
            <a:r>
              <a:rPr lang="en-US" sz="700" dirty="0" err="1"/>
              <a:t>AtriCure</a:t>
            </a:r>
            <a:r>
              <a:rPr lang="en-US" sz="700" dirty="0"/>
              <a:t>, Inc., Post Market Field Evaluation of the PRO•V Device, PM-US-0071A-1020-G. </a:t>
            </a:r>
          </a:p>
          <a:p>
            <a:pPr marL="114300" indent="-114300">
              <a:lnSpc>
                <a:spcPct val="100000"/>
              </a:lnSpc>
              <a:spcBef>
                <a:spcPts val="0"/>
              </a:spcBef>
              <a:buNone/>
            </a:pPr>
            <a:r>
              <a:rPr lang="en-US" sz="700" dirty="0"/>
              <a:t>21 </a:t>
            </a:r>
            <a:r>
              <a:rPr lang="en-US" sz="700" dirty="0" err="1"/>
              <a:t>Mokracek</a:t>
            </a:r>
            <a:r>
              <a:rPr lang="en-US" sz="700" dirty="0"/>
              <a:t>, A. et al. (2015). Thoracoscopic Occlusion of the Left Atrial Appendage. Innovations (Phila), 10(3):179-82. </a:t>
            </a:r>
          </a:p>
          <a:p>
            <a:pPr marL="114300" indent="-114300">
              <a:lnSpc>
                <a:spcPct val="100000"/>
              </a:lnSpc>
              <a:spcBef>
                <a:spcPts val="0"/>
              </a:spcBef>
              <a:buNone/>
            </a:pPr>
            <a:r>
              <a:rPr lang="en-US" sz="700" dirty="0"/>
              <a:t>22 Page, S. et al. (2019). Left Atrial Appendage Exclusion Using the </a:t>
            </a:r>
            <a:r>
              <a:rPr lang="en-US" sz="700" dirty="0" err="1"/>
              <a:t>AtriClip</a:t>
            </a:r>
            <a:r>
              <a:rPr lang="en-US" sz="700" dirty="0"/>
              <a:t> Device: A Case Series. Heart Lung Circ, 28(3):430-5. </a:t>
            </a:r>
          </a:p>
          <a:p>
            <a:pPr marL="114300" indent="-114300">
              <a:lnSpc>
                <a:spcPct val="100000"/>
              </a:lnSpc>
              <a:spcBef>
                <a:spcPts val="0"/>
              </a:spcBef>
              <a:buNone/>
            </a:pPr>
            <a:r>
              <a:rPr lang="en-US" sz="700" dirty="0"/>
              <a:t>23 Beaver, T.M. et al. (2016). Thoracoscopic Ablation With Appendage Ligation Versus Medical Therapy for Stroke Prevention: A Proof-of-Concept Randomized Trial. Innovations (Phila), 11(2):99-105. </a:t>
            </a:r>
          </a:p>
          <a:p>
            <a:pPr marL="114300" indent="-114300">
              <a:lnSpc>
                <a:spcPct val="100000"/>
              </a:lnSpc>
              <a:spcBef>
                <a:spcPts val="0"/>
              </a:spcBef>
              <a:buNone/>
            </a:pPr>
            <a:r>
              <a:rPr lang="en-US" sz="700" dirty="0"/>
              <a:t>24 </a:t>
            </a:r>
            <a:r>
              <a:rPr lang="en-US" sz="700" dirty="0" err="1"/>
              <a:t>Kandarian</a:t>
            </a:r>
            <a:r>
              <a:rPr lang="en-US" sz="700" dirty="0"/>
              <a:t>, A.S., </a:t>
            </a:r>
            <a:r>
              <a:rPr lang="en-US" sz="700" dirty="0" err="1"/>
              <a:t>Gillinov</a:t>
            </a:r>
            <a:r>
              <a:rPr lang="en-US" sz="700" dirty="0"/>
              <a:t>, A.M., </a:t>
            </a:r>
            <a:r>
              <a:rPr lang="en-US" sz="700" dirty="0" err="1"/>
              <a:t>Pettersson</a:t>
            </a:r>
            <a:r>
              <a:rPr lang="en-US" sz="700" dirty="0"/>
              <a:t>, G.B., Blackstone, E., &amp; Klein, A.L. (2008). Success of surgical left atrial appendage closure: assessment by transesophageal echocardiography. J Am Coll </a:t>
            </a:r>
            <a:r>
              <a:rPr lang="en-US" sz="700" dirty="0" err="1"/>
              <a:t>Cardiol</a:t>
            </a:r>
            <a:r>
              <a:rPr lang="en-US" sz="700" dirty="0"/>
              <a:t>, 52(11):924-9. </a:t>
            </a:r>
          </a:p>
          <a:p>
            <a:pPr marL="114300" indent="-114300">
              <a:lnSpc>
                <a:spcPct val="100000"/>
              </a:lnSpc>
              <a:spcBef>
                <a:spcPts val="0"/>
              </a:spcBef>
              <a:buNone/>
            </a:pPr>
            <a:r>
              <a:rPr lang="en-US" sz="700" dirty="0"/>
              <a:t>25 Cullen, M.W. et al. (2016). Left Atrial Appendage Patency at Cardioversion After Surgical Left Atrial Appendage Intervention. Ann </a:t>
            </a:r>
            <a:r>
              <a:rPr lang="en-US" sz="700" dirty="0" err="1"/>
              <a:t>Thorac</a:t>
            </a:r>
            <a:r>
              <a:rPr lang="en-US" sz="700" dirty="0"/>
              <a:t> Surg, 101:675-81.</a:t>
            </a:r>
          </a:p>
          <a:p>
            <a:pPr marL="114300" indent="-114300">
              <a:lnSpc>
                <a:spcPct val="100000"/>
              </a:lnSpc>
              <a:spcBef>
                <a:spcPts val="0"/>
              </a:spcBef>
              <a:buNone/>
            </a:pPr>
            <a:r>
              <a:rPr lang="en-US" sz="700" dirty="0"/>
              <a:t>26 Healey, J.S. et al. (2005). Left Atrial Appendage Occlusion Study (LAAOS): results of a randomized controlled pilot study of left atrial appendage occlusion during coronary bypass surgery in patients at risk for stroke. Am Heart J, 150(2):288-93.</a:t>
            </a:r>
          </a:p>
          <a:p>
            <a:pPr marL="114300" indent="-114300">
              <a:lnSpc>
                <a:spcPct val="100000"/>
              </a:lnSpc>
              <a:spcBef>
                <a:spcPts val="0"/>
              </a:spcBef>
              <a:buNone/>
            </a:pPr>
            <a:r>
              <a:rPr lang="en-US" sz="700" dirty="0"/>
              <a:t>27 Lee, R. et al. (2016). A randomized, prospective pilot comparison of 3 atrial appendage elimination techniques: Internal ligation, stapled excision, and surgical excision. J </a:t>
            </a:r>
            <a:r>
              <a:rPr lang="en-US" sz="700" dirty="0" err="1"/>
              <a:t>Thorac</a:t>
            </a:r>
            <a:r>
              <a:rPr lang="en-US" sz="700" dirty="0"/>
              <a:t> Cardiovasc Surg, 152(4):1075-80.</a:t>
            </a:r>
          </a:p>
          <a:p>
            <a:pPr marL="114300" indent="-114300">
              <a:lnSpc>
                <a:spcPct val="100000"/>
              </a:lnSpc>
              <a:spcBef>
                <a:spcPts val="0"/>
              </a:spcBef>
              <a:buNone/>
            </a:pPr>
            <a:r>
              <a:rPr lang="en-US" sz="700" dirty="0"/>
              <a:t>28 Ouyang, F. et al. (2010). Long-term results of catheter ablation in paroxysmal atrial fibrillation: lessons from a 5-year follow-up. Circulation, 122(23):2368-77.</a:t>
            </a:r>
          </a:p>
          <a:p>
            <a:pPr marL="114300" indent="-114300">
              <a:lnSpc>
                <a:spcPct val="100000"/>
              </a:lnSpc>
              <a:spcBef>
                <a:spcPts val="0"/>
              </a:spcBef>
              <a:buNone/>
            </a:pPr>
            <a:r>
              <a:rPr lang="en-US" sz="700" dirty="0"/>
              <a:t>29 </a:t>
            </a:r>
            <a:r>
              <a:rPr lang="en-US" sz="700" dirty="0" err="1"/>
              <a:t>Kirchhof</a:t>
            </a:r>
            <a:r>
              <a:rPr lang="en-US" sz="700" dirty="0"/>
              <a:t>, P. et al. (2016). 2016 ESC guidelines for the management of atrial fibrillation developed in collaboration with EACTS: the Task Force for the management of atrial fibrillation of the European Society of Cardiology (ESC) developed with the special contribution of the European Heart Rhythm Association (EHRA) of the ESC Endorsed by the European Stroke Organization (ESO). </a:t>
            </a:r>
            <a:r>
              <a:rPr lang="en-US" sz="700" dirty="0" err="1"/>
              <a:t>Europace</a:t>
            </a:r>
            <a:r>
              <a:rPr lang="en-US" sz="700" dirty="0"/>
              <a:t>, 18(11):1455-90.</a:t>
            </a:r>
          </a:p>
          <a:p>
            <a:pPr marL="114300" indent="-114300">
              <a:lnSpc>
                <a:spcPct val="100000"/>
              </a:lnSpc>
              <a:spcBef>
                <a:spcPts val="0"/>
              </a:spcBef>
              <a:buNone/>
            </a:pPr>
            <a:r>
              <a:rPr lang="en-US" sz="700" dirty="0"/>
              <a:t>30 </a:t>
            </a:r>
            <a:r>
              <a:rPr lang="en-US" sz="700" dirty="0" err="1"/>
              <a:t>Tilz</a:t>
            </a:r>
            <a:r>
              <a:rPr lang="en-US" sz="700" dirty="0"/>
              <a:t>, R.R. et al. (2010). Catheter ablation of long-standing persistent atrial fibrillation: a lesson from circumferential pulmonary vein isolation. J Cardiovasc </a:t>
            </a:r>
            <a:r>
              <a:rPr lang="en-US" sz="700" dirty="0" err="1"/>
              <a:t>Electrophysiol</a:t>
            </a:r>
            <a:r>
              <a:rPr lang="en-US" sz="700" dirty="0"/>
              <a:t>, 21(10):1085-93. (Abstract-Only).</a:t>
            </a:r>
          </a:p>
          <a:p>
            <a:pPr marL="114300" indent="-114300">
              <a:lnSpc>
                <a:spcPct val="100000"/>
              </a:lnSpc>
              <a:spcBef>
                <a:spcPts val="0"/>
              </a:spcBef>
              <a:buNone/>
            </a:pPr>
            <a:r>
              <a:rPr lang="en-US" sz="700" dirty="0"/>
              <a:t>31 Wynn, G.J. et al. (2016). Long-term outcomes after ablation of persistent atrial fibrillation: an observational study over 6 years. Open Heart, 3(2):e000394.</a:t>
            </a:r>
          </a:p>
          <a:p>
            <a:pPr marL="114300" indent="-114300">
              <a:lnSpc>
                <a:spcPct val="100000"/>
              </a:lnSpc>
              <a:spcBef>
                <a:spcPts val="0"/>
              </a:spcBef>
              <a:buNone/>
            </a:pPr>
            <a:endParaRPr lang="en-US" sz="700" dirty="0"/>
          </a:p>
          <a:p>
            <a:pPr marL="114300" indent="-114300">
              <a:lnSpc>
                <a:spcPct val="100000"/>
              </a:lnSpc>
              <a:spcBef>
                <a:spcPts val="0"/>
              </a:spcBef>
              <a:buNone/>
            </a:pPr>
            <a:endParaRPr lang="en-US" sz="700" dirty="0"/>
          </a:p>
        </p:txBody>
      </p:sp>
      <p:sp>
        <p:nvSpPr>
          <p:cNvPr id="4" name="Text Placeholder 3">
            <a:extLst>
              <a:ext uri="{FF2B5EF4-FFF2-40B4-BE49-F238E27FC236}">
                <a16:creationId xmlns:a16="http://schemas.microsoft.com/office/drawing/2014/main" id="{5230C8B1-5B35-459B-9467-EED24FFB868E}"/>
              </a:ext>
            </a:extLst>
          </p:cNvPr>
          <p:cNvSpPr>
            <a:spLocks noGrp="1"/>
          </p:cNvSpPr>
          <p:nvPr>
            <p:ph type="body" sz="quarter" idx="10"/>
          </p:nvPr>
        </p:nvSpPr>
        <p:spPr/>
        <p:txBody>
          <a:bodyPr/>
          <a:lstStyle/>
          <a:p>
            <a:endParaRPr lang="en-US"/>
          </a:p>
        </p:txBody>
      </p:sp>
      <p:pic>
        <p:nvPicPr>
          <p:cNvPr id="7" name="Picture 6">
            <a:extLst>
              <a:ext uri="{FF2B5EF4-FFF2-40B4-BE49-F238E27FC236}">
                <a16:creationId xmlns:a16="http://schemas.microsoft.com/office/drawing/2014/main" id="{EE95B27C-AB54-4929-ADB2-01E72EEC3A6D}"/>
              </a:ext>
            </a:extLst>
          </p:cNvPr>
          <p:cNvPicPr>
            <a:picLocks noChangeAspect="1"/>
          </p:cNvPicPr>
          <p:nvPr/>
        </p:nvPicPr>
        <p:blipFill rotWithShape="1">
          <a:blip r:embed="rId2"/>
          <a:srcRect t="-1" b="97170"/>
          <a:stretch/>
        </p:blipFill>
        <p:spPr>
          <a:xfrm>
            <a:off x="0" y="0"/>
            <a:ext cx="9144000" cy="171449"/>
          </a:xfrm>
          <a:prstGeom prst="rect">
            <a:avLst/>
          </a:prstGeom>
        </p:spPr>
      </p:pic>
      <p:sp>
        <p:nvSpPr>
          <p:cNvPr id="6" name="Rectangle 5">
            <a:extLst>
              <a:ext uri="{FF2B5EF4-FFF2-40B4-BE49-F238E27FC236}">
                <a16:creationId xmlns:a16="http://schemas.microsoft.com/office/drawing/2014/main" id="{A9A0DD7C-0F82-644D-9354-758ACC7606F6}"/>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351109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ED4B299-FF57-4060-BEE0-5D8646C9EC60}"/>
              </a:ext>
            </a:extLst>
          </p:cNvPr>
          <p:cNvGraphicFramePr>
            <a:graphicFrameLocks noChangeAspect="1"/>
          </p:cNvGraphicFramePr>
          <p:nvPr>
            <p:custDataLst>
              <p:tags r:id="rId1"/>
            </p:custDataLst>
            <p:extLst>
              <p:ext uri="{D42A27DB-BD31-4B8C-83A1-F6EECF244321}">
                <p14:modId xmlns:p14="http://schemas.microsoft.com/office/powerpoint/2010/main" val="3642767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5" name="Object 4" hidden="1">
                        <a:extLst>
                          <a:ext uri="{FF2B5EF4-FFF2-40B4-BE49-F238E27FC236}">
                            <a16:creationId xmlns:a16="http://schemas.microsoft.com/office/drawing/2014/main" id="{CED4B299-FF57-4060-BEE0-5D8646C9EC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A96DBCC1-6C87-4335-AD17-C701804B8EA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3237" dirty="0">
              <a:latin typeface="Arial" panose="020B0604020202020204" pitchFamily="34" charset="0"/>
              <a:cs typeface="Arial" panose="020B0604020202020204" pitchFamily="34" charset="0"/>
              <a:sym typeface="Arial" panose="020B0604020202020204" pitchFamily="34" charset="0"/>
            </a:endParaRPr>
          </a:p>
        </p:txBody>
      </p:sp>
      <p:sp>
        <p:nvSpPr>
          <p:cNvPr id="6" name="Title 5">
            <a:extLst>
              <a:ext uri="{FF2B5EF4-FFF2-40B4-BE49-F238E27FC236}">
                <a16:creationId xmlns:a16="http://schemas.microsoft.com/office/drawing/2014/main" id="{81A77DDA-7D1F-4AA2-954C-A69035690A68}"/>
              </a:ext>
            </a:extLst>
          </p:cNvPr>
          <p:cNvSpPr>
            <a:spLocks noGrp="1"/>
          </p:cNvSpPr>
          <p:nvPr>
            <p:ph type="title"/>
          </p:nvPr>
        </p:nvSpPr>
        <p:spPr/>
        <p:txBody>
          <a:bodyPr/>
          <a:lstStyle/>
          <a:p>
            <a:r>
              <a:rPr lang="en-US" dirty="0"/>
              <a:t>Why Treat Afib Surgically?</a:t>
            </a:r>
          </a:p>
        </p:txBody>
      </p:sp>
      <p:sp>
        <p:nvSpPr>
          <p:cNvPr id="8" name="Text Placeholder 7">
            <a:extLst>
              <a:ext uri="{FF2B5EF4-FFF2-40B4-BE49-F238E27FC236}">
                <a16:creationId xmlns:a16="http://schemas.microsoft.com/office/drawing/2014/main" id="{99040D55-96A0-4D89-82DB-C13D210C3191}"/>
              </a:ext>
            </a:extLst>
          </p:cNvPr>
          <p:cNvSpPr>
            <a:spLocks noGrp="1"/>
          </p:cNvSpPr>
          <p:nvPr>
            <p:ph type="body" sz="quarter" idx="10"/>
          </p:nvPr>
        </p:nvSpPr>
        <p:spPr/>
        <p:txBody>
          <a:bodyPr/>
          <a:lstStyle/>
          <a:p>
            <a:endParaRPr lang="en-US"/>
          </a:p>
        </p:txBody>
      </p:sp>
      <p:pic>
        <p:nvPicPr>
          <p:cNvPr id="9" name="Picture 8">
            <a:extLst>
              <a:ext uri="{FF2B5EF4-FFF2-40B4-BE49-F238E27FC236}">
                <a16:creationId xmlns:a16="http://schemas.microsoft.com/office/drawing/2014/main" id="{A67A1A04-FC7D-4B0B-9DEB-188D1F8CAF00}"/>
              </a:ext>
            </a:extLst>
          </p:cNvPr>
          <p:cNvPicPr>
            <a:picLocks noChangeAspect="1"/>
          </p:cNvPicPr>
          <p:nvPr/>
        </p:nvPicPr>
        <p:blipFill>
          <a:blip r:embed="rId6"/>
          <a:stretch>
            <a:fillRect/>
          </a:stretch>
        </p:blipFill>
        <p:spPr>
          <a:xfrm>
            <a:off x="1246986" y="1030113"/>
            <a:ext cx="6650027" cy="4417603"/>
          </a:xfrm>
          <a:prstGeom prst="rect">
            <a:avLst/>
          </a:prstGeom>
          <a:ln>
            <a:solidFill>
              <a:schemeClr val="bg1">
                <a:lumMod val="90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6C805679-B02E-4C49-BFEE-EF07D67114A5}"/>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204259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25C2-6F16-41FD-9CA7-947B372EF51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9459C87-C88D-4527-8F4A-512D1F7C79EF}"/>
              </a:ext>
            </a:extLst>
          </p:cNvPr>
          <p:cNvSpPr>
            <a:spLocks noGrp="1"/>
          </p:cNvSpPr>
          <p:nvPr>
            <p:ph type="body" sz="half" idx="1"/>
          </p:nvPr>
        </p:nvSpPr>
        <p:spPr/>
        <p:txBody>
          <a:bodyPr/>
          <a:lstStyle/>
          <a:p>
            <a:endParaRPr lang="en-US"/>
          </a:p>
        </p:txBody>
      </p:sp>
      <p:sp>
        <p:nvSpPr>
          <p:cNvPr id="4" name="Text Placeholder 3">
            <a:extLst>
              <a:ext uri="{FF2B5EF4-FFF2-40B4-BE49-F238E27FC236}">
                <a16:creationId xmlns:a16="http://schemas.microsoft.com/office/drawing/2014/main" id="{1E74E279-13D9-4D8D-97CB-6DB6937E6621}"/>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95D7E144-796B-44B8-BE6E-A92D88353C30}"/>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51D46003-E861-564E-A3A7-C4928EE4FEF6}"/>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343675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DA00C94-C658-4B8F-B377-A737E1221C16}"/>
              </a:ext>
            </a:extLst>
          </p:cNvPr>
          <p:cNvGraphicFramePr>
            <a:graphicFrameLocks noChangeAspect="1"/>
          </p:cNvGraphicFramePr>
          <p:nvPr>
            <p:custDataLst>
              <p:tags r:id="rId1"/>
            </p:custDataLst>
            <p:extLst>
              <p:ext uri="{D42A27DB-BD31-4B8C-83A1-F6EECF244321}">
                <p14:modId xmlns:p14="http://schemas.microsoft.com/office/powerpoint/2010/main" val="294985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6" name="Object 5" hidden="1">
                        <a:extLst>
                          <a:ext uri="{FF2B5EF4-FFF2-40B4-BE49-F238E27FC236}">
                            <a16:creationId xmlns:a16="http://schemas.microsoft.com/office/drawing/2014/main" id="{FDA00C94-C658-4B8F-B377-A737E1221C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EE1C232-D667-4FEA-BB0F-05B7EC8FCFA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3237" dirty="0">
              <a:latin typeface="Arial" panose="020B0604020202020204" pitchFamily="34" charset="0"/>
              <a:cs typeface="Arial" panose="020B0604020202020204" pitchFamily="34" charset="0"/>
              <a:sym typeface="Arial" panose="020B0604020202020204" pitchFamily="34" charset="0"/>
            </a:endParaRPr>
          </a:p>
        </p:txBody>
      </p:sp>
      <p:pic>
        <p:nvPicPr>
          <p:cNvPr id="7" name="Picture 6">
            <a:extLst>
              <a:ext uri="{FF2B5EF4-FFF2-40B4-BE49-F238E27FC236}">
                <a16:creationId xmlns:a16="http://schemas.microsoft.com/office/drawing/2014/main" id="{2E71AC0E-53E8-4407-BB71-47B5D9893DB2}"/>
              </a:ext>
            </a:extLst>
          </p:cNvPr>
          <p:cNvPicPr>
            <a:picLocks noChangeAspect="1"/>
          </p:cNvPicPr>
          <p:nvPr/>
        </p:nvPicPr>
        <p:blipFill rotWithShape="1">
          <a:blip r:embed="rId6"/>
          <a:srcRect r="49019"/>
          <a:stretch/>
        </p:blipFill>
        <p:spPr>
          <a:xfrm>
            <a:off x="1212122" y="1218252"/>
            <a:ext cx="3359878" cy="4546489"/>
          </a:xfrm>
          <a:prstGeom prst="rect">
            <a:avLst/>
          </a:prstGeom>
        </p:spPr>
      </p:pic>
      <p:sp>
        <p:nvSpPr>
          <p:cNvPr id="2" name="Title 1">
            <a:extLst>
              <a:ext uri="{FF2B5EF4-FFF2-40B4-BE49-F238E27FC236}">
                <a16:creationId xmlns:a16="http://schemas.microsoft.com/office/drawing/2014/main" id="{0F497A99-914A-457D-BE55-0DEADD645FE4}"/>
              </a:ext>
            </a:extLst>
          </p:cNvPr>
          <p:cNvSpPr>
            <a:spLocks noGrp="1"/>
          </p:cNvSpPr>
          <p:nvPr>
            <p:ph type="title"/>
          </p:nvPr>
        </p:nvSpPr>
        <p:spPr/>
        <p:txBody>
          <a:bodyPr/>
          <a:lstStyle/>
          <a:p>
            <a:r>
              <a:rPr lang="en-US" dirty="0"/>
              <a:t>Afib is a Real Burden</a:t>
            </a:r>
          </a:p>
        </p:txBody>
      </p:sp>
      <p:sp>
        <p:nvSpPr>
          <p:cNvPr id="4" name="Text Placeholder 3">
            <a:extLst>
              <a:ext uri="{FF2B5EF4-FFF2-40B4-BE49-F238E27FC236}">
                <a16:creationId xmlns:a16="http://schemas.microsoft.com/office/drawing/2014/main" id="{2A71D41D-4F5D-41D8-B6E9-39D8F8C03F0E}"/>
              </a:ext>
            </a:extLst>
          </p:cNvPr>
          <p:cNvSpPr>
            <a:spLocks noGrp="1"/>
          </p:cNvSpPr>
          <p:nvPr>
            <p:ph type="body" sz="quarter" idx="10"/>
          </p:nvPr>
        </p:nvSpPr>
        <p:spPr/>
        <p:txBody>
          <a:bodyPr/>
          <a:lstStyle/>
          <a:p>
            <a:endParaRPr lang="en-US"/>
          </a:p>
        </p:txBody>
      </p:sp>
      <p:pic>
        <p:nvPicPr>
          <p:cNvPr id="8" name="Picture 7">
            <a:extLst>
              <a:ext uri="{FF2B5EF4-FFF2-40B4-BE49-F238E27FC236}">
                <a16:creationId xmlns:a16="http://schemas.microsoft.com/office/drawing/2014/main" id="{2DF137D5-8EC0-480A-8505-B1B92422B6D6}"/>
              </a:ext>
            </a:extLst>
          </p:cNvPr>
          <p:cNvPicPr>
            <a:picLocks noChangeAspect="1"/>
          </p:cNvPicPr>
          <p:nvPr/>
        </p:nvPicPr>
        <p:blipFill rotWithShape="1">
          <a:blip r:embed="rId6"/>
          <a:srcRect l="53519" b="18921"/>
          <a:stretch/>
        </p:blipFill>
        <p:spPr>
          <a:xfrm>
            <a:off x="4868575" y="1218252"/>
            <a:ext cx="3063303" cy="3686257"/>
          </a:xfrm>
          <a:prstGeom prst="rect">
            <a:avLst/>
          </a:prstGeom>
        </p:spPr>
      </p:pic>
      <p:sp>
        <p:nvSpPr>
          <p:cNvPr id="9" name="Rectangle 8">
            <a:extLst>
              <a:ext uri="{FF2B5EF4-FFF2-40B4-BE49-F238E27FC236}">
                <a16:creationId xmlns:a16="http://schemas.microsoft.com/office/drawing/2014/main" id="{A7FCB8F2-005A-C44F-8D44-5EEECBF2E4E3}"/>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2102262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32992-10EB-44D5-BBD7-9F0993E23F5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646EAFF-BED5-4536-87A0-3E81335FF654}"/>
              </a:ext>
            </a:extLst>
          </p:cNvPr>
          <p:cNvSpPr>
            <a:spLocks noGrp="1"/>
          </p:cNvSpPr>
          <p:nvPr>
            <p:ph type="body" sz="half" idx="1"/>
          </p:nvPr>
        </p:nvSpPr>
        <p:spPr/>
        <p:txBody>
          <a:bodyPr/>
          <a:lstStyle/>
          <a:p>
            <a:endParaRPr lang="en-US"/>
          </a:p>
        </p:txBody>
      </p:sp>
      <p:sp>
        <p:nvSpPr>
          <p:cNvPr id="4" name="Text Placeholder 3">
            <a:extLst>
              <a:ext uri="{FF2B5EF4-FFF2-40B4-BE49-F238E27FC236}">
                <a16:creationId xmlns:a16="http://schemas.microsoft.com/office/drawing/2014/main" id="{E517F70A-A431-421E-A517-AF515D2E3B8B}"/>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DD50F8F0-D7A1-4773-9756-A7CD237D71EC}"/>
              </a:ext>
            </a:extLst>
          </p:cNvPr>
          <p:cNvPicPr>
            <a:picLocks noChangeAspect="1"/>
          </p:cNvPicPr>
          <p:nvPr/>
        </p:nvPicPr>
        <p:blipFill>
          <a:blip r:embed="rId2"/>
          <a:stretch>
            <a:fillRect/>
          </a:stretch>
        </p:blipFill>
        <p:spPr>
          <a:xfrm>
            <a:off x="0" y="0"/>
            <a:ext cx="9144000" cy="6858000"/>
          </a:xfrm>
          <a:prstGeom prst="rect">
            <a:avLst/>
          </a:prstGeom>
        </p:spPr>
      </p:pic>
      <p:sp>
        <p:nvSpPr>
          <p:cNvPr id="7" name="Text Placeholder 3">
            <a:extLst>
              <a:ext uri="{FF2B5EF4-FFF2-40B4-BE49-F238E27FC236}">
                <a16:creationId xmlns:a16="http://schemas.microsoft.com/office/drawing/2014/main" id="{25947FF6-D99F-4FAB-9CA5-AF4DCAA7449D}"/>
              </a:ext>
            </a:extLst>
          </p:cNvPr>
          <p:cNvSpPr txBox="1">
            <a:spLocks/>
          </p:cNvSpPr>
          <p:nvPr/>
        </p:nvSpPr>
        <p:spPr>
          <a:xfrm>
            <a:off x="688380" y="5755859"/>
            <a:ext cx="4040638" cy="565668"/>
          </a:xfrm>
          <a:prstGeom prst="rect">
            <a:avLst/>
          </a:prstGeom>
        </p:spPr>
        <p:txBody>
          <a:bodyPr anchor="b" anchorCtr="0">
            <a:noAutofit/>
          </a:bodyPr>
          <a:lstStyle>
            <a:lvl1pPr marL="0" indent="0" algn="l" defTabSz="914400" rtl="0" eaLnBrk="1" latinLnBrk="0" hangingPunct="1">
              <a:lnSpc>
                <a:spcPct val="90000"/>
              </a:lnSpc>
              <a:spcBef>
                <a:spcPts val="1000"/>
              </a:spcBef>
              <a:buFont typeface="Arial"/>
              <a:buNone/>
              <a:defRPr sz="600" kern="1200">
                <a:solidFill>
                  <a:srgbClr val="3D5567"/>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0" dirty="0"/>
              <a:t>*Sources:</a:t>
            </a:r>
            <a:br>
              <a:rPr lang="en-US" b="0" dirty="0"/>
            </a:br>
            <a:r>
              <a:rPr lang="en-US" b="0" dirty="0"/>
              <a:t>Adapted from: </a:t>
            </a:r>
            <a:r>
              <a:rPr lang="en-US" b="0" dirty="0" err="1"/>
              <a:t>Piccini</a:t>
            </a:r>
            <a:r>
              <a:rPr lang="en-US" b="0" dirty="0"/>
              <a:t>, J.P. et al. (2014). Clinical course of atrial fibrillation in older adults: the importance of cardiovascular events beyond stroke. Eur Heart J, 35(4):250-6.</a:t>
            </a:r>
            <a:br>
              <a:rPr lang="en-US" b="0" dirty="0"/>
            </a:br>
            <a:r>
              <a:rPr lang="en-US" b="0" dirty="0"/>
              <a:t>Adapted from: </a:t>
            </a:r>
            <a:r>
              <a:rPr lang="en-US" b="0" dirty="0" err="1"/>
              <a:t>Howlader</a:t>
            </a:r>
            <a:r>
              <a:rPr lang="en-US" b="0" dirty="0"/>
              <a:t>, N. et al. SEER Cancer Statistics Review, 1975-2010. National Cancer Institute. Bethesda, MD, https://seer.cancer.gov/archive/csr/1975_2010/, based on November 2012 SEER data submission, posted to the SEER website, April 2013.</a:t>
            </a:r>
          </a:p>
        </p:txBody>
      </p:sp>
      <p:sp>
        <p:nvSpPr>
          <p:cNvPr id="8" name="Rectangle 7">
            <a:extLst>
              <a:ext uri="{FF2B5EF4-FFF2-40B4-BE49-F238E27FC236}">
                <a16:creationId xmlns:a16="http://schemas.microsoft.com/office/drawing/2014/main" id="{80AB3F22-65DF-A94E-96BF-662E42698C66}"/>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1508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9FD416C-A48D-4925-A6DC-8752F70069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7" name="Object 6" hidden="1">
                        <a:extLst>
                          <a:ext uri="{FF2B5EF4-FFF2-40B4-BE49-F238E27FC236}">
                            <a16:creationId xmlns:a16="http://schemas.microsoft.com/office/drawing/2014/main" id="{79FD416C-A48D-4925-A6DC-8752F700698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DD222FB-9395-4189-B2B8-A62C53E8D51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defRPr/>
            </a:pPr>
            <a:endParaRPr kumimoji="0" lang="en-US" sz="240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0" name="Title 9">
            <a:extLst>
              <a:ext uri="{FF2B5EF4-FFF2-40B4-BE49-F238E27FC236}">
                <a16:creationId xmlns:a16="http://schemas.microsoft.com/office/drawing/2014/main" id="{08598FAD-0816-4023-B444-E241B0028D41}"/>
              </a:ext>
            </a:extLst>
          </p:cNvPr>
          <p:cNvSpPr>
            <a:spLocks noGrp="1"/>
          </p:cNvSpPr>
          <p:nvPr>
            <p:ph type="title"/>
          </p:nvPr>
        </p:nvSpPr>
        <p:spPr/>
        <p:txBody>
          <a:bodyPr>
            <a:normAutofit/>
          </a:bodyPr>
          <a:lstStyle/>
          <a:p>
            <a:r>
              <a:rPr lang="en-US" sz="2800" dirty="0"/>
              <a:t>Severity of Afib is Often Misunderstood</a:t>
            </a:r>
          </a:p>
        </p:txBody>
      </p:sp>
      <p:sp>
        <p:nvSpPr>
          <p:cNvPr id="11" name="Text Placeholder 10">
            <a:extLst>
              <a:ext uri="{FF2B5EF4-FFF2-40B4-BE49-F238E27FC236}">
                <a16:creationId xmlns:a16="http://schemas.microsoft.com/office/drawing/2014/main" id="{428F923B-3F31-2A4A-A86D-E24DE2ED4D41}"/>
              </a:ext>
            </a:extLst>
          </p:cNvPr>
          <p:cNvSpPr>
            <a:spLocks noGrp="1"/>
          </p:cNvSpPr>
          <p:nvPr>
            <p:ph type="body" sz="quarter" idx="10"/>
          </p:nvPr>
        </p:nvSpPr>
        <p:spPr/>
        <p:txBody>
          <a:bodyPr/>
          <a:lstStyle/>
          <a:p>
            <a:r>
              <a:rPr lang="en-US" sz="700" dirty="0">
                <a:latin typeface="Arial" panose="020B0604020202020204" pitchFamily="34" charset="0"/>
                <a:cs typeface="Arial" panose="020B0604020202020204" pitchFamily="34" charset="0"/>
              </a:rPr>
              <a:t>Sources: †</a:t>
            </a:r>
            <a:r>
              <a:rPr lang="en-US" sz="700" dirty="0" err="1">
                <a:latin typeface="Arial" panose="020B0604020202020204" pitchFamily="34" charset="0"/>
                <a:cs typeface="Arial" panose="020B0604020202020204" pitchFamily="34" charset="0"/>
              </a:rPr>
              <a:t>Piccini</a:t>
            </a:r>
            <a:r>
              <a:rPr lang="en-US" sz="700" dirty="0">
                <a:latin typeface="Arial" panose="020B0604020202020204" pitchFamily="34" charset="0"/>
                <a:cs typeface="Arial" panose="020B0604020202020204" pitchFamily="34" charset="0"/>
              </a:rPr>
              <a:t>, J.P. et al. (2014). Clinical course of atrial fibrillation in older adults: the importance of cardiovascular events beyond stroke. Eur Heart J, 35(4):250-6. *Adapted from: </a:t>
            </a:r>
            <a:r>
              <a:rPr lang="en-US" sz="700" dirty="0" err="1">
                <a:latin typeface="Arial" panose="020B0604020202020204" pitchFamily="34" charset="0"/>
                <a:cs typeface="Arial" panose="020B0604020202020204" pitchFamily="34" charset="0"/>
              </a:rPr>
              <a:t>Howlader</a:t>
            </a:r>
            <a:r>
              <a:rPr lang="en-US" sz="700" dirty="0">
                <a:latin typeface="Arial" panose="020B0604020202020204" pitchFamily="34" charset="0"/>
                <a:cs typeface="Arial" panose="020B0604020202020204" pitchFamily="34" charset="0"/>
              </a:rPr>
              <a:t>, N. et al. SEER Cancer Statistics Review, 1975-2010. National Cancer Institute. Bethesda, MD, https://</a:t>
            </a:r>
            <a:r>
              <a:rPr lang="en-US" sz="700" dirty="0" err="1">
                <a:latin typeface="Arial" panose="020B0604020202020204" pitchFamily="34" charset="0"/>
                <a:cs typeface="Arial" panose="020B0604020202020204" pitchFamily="34" charset="0"/>
              </a:rPr>
              <a:t>seer.cancer.gov</a:t>
            </a:r>
            <a:r>
              <a:rPr lang="en-US" sz="700" dirty="0">
                <a:latin typeface="Arial" panose="020B0604020202020204" pitchFamily="34" charset="0"/>
                <a:cs typeface="Arial" panose="020B0604020202020204" pitchFamily="34" charset="0"/>
              </a:rPr>
              <a:t>/archive/</a:t>
            </a:r>
            <a:r>
              <a:rPr lang="en-US" sz="700" dirty="0" err="1">
                <a:latin typeface="Arial" panose="020B0604020202020204" pitchFamily="34" charset="0"/>
                <a:cs typeface="Arial" panose="020B0604020202020204" pitchFamily="34" charset="0"/>
              </a:rPr>
              <a:t>csr</a:t>
            </a:r>
            <a:r>
              <a:rPr lang="en-US" sz="700" dirty="0">
                <a:latin typeface="Arial" panose="020B0604020202020204" pitchFamily="34" charset="0"/>
                <a:cs typeface="Arial" panose="020B0604020202020204" pitchFamily="34" charset="0"/>
              </a:rPr>
              <a:t>/1975_2010/, based on November 2012 SEER data submission, posted to the SEER website, April 2013. </a:t>
            </a:r>
          </a:p>
        </p:txBody>
      </p:sp>
      <p:sp>
        <p:nvSpPr>
          <p:cNvPr id="8" name="Title 1">
            <a:extLst>
              <a:ext uri="{FF2B5EF4-FFF2-40B4-BE49-F238E27FC236}">
                <a16:creationId xmlns:a16="http://schemas.microsoft.com/office/drawing/2014/main" id="{A1DFE47E-7C64-42F7-B1B4-AA6B1BECF5CB}"/>
              </a:ext>
            </a:extLst>
          </p:cNvPr>
          <p:cNvSpPr txBox="1">
            <a:spLocks/>
          </p:cNvSpPr>
          <p:nvPr/>
        </p:nvSpPr>
        <p:spPr>
          <a:xfrm>
            <a:off x="2452832" y="1773673"/>
            <a:ext cx="7886700" cy="1018197"/>
          </a:xfrm>
          <a:prstGeom prst="rect">
            <a:avLst/>
          </a:prstGeom>
        </p:spPr>
        <p:txBody>
          <a:bodyPr>
            <a:normAutofit/>
          </a:bodyPr>
          <a:lstStyle>
            <a:lvl1pPr algn="l" defTabSz="514350" rtl="0" eaLnBrk="1" latinLnBrk="0" hangingPunct="1">
              <a:lnSpc>
                <a:spcPct val="90000"/>
              </a:lnSpc>
              <a:spcBef>
                <a:spcPct val="0"/>
              </a:spcBef>
              <a:buNone/>
              <a:defRPr sz="2400" b="0" i="0" kern="1200">
                <a:solidFill>
                  <a:srgbClr val="0082BA"/>
                </a:solidFill>
                <a:latin typeface="Arial" charset="0"/>
                <a:ea typeface="Arial" charset="0"/>
                <a:cs typeface="Arial" charset="0"/>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0082BA"/>
              </a:solidFill>
              <a:effectLst/>
              <a:uLnTx/>
              <a:uFillTx/>
              <a:latin typeface="Arial" charset="0"/>
              <a:cs typeface="Arial" charset="0"/>
            </a:endParaRPr>
          </a:p>
        </p:txBody>
      </p:sp>
      <p:pic>
        <p:nvPicPr>
          <p:cNvPr id="2" name="Picture 1">
            <a:extLst>
              <a:ext uri="{FF2B5EF4-FFF2-40B4-BE49-F238E27FC236}">
                <a16:creationId xmlns:a16="http://schemas.microsoft.com/office/drawing/2014/main" id="{4E196EEF-AD92-450F-A48B-B64E8B9FF1DE}"/>
              </a:ext>
            </a:extLst>
          </p:cNvPr>
          <p:cNvPicPr>
            <a:picLocks noChangeAspect="1"/>
          </p:cNvPicPr>
          <p:nvPr/>
        </p:nvPicPr>
        <p:blipFill>
          <a:blip r:embed="rId7"/>
          <a:stretch>
            <a:fillRect/>
          </a:stretch>
        </p:blipFill>
        <p:spPr>
          <a:xfrm>
            <a:off x="1463040" y="1078307"/>
            <a:ext cx="6422773" cy="4488744"/>
          </a:xfrm>
          <a:prstGeom prst="rect">
            <a:avLst/>
          </a:prstGeom>
        </p:spPr>
      </p:pic>
      <p:sp>
        <p:nvSpPr>
          <p:cNvPr id="9" name="Rectangle 8">
            <a:extLst>
              <a:ext uri="{FF2B5EF4-FFF2-40B4-BE49-F238E27FC236}">
                <a16:creationId xmlns:a16="http://schemas.microsoft.com/office/drawing/2014/main" id="{A5ECA482-1F23-F54B-AA79-E7A255BD513F}"/>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2688362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77A661-B4F5-4B87-982D-A8A696354D08}"/>
              </a:ext>
            </a:extLst>
          </p:cNvPr>
          <p:cNvPicPr>
            <a:picLocks noChangeAspect="1"/>
          </p:cNvPicPr>
          <p:nvPr/>
        </p:nvPicPr>
        <p:blipFill>
          <a:blip r:embed="rId2"/>
          <a:stretch>
            <a:fillRect/>
          </a:stretch>
        </p:blipFill>
        <p:spPr>
          <a:xfrm>
            <a:off x="0" y="6636"/>
            <a:ext cx="9144000" cy="6858000"/>
          </a:xfrm>
          <a:prstGeom prst="rect">
            <a:avLst/>
          </a:prstGeom>
        </p:spPr>
      </p:pic>
      <p:sp>
        <p:nvSpPr>
          <p:cNvPr id="4" name="Text Placeholder 3">
            <a:extLst>
              <a:ext uri="{FF2B5EF4-FFF2-40B4-BE49-F238E27FC236}">
                <a16:creationId xmlns:a16="http://schemas.microsoft.com/office/drawing/2014/main" id="{06E1AD9B-D63F-429D-88E9-7220BE577587}"/>
              </a:ext>
            </a:extLst>
          </p:cNvPr>
          <p:cNvSpPr>
            <a:spLocks noGrp="1"/>
          </p:cNvSpPr>
          <p:nvPr>
            <p:ph type="body" sz="quarter" idx="10"/>
          </p:nvPr>
        </p:nvSpPr>
        <p:spPr/>
        <p:txBody>
          <a:bodyPr/>
          <a:lstStyle/>
          <a:p>
            <a:endParaRPr lang="en-US" dirty="0"/>
          </a:p>
          <a:p>
            <a:r>
              <a:rPr lang="en-US" b="1" dirty="0"/>
              <a:t>LOS</a:t>
            </a:r>
            <a:r>
              <a:rPr lang="en-US" dirty="0"/>
              <a:t>: length of stay</a:t>
            </a:r>
            <a:br>
              <a:rPr lang="en-US" dirty="0"/>
            </a:br>
            <a:r>
              <a:rPr lang="en-US" b="1" dirty="0"/>
              <a:t>NSR</a:t>
            </a:r>
            <a:r>
              <a:rPr lang="en-US" dirty="0"/>
              <a:t>: normal sinus rhythm</a:t>
            </a:r>
            <a:br>
              <a:rPr lang="en-US" dirty="0"/>
            </a:br>
            <a:r>
              <a:rPr lang="en-US" b="1" dirty="0"/>
              <a:t>CABG</a:t>
            </a:r>
            <a:r>
              <a:rPr lang="en-US" dirty="0"/>
              <a:t>: coronary artery bypass graft</a:t>
            </a:r>
          </a:p>
        </p:txBody>
      </p:sp>
      <p:sp>
        <p:nvSpPr>
          <p:cNvPr id="6" name="Rectangle 5">
            <a:extLst>
              <a:ext uri="{FF2B5EF4-FFF2-40B4-BE49-F238E27FC236}">
                <a16:creationId xmlns:a16="http://schemas.microsoft.com/office/drawing/2014/main" id="{90D665CC-854D-2749-A686-E8F0A84ADE9E}"/>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151160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F1EFBB9-00D8-43A9-8836-66066CF6F6E7}"/>
              </a:ext>
            </a:extLst>
          </p:cNvPr>
          <p:cNvGraphicFramePr>
            <a:graphicFrameLocks noChangeAspect="1"/>
          </p:cNvGraphicFramePr>
          <p:nvPr>
            <p:custDataLst>
              <p:tags r:id="rId1"/>
            </p:custDataLst>
            <p:extLst>
              <p:ext uri="{D42A27DB-BD31-4B8C-83A1-F6EECF244321}">
                <p14:modId xmlns:p14="http://schemas.microsoft.com/office/powerpoint/2010/main" val="3318125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6" name="Object 5" hidden="1">
                        <a:extLst>
                          <a:ext uri="{FF2B5EF4-FFF2-40B4-BE49-F238E27FC236}">
                            <a16:creationId xmlns:a16="http://schemas.microsoft.com/office/drawing/2014/main" id="{2F1EFBB9-00D8-43A9-8836-66066CF6F6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56394DA-33F7-426C-9D0B-71BC56797F6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nSpc>
                <a:spcPct val="90000"/>
              </a:lnSpc>
              <a:spcBef>
                <a:spcPct val="0"/>
              </a:spcBef>
              <a:spcAft>
                <a:spcPct val="0"/>
              </a:spcAft>
            </a:pPr>
            <a:endParaRPr lang="en-US" sz="3237" dirty="0">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EE234347-F719-4BFF-AC5F-199F9A1B4B0F}"/>
              </a:ext>
            </a:extLst>
          </p:cNvPr>
          <p:cNvSpPr>
            <a:spLocks noGrp="1"/>
          </p:cNvSpPr>
          <p:nvPr>
            <p:ph type="title"/>
          </p:nvPr>
        </p:nvSpPr>
        <p:spPr/>
        <p:txBody>
          <a:bodyPr/>
          <a:lstStyle/>
          <a:p>
            <a:r>
              <a:rPr lang="en-US" dirty="0"/>
              <a:t>Help Patient Live Better.  Longer.</a:t>
            </a:r>
          </a:p>
        </p:txBody>
      </p:sp>
      <p:pic>
        <p:nvPicPr>
          <p:cNvPr id="7" name="Picture 6">
            <a:extLst>
              <a:ext uri="{FF2B5EF4-FFF2-40B4-BE49-F238E27FC236}">
                <a16:creationId xmlns:a16="http://schemas.microsoft.com/office/drawing/2014/main" id="{A0999E11-30AE-4CC7-A5C5-DC2734DE417B}"/>
              </a:ext>
            </a:extLst>
          </p:cNvPr>
          <p:cNvPicPr>
            <a:picLocks noChangeAspect="1"/>
          </p:cNvPicPr>
          <p:nvPr/>
        </p:nvPicPr>
        <p:blipFill>
          <a:blip r:embed="rId6"/>
          <a:stretch>
            <a:fillRect/>
          </a:stretch>
        </p:blipFill>
        <p:spPr>
          <a:xfrm>
            <a:off x="1034472" y="1016772"/>
            <a:ext cx="7075055" cy="4416461"/>
          </a:xfrm>
          <a:prstGeom prst="rect">
            <a:avLst/>
          </a:prstGeom>
        </p:spPr>
      </p:pic>
      <p:sp>
        <p:nvSpPr>
          <p:cNvPr id="8" name="Text Placeholder 7">
            <a:extLst>
              <a:ext uri="{FF2B5EF4-FFF2-40B4-BE49-F238E27FC236}">
                <a16:creationId xmlns:a16="http://schemas.microsoft.com/office/drawing/2014/main" id="{A03CADA3-76E4-44ED-BAD7-B3514C023D6F}"/>
              </a:ext>
            </a:extLst>
          </p:cNvPr>
          <p:cNvSpPr>
            <a:spLocks noGrp="1"/>
          </p:cNvSpPr>
          <p:nvPr>
            <p:ph type="body" sz="quarter" idx="10"/>
          </p:nvPr>
        </p:nvSpPr>
        <p:spPr/>
        <p:txBody>
          <a:bodyPr/>
          <a:lstStyle/>
          <a:p>
            <a:endParaRPr lang="en-US"/>
          </a:p>
        </p:txBody>
      </p:sp>
      <p:sp>
        <p:nvSpPr>
          <p:cNvPr id="9" name="Rectangle 8">
            <a:extLst>
              <a:ext uri="{FF2B5EF4-FFF2-40B4-BE49-F238E27FC236}">
                <a16:creationId xmlns:a16="http://schemas.microsoft.com/office/drawing/2014/main" id="{2CC7AC54-00DD-6A4E-A9F8-54A1DB9E7783}"/>
              </a:ext>
            </a:extLst>
          </p:cNvPr>
          <p:cNvSpPr/>
          <p:nvPr/>
        </p:nvSpPr>
        <p:spPr>
          <a:xfrm>
            <a:off x="7598794" y="6642556"/>
            <a:ext cx="1259457" cy="215444"/>
          </a:xfrm>
          <a:prstGeom prst="rect">
            <a:avLst/>
          </a:prstGeom>
        </p:spPr>
        <p:txBody>
          <a:bodyPr wrap="square">
            <a:spAutoFit/>
          </a:bodyPr>
          <a:lstStyle/>
          <a:p>
            <a:pPr algn="r"/>
            <a:r>
              <a:rPr lang="en-US" sz="800" b="0" dirty="0">
                <a:solidFill>
                  <a:schemeClr val="tx1"/>
                </a:solidFill>
                <a:latin typeface="Arial" panose="020B0604020202020204" pitchFamily="34" charset="0"/>
                <a:cs typeface="Arial" panose="020B0604020202020204" pitchFamily="34" charset="0"/>
              </a:rPr>
              <a:t>PM-GL-0416F-0226-G</a:t>
            </a:r>
          </a:p>
        </p:txBody>
      </p:sp>
    </p:spTree>
    <p:extLst>
      <p:ext uri="{BB962C8B-B14F-4D97-AF65-F5344CB8AC3E}">
        <p14:creationId xmlns:p14="http://schemas.microsoft.com/office/powerpoint/2010/main" val="1280061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1Qc6PAbYTKCfueu6V9cZy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lqECXaJ6Qraffmhggk_0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ycSWnKtYT_qARaBJn2DuT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mIqaPYXqRUWirUYuFQIWj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GxYTtQZORz6NI3jrF8ZA4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9tHCLJnqSaSXWX_q5fRPC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t5FUsNB5QqOZxDzuw_Ajh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7PC.6EP9T32cirpxDM88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3WDrf2S2aEyRQc2ndd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KFR_VVIaRvm3X9IEKk4Wu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ACT against Afib">
      <a:dk1>
        <a:srgbClr val="3E5566"/>
      </a:dk1>
      <a:lt1>
        <a:srgbClr val="E3E5E5"/>
      </a:lt1>
      <a:dk2>
        <a:srgbClr val="F16422"/>
      </a:dk2>
      <a:lt2>
        <a:srgbClr val="000000"/>
      </a:lt2>
      <a:accent1>
        <a:srgbClr val="6E6E6E"/>
      </a:accent1>
      <a:accent2>
        <a:srgbClr val="9DACB5"/>
      </a:accent2>
      <a:accent3>
        <a:srgbClr val="00768C"/>
      </a:accent3>
      <a:accent4>
        <a:srgbClr val="0096B6"/>
      </a:accent4>
      <a:accent5>
        <a:srgbClr val="28C2EB"/>
      </a:accent5>
      <a:accent6>
        <a:srgbClr val="AB2E24"/>
      </a:accent6>
      <a:hlink>
        <a:srgbClr val="3E5566"/>
      </a:hlink>
      <a:folHlink>
        <a:srgbClr val="3E5566"/>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8D30"/>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normAutofit/>
      </a:bodyPr>
      <a:lstStyle>
        <a:def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CT PowerPoint-Template-PROOF-02" id="{E2AA5E45-3166-2E4B-8247-BEFEFD693699}" vid="{C913A986-C88B-4843-9450-37E0B8C0B875}"/>
    </a:ext>
  </a:extLst>
</a:theme>
</file>

<file path=ppt/theme/theme2.xml><?xml version="1.0" encoding="utf-8"?>
<a:theme xmlns:a="http://schemas.openxmlformats.org/drawingml/2006/main" name="General Slide">
  <a:themeElements>
    <a:clrScheme name="ACT against Afib">
      <a:dk1>
        <a:srgbClr val="3E5566"/>
      </a:dk1>
      <a:lt1>
        <a:srgbClr val="E3E5E5"/>
      </a:lt1>
      <a:dk2>
        <a:srgbClr val="F16422"/>
      </a:dk2>
      <a:lt2>
        <a:srgbClr val="000000"/>
      </a:lt2>
      <a:accent1>
        <a:srgbClr val="6E6E6E"/>
      </a:accent1>
      <a:accent2>
        <a:srgbClr val="9DACB5"/>
      </a:accent2>
      <a:accent3>
        <a:srgbClr val="00768C"/>
      </a:accent3>
      <a:accent4>
        <a:srgbClr val="0096B6"/>
      </a:accent4>
      <a:accent5>
        <a:srgbClr val="28C2EB"/>
      </a:accent5>
      <a:accent6>
        <a:srgbClr val="AB2E24"/>
      </a:accent6>
      <a:hlink>
        <a:srgbClr val="3E5566"/>
      </a:hlink>
      <a:folHlink>
        <a:srgbClr val="3E556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T PowerPoint-Template-PROOF-02" id="{E2AA5E45-3166-2E4B-8247-BEFEFD693699}" vid="{C83B07D2-4988-1044-BF8E-E7F67054677B}"/>
    </a:ext>
  </a:extLst>
</a:theme>
</file>

<file path=ppt/theme/theme3.xml><?xml version="1.0" encoding="utf-8"?>
<a:theme xmlns:a="http://schemas.openxmlformats.org/drawingml/2006/main" name="Office Theme">
  <a:themeElements>
    <a:clrScheme name="Office Theme">
      <a:dk1>
        <a:srgbClr val="333333"/>
      </a:dk1>
      <a:lt1>
        <a:srgbClr val="FFFFFF"/>
      </a:lt1>
      <a:dk2>
        <a:srgbClr val="A7A7A7"/>
      </a:dk2>
      <a:lt2>
        <a:srgbClr val="535353"/>
      </a:lt2>
      <a:accent1>
        <a:srgbClr val="768347"/>
      </a:accent1>
      <a:accent2>
        <a:srgbClr val="ACB66A"/>
      </a:accent2>
      <a:accent3>
        <a:srgbClr val="9D512C"/>
      </a:accent3>
      <a:accent4>
        <a:srgbClr val="83979D"/>
      </a:accent4>
      <a:accent5>
        <a:srgbClr val="ADCCD8"/>
      </a:accent5>
      <a:accent6>
        <a:srgbClr val="C3AE81"/>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8D30"/>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normAutofit/>
      </a:bodyPr>
      <a:lstStyle>
        <a:defPPr marL="0" marR="0" indent="0" algn="ctr" defTabSz="457200" rtl="0" fontAlgn="auto" latinLnBrk="0" hangingPunct="0">
          <a:lnSpc>
            <a:spcPct val="100000"/>
          </a:lnSpc>
          <a:spcBef>
            <a:spcPts val="4300"/>
          </a:spcBef>
          <a:spcAft>
            <a:spcPts val="0"/>
          </a:spcAft>
          <a:buClrTx/>
          <a:buSzTx/>
          <a:buFontTx/>
          <a:buNone/>
          <a:tabLst/>
          <a:defRPr kumimoji="0" sz="18000" b="1" i="0" u="none" strike="noStrike" cap="none" spc="0" normalizeH="0" baseline="0">
            <a:ln>
              <a:noFill/>
            </a:ln>
            <a:solidFill>
              <a:srgbClr val="CFE9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70B395FB96A74F9AEC75DE34F49C71" ma:contentTypeVersion="15" ma:contentTypeDescription="Create a new document." ma:contentTypeScope="" ma:versionID="a36d256d3a98bf1e3f1307b7c1b963ae">
  <xsd:schema xmlns:xsd="http://www.w3.org/2001/XMLSchema" xmlns:xs="http://www.w3.org/2001/XMLSchema" xmlns:p="http://schemas.microsoft.com/office/2006/metadata/properties" xmlns:ns1="http://schemas.microsoft.com/sharepoint/v3" xmlns:ns3="388ff161-de2a-40bc-b4aa-18623cb6c480" xmlns:ns4="4604303c-e9fe-4c42-a940-5a889518cb4e" targetNamespace="http://schemas.microsoft.com/office/2006/metadata/properties" ma:root="true" ma:fieldsID="3298d466bb19aa2e958b4b8beb05df70" ns1:_="" ns3:_="" ns4:_="">
    <xsd:import namespace="http://schemas.microsoft.com/sharepoint/v3"/>
    <xsd:import namespace="388ff161-de2a-40bc-b4aa-18623cb6c480"/>
    <xsd:import namespace="4604303c-e9fe-4c42-a940-5a889518cb4e"/>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1:_ip_UnifiedCompliancePolicyProperties" minOccurs="0"/>
                <xsd:element ref="ns1:_ip_UnifiedCompliancePolicyUIActio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8ff161-de2a-40bc-b4aa-18623cb6c48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04303c-e9fe-4c42-a940-5a889518cb4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A3CEF7-285B-4849-9F93-D16E11703717}">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55873522-8F5D-467B-A71C-EA066B325A5B}">
  <ds:schemaRefs>
    <ds:schemaRef ds:uri="http://schemas.microsoft.com/sharepoint/v3/contenttype/forms"/>
  </ds:schemaRefs>
</ds:datastoreItem>
</file>

<file path=customXml/itemProps3.xml><?xml version="1.0" encoding="utf-8"?>
<ds:datastoreItem xmlns:ds="http://schemas.openxmlformats.org/officeDocument/2006/customXml" ds:itemID="{B4545768-EEAE-4F5A-971C-2C4718F5D9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8ff161-de2a-40bc-b4aa-18623cb6c480"/>
    <ds:schemaRef ds:uri="4604303c-e9fe-4c42-a940-5a889518cb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5600</TotalTime>
  <Words>4510</Words>
  <Application>Microsoft Macintosh PowerPoint</Application>
  <PresentationFormat>On-screen Show (4:3)</PresentationFormat>
  <Paragraphs>142</Paragraphs>
  <Slides>22</Slides>
  <Notes>1</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1_Office Theme</vt:lpstr>
      <vt:lpstr>General Slide</vt:lpstr>
      <vt:lpstr>think-cell Slide</vt:lpstr>
      <vt:lpstr>PowerPoint Presentation</vt:lpstr>
      <vt:lpstr>PowerPoint Presentation</vt:lpstr>
      <vt:lpstr>Why Treat Afib Surgically?</vt:lpstr>
      <vt:lpstr>PowerPoint Presentation</vt:lpstr>
      <vt:lpstr>Afib is a Real Burden</vt:lpstr>
      <vt:lpstr>PowerPoint Presentation</vt:lpstr>
      <vt:lpstr>Severity of Afib is Often Misunderstood</vt:lpstr>
      <vt:lpstr>PowerPoint Presentation</vt:lpstr>
      <vt:lpstr>Help Patient Live Better.  Longer.</vt:lpstr>
      <vt:lpstr>PowerPoint Presentation</vt:lpstr>
      <vt:lpstr>Do Something</vt:lpstr>
      <vt:lpstr>PowerPoint Presentation</vt:lpstr>
      <vt:lpstr>Afib is Surgically Undertreated</vt:lpstr>
      <vt:lpstr>PowerPoint Presentation</vt:lpstr>
      <vt:lpstr>Be Part of the Heart Failure Solution</vt:lpstr>
      <vt:lpstr>PowerPoint Presentation</vt:lpstr>
      <vt:lpstr>Screen for Afib in CABG Patients</vt:lpstr>
      <vt:lpstr>Ready to ACT against Afib?</vt:lpstr>
      <vt:lpstr> Individual results may vary. Please consult with your physician regarding your condition and appropriate medical treatment.  This material is intended to provide general information, including opinions and recommendations, contained herein for educational purposes only. Such information is not intended to be a substitute for professional medical advice, diagnosis or treatment. The material is not intended to direct clinical care in any specific circumstance. The judgment regarding a particular clinical procedure or treatment plan must be made by a qualified physician in light of the clinical data presented by the patient, the diagnostic and treatment options available.</vt:lpstr>
      <vt:lpstr>Sources</vt:lpstr>
      <vt:lpstr>Sources</vt:lpstr>
      <vt:lpstr>Sources: Appendix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Meyers</dc:creator>
  <cp:lastModifiedBy>Rebecca Wallinga</cp:lastModifiedBy>
  <cp:revision>371</cp:revision>
  <cp:lastPrinted>2017-01-03T17:12:14Z</cp:lastPrinted>
  <dcterms:modified xsi:type="dcterms:W3CDTF">2024-02-05T17:57:30Z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0x0101006670B395FB96A74F9AEC75DE34F49C71</vt:lpwstr>
  </property>
</Properties>
</file>