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notesSlides/notesSlide28.xml" ContentType="application/vnd.openxmlformats-officedocument.presentationml.notesSlide+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3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3.xml" ContentType="application/vnd.openxmlformats-officedocument.presentationml.notesSlide+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notesSlides/notesSlide36.xml" ContentType="application/vnd.openxmlformats-officedocument.presentationml.notesSlide+xml"/>
  <Override PartName="/ppt/tags/tag57.xml" ContentType="application/vnd.openxmlformats-officedocument.presentationml.tags+xml"/>
  <Override PartName="/ppt/notesSlides/notesSlide37.xml" ContentType="application/vnd.openxmlformats-officedocument.presentationml.notesSlide+xml"/>
  <Override PartName="/ppt/tags/tag58.xml" ContentType="application/vnd.openxmlformats-officedocument.presentationml.tags+xml"/>
  <Override PartName="/ppt/notesSlides/notesSlide38.xml" ContentType="application/vnd.openxmlformats-officedocument.presentationml.notesSlide+xml"/>
  <Override PartName="/ppt/tags/tag59.xml" ContentType="application/vnd.openxmlformats-officedocument.presentationml.tags+xml"/>
  <Override PartName="/ppt/notesSlides/notesSlide39.xml" ContentType="application/vnd.openxmlformats-officedocument.presentationml.notesSlide+xml"/>
  <Override PartName="/ppt/tags/tag60.xml" ContentType="application/vnd.openxmlformats-officedocument.presentationml.tags+xml"/>
  <Override PartName="/ppt/notesSlides/notesSlide40.xml" ContentType="application/vnd.openxmlformats-officedocument.presentationml.notesSlide+xml"/>
  <Override PartName="/ppt/tags/tag61.xml" ContentType="application/vnd.openxmlformats-officedocument.presentationml.tags+xml"/>
  <Override PartName="/ppt/notesSlides/notesSlide41.xml" ContentType="application/vnd.openxmlformats-officedocument.presentationml.notesSlide+xml"/>
  <Override PartName="/ppt/tags/tag62.xml" ContentType="application/vnd.openxmlformats-officedocument.presentationml.tags+xml"/>
  <Override PartName="/ppt/notesSlides/notesSlide42.xml" ContentType="application/vnd.openxmlformats-officedocument.presentationml.notesSlide+xml"/>
  <Override PartName="/ppt/tags/tag63.xml" ContentType="application/vnd.openxmlformats-officedocument.presentationml.tags+xml"/>
  <Override PartName="/ppt/notesSlides/notesSlide43.xml" ContentType="application/vnd.openxmlformats-officedocument.presentationml.notesSlide+xml"/>
  <Override PartName="/ppt/tags/tag64.xml" ContentType="application/vnd.openxmlformats-officedocument.presentationml.tags+xml"/>
  <Override PartName="/ppt/notesSlides/notesSlide44.xml" ContentType="application/vnd.openxmlformats-officedocument.presentationml.notesSlide+xml"/>
  <Override PartName="/ppt/tags/tag65.xml" ContentType="application/vnd.openxmlformats-officedocument.presentationml.tags+xml"/>
  <Override PartName="/ppt/notesSlides/notesSlide45.xml" ContentType="application/vnd.openxmlformats-officedocument.presentationml.notesSlide+xml"/>
  <Override PartName="/ppt/tags/tag66.xml" ContentType="application/vnd.openxmlformats-officedocument.presentationml.tags+xml"/>
  <Override PartName="/ppt/notesSlides/notesSlide4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4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48.xml" ContentType="application/vnd.openxmlformats-officedocument.presentationml.notesSlide+xml"/>
  <Override PartName="/ppt/tags/tag73.xml" ContentType="application/vnd.openxmlformats-officedocument.presentationml.tags+xml"/>
  <Override PartName="/ppt/notesSlides/notesSlide49.xml" ContentType="application/vnd.openxmlformats-officedocument.presentationml.notesSlide+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74" r:id="rId5"/>
    <p:sldMasterId id="2147483682" r:id="rId6"/>
  </p:sldMasterIdLst>
  <p:notesMasterIdLst>
    <p:notesMasterId r:id="rId68"/>
  </p:notesMasterIdLst>
  <p:sldIdLst>
    <p:sldId id="350" r:id="rId7"/>
    <p:sldId id="348" r:id="rId8"/>
    <p:sldId id="262" r:id="rId9"/>
    <p:sldId id="351" r:id="rId10"/>
    <p:sldId id="387" r:id="rId11"/>
    <p:sldId id="386" r:id="rId12"/>
    <p:sldId id="400" r:id="rId13"/>
    <p:sldId id="338" r:id="rId14"/>
    <p:sldId id="342" r:id="rId15"/>
    <p:sldId id="329" r:id="rId16"/>
    <p:sldId id="283" r:id="rId17"/>
    <p:sldId id="265" r:id="rId18"/>
    <p:sldId id="282" r:id="rId19"/>
    <p:sldId id="399" r:id="rId20"/>
    <p:sldId id="356" r:id="rId21"/>
    <p:sldId id="365" r:id="rId22"/>
    <p:sldId id="366" r:id="rId23"/>
    <p:sldId id="263" r:id="rId24"/>
    <p:sldId id="355" r:id="rId25"/>
    <p:sldId id="324" r:id="rId26"/>
    <p:sldId id="325" r:id="rId27"/>
    <p:sldId id="332" r:id="rId28"/>
    <p:sldId id="331" r:id="rId29"/>
    <p:sldId id="288" r:id="rId30"/>
    <p:sldId id="289" r:id="rId31"/>
    <p:sldId id="290" r:id="rId32"/>
    <p:sldId id="264" r:id="rId33"/>
    <p:sldId id="292" r:id="rId34"/>
    <p:sldId id="293" r:id="rId35"/>
    <p:sldId id="294" r:id="rId36"/>
    <p:sldId id="295" r:id="rId37"/>
    <p:sldId id="360" r:id="rId38"/>
    <p:sldId id="266" r:id="rId39"/>
    <p:sldId id="330" r:id="rId40"/>
    <p:sldId id="300" r:id="rId41"/>
    <p:sldId id="333" r:id="rId42"/>
    <p:sldId id="334" r:id="rId43"/>
    <p:sldId id="335" r:id="rId44"/>
    <p:sldId id="305" r:id="rId45"/>
    <p:sldId id="308" r:id="rId46"/>
    <p:sldId id="396" r:id="rId47"/>
    <p:sldId id="310" r:id="rId48"/>
    <p:sldId id="306" r:id="rId49"/>
    <p:sldId id="267" r:id="rId50"/>
    <p:sldId id="357" r:id="rId51"/>
    <p:sldId id="312" r:id="rId52"/>
    <p:sldId id="340" r:id="rId53"/>
    <p:sldId id="341" r:id="rId54"/>
    <p:sldId id="327" r:id="rId55"/>
    <p:sldId id="328" r:id="rId56"/>
    <p:sldId id="319" r:id="rId57"/>
    <p:sldId id="343" r:id="rId58"/>
    <p:sldId id="358" r:id="rId59"/>
    <p:sldId id="318" r:id="rId60"/>
    <p:sldId id="344" r:id="rId61"/>
    <p:sldId id="321" r:id="rId62"/>
    <p:sldId id="388" r:id="rId63"/>
    <p:sldId id="389" r:id="rId64"/>
    <p:sldId id="397" r:id="rId65"/>
    <p:sldId id="398" r:id="rId66"/>
    <p:sldId id="390" r:id="rId67"/>
  </p:sldIdLst>
  <p:sldSz cx="9144000" cy="6858000" type="screen4x3"/>
  <p:notesSz cx="7023100" cy="9309100"/>
  <p:custDataLst>
    <p:tags r:id="rId69"/>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1pPr>
    <a:lvl2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2pPr>
    <a:lvl3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3pPr>
    <a:lvl4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4pPr>
    <a:lvl5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5pPr>
    <a:lvl6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6pPr>
    <a:lvl7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7pPr>
    <a:lvl8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8pPr>
    <a:lvl9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Noznesky" initials="JN" lastIdx="21" clrIdx="0"/>
  <p:cmAuthor id="2" name="Adam Link" initials="A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663"/>
    <a:srgbClr val="425563"/>
    <a:srgbClr val="FFFFFF"/>
    <a:srgbClr val="C2460C"/>
    <a:srgbClr val="EF6526"/>
    <a:srgbClr val="F8F8F8"/>
    <a:srgbClr val="FF620B"/>
    <a:srgbClr val="3D5567"/>
    <a:srgbClr val="067AAD"/>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33333"/>
        </a:fontRef>
        <a:srgbClr val="333333"/>
      </a:tcTxStyle>
      <a:tcStyle>
        <a:tcBdr>
          <a:left>
            <a:ln w="12700" cap="flat">
              <a:solidFill>
                <a:srgbClr val="58595B"/>
              </a:solidFill>
              <a:prstDash val="solid"/>
              <a:round/>
            </a:ln>
          </a:left>
          <a:right>
            <a:ln w="12700" cap="flat">
              <a:solidFill>
                <a:srgbClr val="58595B"/>
              </a:solidFill>
              <a:prstDash val="solid"/>
              <a:round/>
            </a:ln>
          </a:right>
          <a:top>
            <a:ln w="12700" cap="flat">
              <a:solidFill>
                <a:srgbClr val="58595B"/>
              </a:solidFill>
              <a:prstDash val="solid"/>
              <a:round/>
            </a:ln>
          </a:top>
          <a:bottom>
            <a:ln w="12700" cap="flat">
              <a:solidFill>
                <a:srgbClr val="58595B"/>
              </a:solidFill>
              <a:prstDash val="solid"/>
              <a:round/>
            </a:ln>
          </a:bottom>
          <a:insideH>
            <a:ln w="12700" cap="flat">
              <a:solidFill>
                <a:srgbClr val="58595B"/>
              </a:solidFill>
              <a:prstDash val="solid"/>
              <a:round/>
            </a:ln>
          </a:insideH>
          <a:insideV>
            <a:ln w="12700" cap="flat">
              <a:solidFill>
                <a:srgbClr val="58595B"/>
              </a:solidFill>
              <a:prstDash val="solid"/>
              <a:round/>
            </a:ln>
          </a:insideV>
        </a:tcBdr>
        <a:fill>
          <a:solidFill>
            <a:srgbClr val="D5D8CE"/>
          </a:solidFill>
        </a:fill>
      </a:tcStyle>
    </a:wholeTbl>
    <a:band2H>
      <a:tcTxStyle/>
      <a:tcStyle>
        <a:tcBdr/>
        <a:fill>
          <a:solidFill>
            <a:srgbClr val="EBECE8"/>
          </a:solidFill>
        </a:fill>
      </a:tcStyle>
    </a:band2H>
    <a:firstCol>
      <a:tcTxStyle b="on" i="off">
        <a:fontRef idx="minor">
          <a:srgbClr val="58595B"/>
        </a:fontRef>
        <a:srgbClr val="58595B"/>
      </a:tcTxStyle>
      <a:tcStyle>
        <a:tcBdr>
          <a:left>
            <a:ln w="12700" cap="flat">
              <a:solidFill>
                <a:srgbClr val="58595B"/>
              </a:solidFill>
              <a:prstDash val="solid"/>
              <a:round/>
            </a:ln>
          </a:left>
          <a:right>
            <a:ln w="12700" cap="flat">
              <a:solidFill>
                <a:srgbClr val="58595B"/>
              </a:solidFill>
              <a:prstDash val="solid"/>
              <a:round/>
            </a:ln>
          </a:right>
          <a:top>
            <a:ln w="12700" cap="flat">
              <a:solidFill>
                <a:srgbClr val="58595B"/>
              </a:solidFill>
              <a:prstDash val="solid"/>
              <a:round/>
            </a:ln>
          </a:top>
          <a:bottom>
            <a:ln w="12700" cap="flat">
              <a:solidFill>
                <a:srgbClr val="58595B"/>
              </a:solidFill>
              <a:prstDash val="solid"/>
              <a:round/>
            </a:ln>
          </a:bottom>
          <a:insideH>
            <a:ln w="12700" cap="flat">
              <a:solidFill>
                <a:srgbClr val="58595B"/>
              </a:solidFill>
              <a:prstDash val="solid"/>
              <a:round/>
            </a:ln>
          </a:insideH>
          <a:insideV>
            <a:ln w="12700" cap="flat">
              <a:solidFill>
                <a:srgbClr val="58595B"/>
              </a:solidFill>
              <a:prstDash val="solid"/>
              <a:round/>
            </a:ln>
          </a:insideV>
        </a:tcBdr>
        <a:fill>
          <a:solidFill>
            <a:schemeClr val="accent1"/>
          </a:solidFill>
        </a:fill>
      </a:tcStyle>
    </a:firstCol>
    <a:lastRow>
      <a:tcTxStyle b="on" i="off">
        <a:fontRef idx="minor">
          <a:srgbClr val="58595B"/>
        </a:fontRef>
        <a:srgbClr val="58595B"/>
      </a:tcTxStyle>
      <a:tcStyle>
        <a:tcBdr>
          <a:left>
            <a:ln w="12700" cap="flat">
              <a:solidFill>
                <a:srgbClr val="58595B"/>
              </a:solidFill>
              <a:prstDash val="solid"/>
              <a:round/>
            </a:ln>
          </a:left>
          <a:right>
            <a:ln w="12700" cap="flat">
              <a:solidFill>
                <a:srgbClr val="58595B"/>
              </a:solidFill>
              <a:prstDash val="solid"/>
              <a:round/>
            </a:ln>
          </a:right>
          <a:top>
            <a:ln w="38100" cap="flat">
              <a:solidFill>
                <a:srgbClr val="58595B"/>
              </a:solidFill>
              <a:prstDash val="solid"/>
              <a:round/>
            </a:ln>
          </a:top>
          <a:bottom>
            <a:ln w="12700" cap="flat">
              <a:solidFill>
                <a:srgbClr val="58595B"/>
              </a:solidFill>
              <a:prstDash val="solid"/>
              <a:round/>
            </a:ln>
          </a:bottom>
          <a:insideH>
            <a:ln w="12700" cap="flat">
              <a:solidFill>
                <a:srgbClr val="58595B"/>
              </a:solidFill>
              <a:prstDash val="solid"/>
              <a:round/>
            </a:ln>
          </a:insideH>
          <a:insideV>
            <a:ln w="12700" cap="flat">
              <a:solidFill>
                <a:srgbClr val="58595B"/>
              </a:solidFill>
              <a:prstDash val="solid"/>
              <a:round/>
            </a:ln>
          </a:insideV>
        </a:tcBdr>
        <a:fill>
          <a:solidFill>
            <a:schemeClr val="accent1"/>
          </a:solidFill>
        </a:fill>
      </a:tcStyle>
    </a:lastRow>
    <a:firstRow>
      <a:tcTxStyle b="on" i="off">
        <a:fontRef idx="minor">
          <a:srgbClr val="58595B"/>
        </a:fontRef>
        <a:srgbClr val="58595B"/>
      </a:tcTxStyle>
      <a:tcStyle>
        <a:tcBdr>
          <a:left>
            <a:ln w="12700" cap="flat">
              <a:solidFill>
                <a:srgbClr val="58595B"/>
              </a:solidFill>
              <a:prstDash val="solid"/>
              <a:round/>
            </a:ln>
          </a:left>
          <a:right>
            <a:ln w="12700" cap="flat">
              <a:solidFill>
                <a:srgbClr val="58595B"/>
              </a:solidFill>
              <a:prstDash val="solid"/>
              <a:round/>
            </a:ln>
          </a:right>
          <a:top>
            <a:ln w="12700" cap="flat">
              <a:solidFill>
                <a:srgbClr val="58595B"/>
              </a:solidFill>
              <a:prstDash val="solid"/>
              <a:round/>
            </a:ln>
          </a:top>
          <a:bottom>
            <a:ln w="38100" cap="flat">
              <a:solidFill>
                <a:srgbClr val="58595B"/>
              </a:solidFill>
              <a:prstDash val="solid"/>
              <a:round/>
            </a:ln>
          </a:bottom>
          <a:insideH>
            <a:ln w="12700" cap="flat">
              <a:solidFill>
                <a:srgbClr val="58595B"/>
              </a:solidFill>
              <a:prstDash val="solid"/>
              <a:round/>
            </a:ln>
          </a:insideH>
          <a:insideV>
            <a:ln w="12700" cap="flat">
              <a:solidFill>
                <a:srgbClr val="58595B"/>
              </a:solidFill>
              <a:prstDash val="solid"/>
              <a:round/>
            </a:ln>
          </a:insideV>
        </a:tcBdr>
        <a:fill>
          <a:solidFill>
            <a:schemeClr val="accent1"/>
          </a:solidFill>
        </a:fill>
      </a:tcStyle>
    </a:firstRow>
  </a:tblStyle>
  <a:tblStyle styleId="{C7B018BB-80A7-4F77-B60F-C8B233D01FF8}" styleName="">
    <a:tblBg/>
    <a:wholeTbl>
      <a:tcTxStyle b="off" i="off">
        <a:fontRef idx="major">
          <a:srgbClr val="CFE9FF"/>
        </a:fontRef>
        <a:srgbClr val="CFE9FF"/>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D5D8CE"/>
          </a:solidFill>
        </a:fill>
      </a:tcStyle>
    </a:wholeTbl>
    <a:band2H>
      <a:tcTxStyle/>
      <a:tcStyle>
        <a:tcBdr/>
        <a:fill>
          <a:solidFill>
            <a:srgbClr val="EBECE8"/>
          </a:solidFill>
        </a:fill>
      </a:tcStyle>
    </a:band2H>
    <a:firstCol>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1"/>
          </a:solidFill>
        </a:fill>
      </a:tcStyle>
    </a:firstCol>
    <a:la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381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1"/>
          </a:solidFill>
        </a:fill>
      </a:tcStyle>
    </a:lastRow>
    <a:fir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381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1"/>
          </a:solidFill>
        </a:fill>
      </a:tcStyle>
    </a:firstRow>
  </a:tblStyle>
  <a:tblStyle styleId="{EEE7283C-3CF3-47DC-8721-378D4A62B228}" styleName="">
    <a:tblBg/>
    <a:wholeTbl>
      <a:tcTxStyle b="off" i="off">
        <a:fontRef idx="major">
          <a:srgbClr val="CFE9FF"/>
        </a:fontRef>
        <a:srgbClr val="CFE9FF"/>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DECFCB"/>
          </a:solidFill>
        </a:fill>
      </a:tcStyle>
    </a:wholeTbl>
    <a:band2H>
      <a:tcTxStyle/>
      <a:tcStyle>
        <a:tcBdr/>
        <a:fill>
          <a:solidFill>
            <a:srgbClr val="EFE8E7"/>
          </a:solidFill>
        </a:fill>
      </a:tcStyle>
    </a:band2H>
    <a:firstCol>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3"/>
          </a:solidFill>
        </a:fill>
      </a:tcStyle>
    </a:firstCol>
    <a:la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381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3"/>
          </a:solidFill>
        </a:fill>
      </a:tcStyle>
    </a:lastRow>
    <a:fir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381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3"/>
          </a:solidFill>
        </a:fill>
      </a:tcStyle>
    </a:firstRow>
  </a:tblStyle>
  <a:tblStyle styleId="{CF821DB8-F4EB-4A41-A1BA-3FCAFE7338EE}" styleName="">
    <a:tblBg/>
    <a:wholeTbl>
      <a:tcTxStyle b="off" i="off">
        <a:fontRef idx="major">
          <a:srgbClr val="CFE9FF"/>
        </a:fontRef>
        <a:srgbClr val="CFE9FF"/>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E9E3D7"/>
          </a:solidFill>
        </a:fill>
      </a:tcStyle>
    </a:wholeTbl>
    <a:band2H>
      <a:tcTxStyle/>
      <a:tcStyle>
        <a:tcBdr/>
        <a:fill>
          <a:solidFill>
            <a:srgbClr val="F4F1EC"/>
          </a:solidFill>
        </a:fill>
      </a:tcStyle>
    </a:band2H>
    <a:firstCol>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6"/>
          </a:solidFill>
        </a:fill>
      </a:tcStyle>
    </a:firstCol>
    <a:la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381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6"/>
          </a:solidFill>
        </a:fill>
      </a:tcStyle>
    </a:lastRow>
    <a:fir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381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6"/>
          </a:solidFill>
        </a:fill>
      </a:tcStyle>
    </a:firstRow>
  </a:tblStyle>
  <a:tblStyle styleId="{33BA23B1-9221-436E-865A-0063620EA4FD}" styleName="">
    <a:tblBg/>
    <a:wholeTbl>
      <a:tcTxStyle b="off" i="off">
        <a:fontRef idx="major">
          <a:srgbClr val="CFE9FF"/>
        </a:fontRef>
        <a:srgbClr val="CFE9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6FBFF"/>
          </a:solidFill>
        </a:fill>
      </a:tcStyle>
    </a:wholeTbl>
    <a:band2H>
      <a:tcTxStyle/>
      <a:tcStyle>
        <a:tcBdr/>
        <a:fill>
          <a:solidFill>
            <a:srgbClr val="FF8D30"/>
          </a:solidFill>
        </a:fill>
      </a:tcStyle>
    </a:band2H>
    <a:firstCol>
      <a:tcTxStyle b="on" i="off">
        <a:fontRef idx="major">
          <a:srgbClr val="FF8D30"/>
        </a:fontRef>
        <a:srgbClr val="FF8D3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CFE9FF"/>
        </a:fontRef>
        <a:srgbClr val="CFE9FF"/>
      </a:tcTxStyle>
      <a:tcStyle>
        <a:tcBdr>
          <a:left>
            <a:ln w="12700" cap="flat">
              <a:noFill/>
              <a:miter lim="400000"/>
            </a:ln>
          </a:left>
          <a:right>
            <a:ln w="12700" cap="flat">
              <a:noFill/>
              <a:miter lim="400000"/>
            </a:ln>
          </a:right>
          <a:top>
            <a:ln w="50800" cap="flat">
              <a:solidFill>
                <a:srgbClr val="CFE9FF"/>
              </a:solidFill>
              <a:prstDash val="solid"/>
              <a:round/>
            </a:ln>
          </a:top>
          <a:bottom>
            <a:ln w="25400" cap="flat">
              <a:solidFill>
                <a:srgbClr val="CFE9FF"/>
              </a:solidFill>
              <a:prstDash val="solid"/>
              <a:round/>
            </a:ln>
          </a:bottom>
          <a:insideH>
            <a:ln w="12700" cap="flat">
              <a:noFill/>
              <a:miter lim="400000"/>
            </a:ln>
          </a:insideH>
          <a:insideV>
            <a:ln w="12700" cap="flat">
              <a:noFill/>
              <a:miter lim="400000"/>
            </a:ln>
          </a:insideV>
        </a:tcBdr>
        <a:fill>
          <a:solidFill>
            <a:srgbClr val="FF8D30"/>
          </a:solidFill>
        </a:fill>
      </a:tcStyle>
    </a:lastRow>
    <a:firstRow>
      <a:tcTxStyle b="on" i="off">
        <a:fontRef idx="major">
          <a:srgbClr val="FF8D30"/>
        </a:fontRef>
        <a:srgbClr val="FF8D30"/>
      </a:tcTxStyle>
      <a:tcStyle>
        <a:tcBdr>
          <a:left>
            <a:ln w="12700" cap="flat">
              <a:noFill/>
              <a:miter lim="400000"/>
            </a:ln>
          </a:left>
          <a:right>
            <a:ln w="12700" cap="flat">
              <a:noFill/>
              <a:miter lim="400000"/>
            </a:ln>
          </a:right>
          <a:top>
            <a:ln w="25400" cap="flat">
              <a:solidFill>
                <a:srgbClr val="CFE9FF"/>
              </a:solidFill>
              <a:prstDash val="solid"/>
              <a:round/>
            </a:ln>
          </a:top>
          <a:bottom>
            <a:ln w="25400" cap="flat">
              <a:solidFill>
                <a:srgbClr val="CFE9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CFE9FF"/>
        </a:fontRef>
        <a:srgbClr val="CFE9FF"/>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EDF6FF"/>
          </a:solidFill>
        </a:fill>
      </a:tcStyle>
    </a:wholeTbl>
    <a:band2H>
      <a:tcTxStyle/>
      <a:tcStyle>
        <a:tcBdr/>
        <a:fill>
          <a:solidFill>
            <a:srgbClr val="F6FBFF"/>
          </a:solidFill>
        </a:fill>
      </a:tcStyle>
    </a:band2H>
    <a:firstCol>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CFE9FF"/>
          </a:solidFill>
        </a:fill>
      </a:tcStyle>
    </a:firstCol>
    <a:la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381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CFE9FF"/>
          </a:solidFill>
        </a:fill>
      </a:tcStyle>
    </a:lastRow>
    <a:fir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381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CFE9FF"/>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61" autoAdjust="0"/>
    <p:restoredTop sz="96064" autoAdjust="0"/>
  </p:normalViewPr>
  <p:slideViewPr>
    <p:cSldViewPr snapToGrid="0">
      <p:cViewPr varScale="1">
        <p:scale>
          <a:sx n="129" d="100"/>
          <a:sy n="129" d="100"/>
        </p:scale>
        <p:origin x="464" y="200"/>
      </p:cViewPr>
      <p:guideLst>
        <p:guide orient="horz" pos="2160"/>
        <p:guide pos="2880"/>
      </p:guideLst>
    </p:cSldViewPr>
  </p:slideViewPr>
  <p:notesTextViewPr>
    <p:cViewPr>
      <p:scale>
        <a:sx n="1" d="1"/>
        <a:sy n="1" d="1"/>
      </p:scale>
      <p:origin x="0" y="0"/>
    </p:cViewPr>
  </p:notesTextViewPr>
  <p:sorterViewPr>
    <p:cViewPr>
      <p:scale>
        <a:sx n="100" d="100"/>
        <a:sy n="100" d="100"/>
      </p:scale>
      <p:origin x="0" y="-1157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1184275" y="698500"/>
            <a:ext cx="4654550" cy="3490913"/>
          </a:xfrm>
          <a:prstGeom prst="rect">
            <a:avLst/>
          </a:prstGeom>
        </p:spPr>
        <p:txBody>
          <a:bodyPr lIns="93324" tIns="46662" rIns="93324" bIns="46662"/>
          <a:lstStyle/>
          <a:p>
            <a:endParaRPr/>
          </a:p>
        </p:txBody>
      </p:sp>
      <p:sp>
        <p:nvSpPr>
          <p:cNvPr id="146" name="Shape 146"/>
          <p:cNvSpPr>
            <a:spLocks noGrp="1"/>
          </p:cNvSpPr>
          <p:nvPr>
            <p:ph type="body" sz="quarter" idx="1"/>
          </p:nvPr>
        </p:nvSpPr>
        <p:spPr>
          <a:xfrm>
            <a:off x="936414" y="4421823"/>
            <a:ext cx="5150273" cy="4189095"/>
          </a:xfrm>
          <a:prstGeom prst="rect">
            <a:avLst/>
          </a:prstGeom>
        </p:spPr>
        <p:txBody>
          <a:bodyPr lIns="93324" tIns="46662" rIns="93324" bIns="46662"/>
          <a:lstStyle/>
          <a:p>
            <a:endParaRPr/>
          </a:p>
        </p:txBody>
      </p:sp>
    </p:spTree>
    <p:extLst>
      <p:ext uri="{BB962C8B-B14F-4D97-AF65-F5344CB8AC3E}">
        <p14:creationId xmlns:p14="http://schemas.microsoft.com/office/powerpoint/2010/main" val="1647340901"/>
      </p:ext>
    </p:extLst>
  </p:cSld>
  <p:clrMap bg1="lt1" tx1="dk1" bg2="lt2" tx2="dk2" accent1="accent1" accent2="accent2" accent3="accent3" accent4="accent4" accent5="accent5" accent6="accent6" hlink="hlink" folHlink="folHlink"/>
  <p:notesStyle>
    <a:lvl1pPr defTabSz="457200" latinLnBrk="0">
      <a:defRPr sz="1200">
        <a:solidFill>
          <a:srgbClr val="333333"/>
        </a:solidFill>
        <a:latin typeface="+mn-lt"/>
        <a:ea typeface="+mn-ea"/>
        <a:cs typeface="+mn-cs"/>
        <a:sym typeface="Arial"/>
      </a:defRPr>
    </a:lvl1pPr>
    <a:lvl2pPr indent="228600" defTabSz="457200" latinLnBrk="0">
      <a:defRPr sz="1200">
        <a:solidFill>
          <a:srgbClr val="333333"/>
        </a:solidFill>
        <a:latin typeface="+mn-lt"/>
        <a:ea typeface="+mn-ea"/>
        <a:cs typeface="+mn-cs"/>
        <a:sym typeface="Arial"/>
      </a:defRPr>
    </a:lvl2pPr>
    <a:lvl3pPr indent="457200" defTabSz="457200" latinLnBrk="0">
      <a:defRPr sz="1200">
        <a:solidFill>
          <a:srgbClr val="333333"/>
        </a:solidFill>
        <a:latin typeface="+mn-lt"/>
        <a:ea typeface="+mn-ea"/>
        <a:cs typeface="+mn-cs"/>
        <a:sym typeface="Arial"/>
      </a:defRPr>
    </a:lvl3pPr>
    <a:lvl4pPr indent="685800" defTabSz="457200" latinLnBrk="0">
      <a:defRPr sz="1200">
        <a:solidFill>
          <a:srgbClr val="333333"/>
        </a:solidFill>
        <a:latin typeface="+mn-lt"/>
        <a:ea typeface="+mn-ea"/>
        <a:cs typeface="+mn-cs"/>
        <a:sym typeface="Arial"/>
      </a:defRPr>
    </a:lvl4pPr>
    <a:lvl5pPr indent="914400" defTabSz="457200" latinLnBrk="0">
      <a:defRPr sz="1200">
        <a:solidFill>
          <a:srgbClr val="333333"/>
        </a:solidFill>
        <a:latin typeface="+mn-lt"/>
        <a:ea typeface="+mn-ea"/>
        <a:cs typeface="+mn-cs"/>
        <a:sym typeface="Arial"/>
      </a:defRPr>
    </a:lvl5pPr>
    <a:lvl6pPr indent="1143000" defTabSz="457200" latinLnBrk="0">
      <a:defRPr sz="1200">
        <a:solidFill>
          <a:srgbClr val="333333"/>
        </a:solidFill>
        <a:latin typeface="+mn-lt"/>
        <a:ea typeface="+mn-ea"/>
        <a:cs typeface="+mn-cs"/>
        <a:sym typeface="Arial"/>
      </a:defRPr>
    </a:lvl6pPr>
    <a:lvl7pPr indent="1371600" defTabSz="457200" latinLnBrk="0">
      <a:defRPr sz="1200">
        <a:solidFill>
          <a:srgbClr val="333333"/>
        </a:solidFill>
        <a:latin typeface="+mn-lt"/>
        <a:ea typeface="+mn-ea"/>
        <a:cs typeface="+mn-cs"/>
        <a:sym typeface="Arial"/>
      </a:defRPr>
    </a:lvl7pPr>
    <a:lvl8pPr indent="1600200" defTabSz="457200" latinLnBrk="0">
      <a:defRPr sz="1200">
        <a:solidFill>
          <a:srgbClr val="333333"/>
        </a:solidFill>
        <a:latin typeface="+mn-lt"/>
        <a:ea typeface="+mn-ea"/>
        <a:cs typeface="+mn-cs"/>
        <a:sym typeface="Arial"/>
      </a:defRPr>
    </a:lvl8pPr>
    <a:lvl9pPr indent="1828800" defTabSz="457200" latinLnBrk="0">
      <a:defRPr sz="1200">
        <a:solidFill>
          <a:srgbClr val="333333"/>
        </a:solidFill>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212229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56831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75291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41370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404180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236699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xfrm>
            <a:off x="4073287" y="9003000"/>
            <a:ext cx="3117260" cy="4725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eaLnBrk="0" hangingPunct="0">
              <a:defRPr sz="2400">
                <a:solidFill>
                  <a:schemeClr val="tx1"/>
                </a:solidFill>
                <a:latin typeface="Arial" charset="0"/>
                <a:ea typeface="ＭＳ Ｐゴシック" charset="0"/>
                <a:cs typeface="ＭＳ Ｐゴシック" charset="0"/>
              </a:defRPr>
            </a:lvl1pPr>
            <a:lvl2pPr marL="773796" indent="-297613" eaLnBrk="0" hangingPunct="0">
              <a:defRPr sz="2400">
                <a:solidFill>
                  <a:schemeClr val="tx1"/>
                </a:solidFill>
                <a:latin typeface="Arial" charset="0"/>
                <a:ea typeface="ＭＳ Ｐゴシック" charset="0"/>
              </a:defRPr>
            </a:lvl2pPr>
            <a:lvl3pPr marL="1190455" indent="-238091" eaLnBrk="0" hangingPunct="0">
              <a:defRPr sz="2400">
                <a:solidFill>
                  <a:schemeClr val="tx1"/>
                </a:solidFill>
                <a:latin typeface="Arial" charset="0"/>
                <a:ea typeface="ＭＳ Ｐゴシック" charset="0"/>
              </a:defRPr>
            </a:lvl3pPr>
            <a:lvl4pPr marL="1666637" indent="-238091" eaLnBrk="0" hangingPunct="0">
              <a:defRPr sz="2400">
                <a:solidFill>
                  <a:schemeClr val="tx1"/>
                </a:solidFill>
                <a:latin typeface="Arial" charset="0"/>
                <a:ea typeface="ＭＳ Ｐゴシック" charset="0"/>
              </a:defRPr>
            </a:lvl4pPr>
            <a:lvl5pPr marL="2142818" indent="-238091" eaLnBrk="0" hangingPunct="0">
              <a:defRPr sz="2400">
                <a:solidFill>
                  <a:schemeClr val="tx1"/>
                </a:solidFill>
                <a:latin typeface="Arial" charset="0"/>
                <a:ea typeface="ＭＳ Ｐゴシック" charset="0"/>
              </a:defRPr>
            </a:lvl5pPr>
            <a:lvl6pPr marL="2619000" indent="-238091" eaLnBrk="0" fontAlgn="base" hangingPunct="0">
              <a:spcBef>
                <a:spcPct val="0"/>
              </a:spcBef>
              <a:spcAft>
                <a:spcPct val="0"/>
              </a:spcAft>
              <a:defRPr sz="2400">
                <a:solidFill>
                  <a:schemeClr val="tx1"/>
                </a:solidFill>
                <a:latin typeface="Arial" charset="0"/>
                <a:ea typeface="ＭＳ Ｐゴシック" charset="0"/>
              </a:defRPr>
            </a:lvl6pPr>
            <a:lvl7pPr marL="3095182" indent="-238091" eaLnBrk="0" fontAlgn="base" hangingPunct="0">
              <a:spcBef>
                <a:spcPct val="0"/>
              </a:spcBef>
              <a:spcAft>
                <a:spcPct val="0"/>
              </a:spcAft>
              <a:defRPr sz="2400">
                <a:solidFill>
                  <a:schemeClr val="tx1"/>
                </a:solidFill>
                <a:latin typeface="Arial" charset="0"/>
                <a:ea typeface="ＭＳ Ｐゴシック" charset="0"/>
              </a:defRPr>
            </a:lvl7pPr>
            <a:lvl8pPr marL="3571364" indent="-238091" eaLnBrk="0" fontAlgn="base" hangingPunct="0">
              <a:spcBef>
                <a:spcPct val="0"/>
              </a:spcBef>
              <a:spcAft>
                <a:spcPct val="0"/>
              </a:spcAft>
              <a:defRPr sz="2400">
                <a:solidFill>
                  <a:schemeClr val="tx1"/>
                </a:solidFill>
                <a:latin typeface="Arial" charset="0"/>
                <a:ea typeface="ＭＳ Ｐゴシック" charset="0"/>
              </a:defRPr>
            </a:lvl8pPr>
            <a:lvl9pPr marL="4047547" indent="-23809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2BE766-83DA-A84D-9BD5-FB5B3F07B23A}" type="slidenum">
              <a:rPr lang="en-US" sz="1200"/>
              <a:pPr eaLnBrk="1" hangingPunct="1"/>
              <a:t>24</a:t>
            </a:fld>
            <a:endParaRPr lang="en-US" sz="1200"/>
          </a:p>
        </p:txBody>
      </p:sp>
      <p:sp>
        <p:nvSpPr>
          <p:cNvPr id="120834" name="Rectangle 2"/>
          <p:cNvSpPr>
            <a:spLocks noGrp="1" noRot="1" noChangeAspect="1" noChangeArrowheads="1"/>
          </p:cNvSpPr>
          <p:nvPr>
            <p:ph type="sldImg"/>
            <p:custDataLst>
              <p:tags r:id="rId1"/>
            </p:custDataLst>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0835" name="Text Box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sz="1600" dirty="0">
              <a:latin typeface="Calibri" charset="0"/>
              <a:cs typeface="ＭＳ Ｐゴシック" charset="0"/>
            </a:endParaRPr>
          </a:p>
        </p:txBody>
      </p:sp>
    </p:spTree>
    <p:extLst>
      <p:ext uri="{BB962C8B-B14F-4D97-AF65-F5344CB8AC3E}">
        <p14:creationId xmlns:p14="http://schemas.microsoft.com/office/powerpoint/2010/main" val="3440151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xfrm>
            <a:off x="4073287" y="9003000"/>
            <a:ext cx="3117260" cy="4725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eaLnBrk="0" hangingPunct="0">
              <a:defRPr sz="2400">
                <a:solidFill>
                  <a:schemeClr val="tx1"/>
                </a:solidFill>
                <a:latin typeface="Arial" charset="0"/>
                <a:ea typeface="ＭＳ Ｐゴシック" charset="0"/>
                <a:cs typeface="ＭＳ Ｐゴシック" charset="0"/>
              </a:defRPr>
            </a:lvl1pPr>
            <a:lvl2pPr marL="773796" indent="-297613" eaLnBrk="0" hangingPunct="0">
              <a:defRPr sz="2400">
                <a:solidFill>
                  <a:schemeClr val="tx1"/>
                </a:solidFill>
                <a:latin typeface="Arial" charset="0"/>
                <a:ea typeface="ＭＳ Ｐゴシック" charset="0"/>
              </a:defRPr>
            </a:lvl2pPr>
            <a:lvl3pPr marL="1190455" indent="-238091" eaLnBrk="0" hangingPunct="0">
              <a:defRPr sz="2400">
                <a:solidFill>
                  <a:schemeClr val="tx1"/>
                </a:solidFill>
                <a:latin typeface="Arial" charset="0"/>
                <a:ea typeface="ＭＳ Ｐゴシック" charset="0"/>
              </a:defRPr>
            </a:lvl3pPr>
            <a:lvl4pPr marL="1666637" indent="-238091" eaLnBrk="0" hangingPunct="0">
              <a:defRPr sz="2400">
                <a:solidFill>
                  <a:schemeClr val="tx1"/>
                </a:solidFill>
                <a:latin typeface="Arial" charset="0"/>
                <a:ea typeface="ＭＳ Ｐゴシック" charset="0"/>
              </a:defRPr>
            </a:lvl4pPr>
            <a:lvl5pPr marL="2142818" indent="-238091" eaLnBrk="0" hangingPunct="0">
              <a:defRPr sz="2400">
                <a:solidFill>
                  <a:schemeClr val="tx1"/>
                </a:solidFill>
                <a:latin typeface="Arial" charset="0"/>
                <a:ea typeface="ＭＳ Ｐゴシック" charset="0"/>
              </a:defRPr>
            </a:lvl5pPr>
            <a:lvl6pPr marL="2619000" indent="-238091" eaLnBrk="0" fontAlgn="base" hangingPunct="0">
              <a:spcBef>
                <a:spcPct val="0"/>
              </a:spcBef>
              <a:spcAft>
                <a:spcPct val="0"/>
              </a:spcAft>
              <a:defRPr sz="2400">
                <a:solidFill>
                  <a:schemeClr val="tx1"/>
                </a:solidFill>
                <a:latin typeface="Arial" charset="0"/>
                <a:ea typeface="ＭＳ Ｐゴシック" charset="0"/>
              </a:defRPr>
            </a:lvl6pPr>
            <a:lvl7pPr marL="3095182" indent="-238091" eaLnBrk="0" fontAlgn="base" hangingPunct="0">
              <a:spcBef>
                <a:spcPct val="0"/>
              </a:spcBef>
              <a:spcAft>
                <a:spcPct val="0"/>
              </a:spcAft>
              <a:defRPr sz="2400">
                <a:solidFill>
                  <a:schemeClr val="tx1"/>
                </a:solidFill>
                <a:latin typeface="Arial" charset="0"/>
                <a:ea typeface="ＭＳ Ｐゴシック" charset="0"/>
              </a:defRPr>
            </a:lvl7pPr>
            <a:lvl8pPr marL="3571364" indent="-238091" eaLnBrk="0" fontAlgn="base" hangingPunct="0">
              <a:spcBef>
                <a:spcPct val="0"/>
              </a:spcBef>
              <a:spcAft>
                <a:spcPct val="0"/>
              </a:spcAft>
              <a:defRPr sz="2400">
                <a:solidFill>
                  <a:schemeClr val="tx1"/>
                </a:solidFill>
                <a:latin typeface="Arial" charset="0"/>
                <a:ea typeface="ＭＳ Ｐゴシック" charset="0"/>
              </a:defRPr>
            </a:lvl8pPr>
            <a:lvl9pPr marL="4047547" indent="-23809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DFA5AB-1F22-B44C-B36A-1E6CC900D9A0}" type="slidenum">
              <a:rPr lang="en-US" sz="1200"/>
              <a:pPr eaLnBrk="1" hangingPunct="1"/>
              <a:t>25</a:t>
            </a:fld>
            <a:endParaRPr lang="en-US" sz="1200"/>
          </a:p>
        </p:txBody>
      </p:sp>
      <p:sp>
        <p:nvSpPr>
          <p:cNvPr id="126978" name="Rectangle 2"/>
          <p:cNvSpPr>
            <a:spLocks noGrp="1" noRot="1" noChangeAspect="1" noChangeArrowheads="1"/>
          </p:cNvSpPr>
          <p:nvPr>
            <p:ph type="sldImg"/>
            <p:custDataLst>
              <p:tags r:id="rId1"/>
            </p:custDataLst>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6979" name="Text Box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l" eaLnBrk="1" hangingPunct="1">
              <a:spcBef>
                <a:spcPct val="50000"/>
              </a:spcBef>
            </a:pPr>
            <a:endParaRPr lang="en-US" sz="1600" dirty="0">
              <a:latin typeface="Calibri" charset="0"/>
              <a:cs typeface="ＭＳ Ｐゴシック" charset="0"/>
            </a:endParaRPr>
          </a:p>
        </p:txBody>
      </p:sp>
    </p:spTree>
    <p:extLst>
      <p:ext uri="{BB962C8B-B14F-4D97-AF65-F5344CB8AC3E}">
        <p14:creationId xmlns:p14="http://schemas.microsoft.com/office/powerpoint/2010/main" val="309353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xfrm>
            <a:off x="4073287" y="9003000"/>
            <a:ext cx="3117260" cy="4725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eaLnBrk="0" hangingPunct="0">
              <a:defRPr sz="2400">
                <a:solidFill>
                  <a:schemeClr val="tx1"/>
                </a:solidFill>
                <a:latin typeface="Arial" charset="0"/>
                <a:ea typeface="ＭＳ Ｐゴシック" charset="0"/>
                <a:cs typeface="ＭＳ Ｐゴシック" charset="0"/>
              </a:defRPr>
            </a:lvl1pPr>
            <a:lvl2pPr marL="773796" indent="-297613" eaLnBrk="0" hangingPunct="0">
              <a:defRPr sz="2400">
                <a:solidFill>
                  <a:schemeClr val="tx1"/>
                </a:solidFill>
                <a:latin typeface="Arial" charset="0"/>
                <a:ea typeface="ＭＳ Ｐゴシック" charset="0"/>
              </a:defRPr>
            </a:lvl2pPr>
            <a:lvl3pPr marL="1190455" indent="-238091" eaLnBrk="0" hangingPunct="0">
              <a:defRPr sz="2400">
                <a:solidFill>
                  <a:schemeClr val="tx1"/>
                </a:solidFill>
                <a:latin typeface="Arial" charset="0"/>
                <a:ea typeface="ＭＳ Ｐゴシック" charset="0"/>
              </a:defRPr>
            </a:lvl3pPr>
            <a:lvl4pPr marL="1666637" indent="-238091" eaLnBrk="0" hangingPunct="0">
              <a:defRPr sz="2400">
                <a:solidFill>
                  <a:schemeClr val="tx1"/>
                </a:solidFill>
                <a:latin typeface="Arial" charset="0"/>
                <a:ea typeface="ＭＳ Ｐゴシック" charset="0"/>
              </a:defRPr>
            </a:lvl4pPr>
            <a:lvl5pPr marL="2142818" indent="-238091" eaLnBrk="0" hangingPunct="0">
              <a:defRPr sz="2400">
                <a:solidFill>
                  <a:schemeClr val="tx1"/>
                </a:solidFill>
                <a:latin typeface="Arial" charset="0"/>
                <a:ea typeface="ＭＳ Ｐゴシック" charset="0"/>
              </a:defRPr>
            </a:lvl5pPr>
            <a:lvl6pPr marL="2619000" indent="-238091" eaLnBrk="0" fontAlgn="base" hangingPunct="0">
              <a:spcBef>
                <a:spcPct val="0"/>
              </a:spcBef>
              <a:spcAft>
                <a:spcPct val="0"/>
              </a:spcAft>
              <a:defRPr sz="2400">
                <a:solidFill>
                  <a:schemeClr val="tx1"/>
                </a:solidFill>
                <a:latin typeface="Arial" charset="0"/>
                <a:ea typeface="ＭＳ Ｐゴシック" charset="0"/>
              </a:defRPr>
            </a:lvl6pPr>
            <a:lvl7pPr marL="3095182" indent="-238091" eaLnBrk="0" fontAlgn="base" hangingPunct="0">
              <a:spcBef>
                <a:spcPct val="0"/>
              </a:spcBef>
              <a:spcAft>
                <a:spcPct val="0"/>
              </a:spcAft>
              <a:defRPr sz="2400">
                <a:solidFill>
                  <a:schemeClr val="tx1"/>
                </a:solidFill>
                <a:latin typeface="Arial" charset="0"/>
                <a:ea typeface="ＭＳ Ｐゴシック" charset="0"/>
              </a:defRPr>
            </a:lvl7pPr>
            <a:lvl8pPr marL="3571364" indent="-238091" eaLnBrk="0" fontAlgn="base" hangingPunct="0">
              <a:spcBef>
                <a:spcPct val="0"/>
              </a:spcBef>
              <a:spcAft>
                <a:spcPct val="0"/>
              </a:spcAft>
              <a:defRPr sz="2400">
                <a:solidFill>
                  <a:schemeClr val="tx1"/>
                </a:solidFill>
                <a:latin typeface="Arial" charset="0"/>
                <a:ea typeface="ＭＳ Ｐゴシック" charset="0"/>
              </a:defRPr>
            </a:lvl8pPr>
            <a:lvl9pPr marL="4047547" indent="-23809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2BE766-83DA-A84D-9BD5-FB5B3F07B23A}" type="slidenum">
              <a:rPr lang="en-US" sz="1200"/>
              <a:pPr eaLnBrk="1" hangingPunct="1"/>
              <a:t>26</a:t>
            </a:fld>
            <a:endParaRPr lang="en-US" sz="1200"/>
          </a:p>
        </p:txBody>
      </p:sp>
      <p:sp>
        <p:nvSpPr>
          <p:cNvPr id="120834" name="Rectangle 2"/>
          <p:cNvSpPr>
            <a:spLocks noGrp="1" noRot="1" noChangeAspect="1" noChangeArrowheads="1"/>
          </p:cNvSpPr>
          <p:nvPr>
            <p:ph type="sldImg"/>
            <p:custDataLst>
              <p:tags r:id="rId1"/>
            </p:custDataLst>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0835" name="Text Box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sz="1600" dirty="0">
              <a:latin typeface="Calibri" charset="0"/>
              <a:cs typeface="ＭＳ Ｐゴシック" charset="0"/>
            </a:endParaRPr>
          </a:p>
        </p:txBody>
      </p:sp>
    </p:spTree>
    <p:extLst>
      <p:ext uri="{BB962C8B-B14F-4D97-AF65-F5344CB8AC3E}">
        <p14:creationId xmlns:p14="http://schemas.microsoft.com/office/powerpoint/2010/main" val="3792421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880627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latinLnBrk="0"/>
            <a:r>
              <a:rPr lang="en-US" sz="1200" b="0" i="0" u="none" strike="noStrike" baseline="0" dirty="0">
                <a:solidFill>
                  <a:srgbClr val="333333"/>
                </a:solidFill>
                <a:effectLst/>
                <a:latin typeface="+mn-lt"/>
                <a:ea typeface="+mn-ea"/>
                <a:cs typeface="+mn-cs"/>
                <a:sym typeface="Arial"/>
              </a:rPr>
              <a:t>“Isolation of the PVs remains the main target of interventional therapy for paroxysmal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Yet, because of the requirement for repeat procedures due to a high rate of recurrence of PV conduction, further improvement of this treatment is needed.”</a:t>
            </a:r>
            <a:r>
              <a:rPr lang="en-US" sz="1200" b="0" i="0" u="none" strike="noStrike" baseline="30000" dirty="0">
                <a:solidFill>
                  <a:srgbClr val="333333"/>
                </a:solidFill>
                <a:effectLst/>
                <a:latin typeface="+mn-lt"/>
                <a:ea typeface="+mn-ea"/>
                <a:cs typeface="+mn-cs"/>
                <a:sym typeface="Arial"/>
              </a:rPr>
              <a:t>1</a:t>
            </a:r>
          </a:p>
          <a:p>
            <a:pPr rtl="0" fontAlgn="t" latinLnBrk="0"/>
            <a:endParaRPr lang="en-US" sz="1200" b="0" i="0" u="none" strike="noStrike" baseline="0"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Ouyang “PAF Catheter Ablation”</a:t>
            </a:r>
            <a:r>
              <a:rPr lang="en-US" sz="1200" b="0" i="0" u="none" strike="noStrike" baseline="30000" dirty="0">
                <a:solidFill>
                  <a:srgbClr val="333333"/>
                </a:solidFill>
                <a:effectLst/>
                <a:latin typeface="+mn-lt"/>
                <a:ea typeface="+mn-ea"/>
                <a:cs typeface="+mn-cs"/>
                <a:sym typeface="Arial"/>
              </a:rPr>
              <a:t>1</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PVI: 46.6%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free following 1 procedure (5 </a:t>
            </a:r>
            <a:r>
              <a:rPr lang="en-US" sz="1200" b="0" i="0" u="none" strike="noStrike" baseline="0" dirty="0" err="1">
                <a:solidFill>
                  <a:srgbClr val="333333"/>
                </a:solidFill>
                <a:effectLst/>
                <a:latin typeface="+mn-lt"/>
                <a:ea typeface="+mn-ea"/>
                <a:cs typeface="+mn-cs"/>
                <a:sym typeface="Arial"/>
              </a:rPr>
              <a:t>yr</a:t>
            </a:r>
            <a:r>
              <a:rPr lang="en-US" sz="1200" b="0" i="0" u="none" strike="noStrike" baseline="0" dirty="0">
                <a:solidFill>
                  <a:srgbClr val="333333"/>
                </a:solidFill>
                <a:effectLst/>
                <a:latin typeface="+mn-lt"/>
                <a:ea typeface="+mn-ea"/>
                <a:cs typeface="+mn-cs"/>
                <a:sym typeface="Arial"/>
              </a:rPr>
              <a:t>) </a:t>
            </a:r>
          </a:p>
          <a:p>
            <a:pPr rtl="0" fontAlgn="t" latinLnBrk="0"/>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Ouyang “</a:t>
            </a:r>
            <a:r>
              <a:rPr lang="en-US" sz="1200" b="0" i="0" u="none" strike="noStrike" baseline="0" dirty="0" err="1">
                <a:solidFill>
                  <a:srgbClr val="333333"/>
                </a:solidFill>
                <a:effectLst/>
                <a:latin typeface="+mn-lt"/>
                <a:ea typeface="+mn-ea"/>
                <a:cs typeface="+mn-cs"/>
                <a:sym typeface="Arial"/>
              </a:rPr>
              <a:t>nPAF</a:t>
            </a:r>
            <a:r>
              <a:rPr lang="en-US" sz="1200" b="0" i="0" u="none" strike="noStrike" baseline="0" dirty="0">
                <a:solidFill>
                  <a:srgbClr val="333333"/>
                </a:solidFill>
                <a:effectLst/>
                <a:latin typeface="+mn-lt"/>
                <a:ea typeface="+mn-ea"/>
                <a:cs typeface="+mn-cs"/>
                <a:sym typeface="Arial"/>
              </a:rPr>
              <a:t> Catheter Ablation”</a:t>
            </a:r>
            <a:r>
              <a:rPr lang="en-US" sz="1200" b="0" i="0" u="none" strike="noStrike" baseline="30000" dirty="0">
                <a:solidFill>
                  <a:srgbClr val="333333"/>
                </a:solidFill>
                <a:effectLst/>
                <a:latin typeface="+mn-lt"/>
                <a:ea typeface="+mn-ea"/>
                <a:cs typeface="+mn-cs"/>
                <a:sym typeface="Arial"/>
              </a:rPr>
              <a:t>2</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PVI: 33.7%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free (19 ± 11 </a:t>
            </a:r>
            <a:r>
              <a:rPr lang="en-US" sz="1200" b="0" i="0" u="none" strike="noStrike" baseline="0" dirty="0" err="1">
                <a:solidFill>
                  <a:srgbClr val="333333"/>
                </a:solidFill>
                <a:effectLst/>
                <a:latin typeface="+mn-lt"/>
                <a:ea typeface="+mn-ea"/>
                <a:cs typeface="+mn-cs"/>
                <a:sym typeface="Arial"/>
              </a:rPr>
              <a:t>mths</a:t>
            </a:r>
            <a:r>
              <a:rPr lang="en-US" sz="1200" b="0" i="0" u="none" strike="noStrike" baseline="0" dirty="0">
                <a:solidFill>
                  <a:srgbClr val="333333"/>
                </a:solidFill>
                <a:effectLst/>
                <a:latin typeface="+mn-lt"/>
                <a:ea typeface="+mn-ea"/>
                <a:cs typeface="+mn-cs"/>
                <a:sym typeface="Arial"/>
              </a:rPr>
              <a:t>)</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PVI: 67.8%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free following (1.7 ± 0.8 procedures)</a:t>
            </a:r>
            <a:endParaRPr lang="en-US" sz="1200" b="0" i="0" u="none" strike="noStrike" dirty="0">
              <a:solidFill>
                <a:srgbClr val="333333"/>
              </a:solidFill>
              <a:effectLst/>
              <a:latin typeface="+mn-lt"/>
              <a:ea typeface="+mn-ea"/>
              <a:cs typeface="+mn-cs"/>
              <a:sym typeface="Arial"/>
            </a:endParaRPr>
          </a:p>
          <a:p>
            <a:endParaRPr lang="en-US" dirty="0"/>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41998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4186230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rPr>
              <a:t>“Probably is a reflection of the posterior left atrium being an important source for the triggers responsible for the initiation and the drivers required for the maintenance of </a:t>
            </a:r>
            <a:r>
              <a:rPr lang="en-US" sz="1200" b="0" dirty="0" err="1">
                <a:solidFill>
                  <a:schemeClr val="bg1"/>
                </a:solidFill>
                <a:latin typeface="+mn-lt"/>
              </a:rPr>
              <a:t>Afib</a:t>
            </a:r>
            <a:r>
              <a:rPr lang="en-US" sz="1200" b="0" dirty="0">
                <a:solidFill>
                  <a:schemeClr val="bg1"/>
                </a:solidFill>
                <a:latin typeface="+mn-lt"/>
              </a:rPr>
              <a:t>.” –J Cox</a:t>
            </a:r>
          </a:p>
          <a:p>
            <a:pPr rtl="0" fontAlgn="t" latinLnBrk="0"/>
            <a:endParaRPr lang="en-US" sz="1200" b="0" i="0" u="none" strike="noStrike" baseline="0" dirty="0">
              <a:solidFill>
                <a:srgbClr val="333333"/>
              </a:solidFill>
              <a:effectLst/>
              <a:latin typeface="+mn-lt"/>
              <a:ea typeface="+mn-ea"/>
              <a:cs typeface="+mn-cs"/>
              <a:sym typeface="Arial"/>
            </a:endParaRPr>
          </a:p>
          <a:p>
            <a:pPr rtl="0" fontAlgn="t" latinLnBrk="0"/>
            <a:r>
              <a:rPr lang="en-US" sz="1200" b="0" i="0" u="none" strike="noStrike" baseline="0" dirty="0" err="1">
                <a:solidFill>
                  <a:srgbClr val="333333"/>
                </a:solidFill>
                <a:effectLst/>
                <a:latin typeface="+mn-lt"/>
                <a:ea typeface="+mn-ea"/>
                <a:cs typeface="+mn-cs"/>
                <a:sym typeface="Arial"/>
              </a:rPr>
              <a:t>Damiano</a:t>
            </a:r>
            <a:r>
              <a:rPr lang="en-US" sz="1200" b="0" i="0" u="none" strike="noStrike" baseline="0" dirty="0">
                <a:solidFill>
                  <a:srgbClr val="333333"/>
                </a:solidFill>
                <a:effectLst/>
                <a:latin typeface="+mn-lt"/>
                <a:ea typeface="+mn-ea"/>
                <a:cs typeface="+mn-cs"/>
                <a:sym typeface="Arial"/>
              </a:rPr>
              <a:t> “Isolating Post LA”</a:t>
            </a:r>
            <a:r>
              <a:rPr lang="en-US" sz="1200" b="0" i="0" u="none" strike="noStrike" baseline="30000" dirty="0">
                <a:solidFill>
                  <a:srgbClr val="333333"/>
                </a:solidFill>
                <a:effectLst/>
                <a:latin typeface="+mn-lt"/>
                <a:ea typeface="+mn-ea"/>
                <a:cs typeface="+mn-cs"/>
                <a:sym typeface="Arial"/>
              </a:rPr>
              <a:t>1</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err="1">
                <a:solidFill>
                  <a:srgbClr val="333333"/>
                </a:solidFill>
                <a:effectLst/>
                <a:latin typeface="+mn-lt"/>
                <a:ea typeface="+mn-ea"/>
                <a:cs typeface="+mn-cs"/>
                <a:sym typeface="Arial"/>
              </a:rPr>
              <a:t>PVI+Floor</a:t>
            </a:r>
            <a:r>
              <a:rPr lang="en-US" sz="1200" b="0" i="0" u="none" strike="noStrike" baseline="0" dirty="0">
                <a:solidFill>
                  <a:srgbClr val="333333"/>
                </a:solidFill>
                <a:effectLst/>
                <a:latin typeface="+mn-lt"/>
                <a:ea typeface="+mn-ea"/>
                <a:cs typeface="+mn-cs"/>
                <a:sym typeface="Arial"/>
              </a:rPr>
              <a:t>: 61%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free (1yr)</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err="1">
                <a:solidFill>
                  <a:srgbClr val="333333"/>
                </a:solidFill>
                <a:effectLst/>
                <a:latin typeface="+mn-lt"/>
                <a:ea typeface="+mn-ea"/>
                <a:cs typeface="+mn-cs"/>
                <a:sym typeface="Arial"/>
              </a:rPr>
              <a:t>PVI+Box</a:t>
            </a:r>
            <a:r>
              <a:rPr lang="en-US" sz="1200" b="0" i="0" u="none" strike="noStrike" baseline="0" dirty="0">
                <a:solidFill>
                  <a:srgbClr val="333333"/>
                </a:solidFill>
                <a:effectLst/>
                <a:latin typeface="+mn-lt"/>
                <a:ea typeface="+mn-ea"/>
                <a:cs typeface="+mn-cs"/>
                <a:sym typeface="Arial"/>
              </a:rPr>
              <a:t>: 83%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free (1yr)</a:t>
            </a:r>
            <a:endParaRPr lang="en-US" sz="1200" b="0" i="0" u="none" strike="noStrike" dirty="0">
              <a:solidFill>
                <a:srgbClr val="333333"/>
              </a:solidFill>
              <a:effectLst/>
              <a:latin typeface="+mn-lt"/>
              <a:ea typeface="+mn-ea"/>
              <a:cs typeface="+mn-cs"/>
              <a:sym typeface="Arial"/>
            </a:endParaRPr>
          </a:p>
          <a:p>
            <a:endParaRPr lang="en-US" dirty="0"/>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2412411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rPr>
              <a:t>“Most commonly results in post-operative </a:t>
            </a:r>
            <a:r>
              <a:rPr lang="en-US" sz="1200" b="0" dirty="0" err="1">
                <a:solidFill>
                  <a:schemeClr val="bg1"/>
                </a:solidFill>
                <a:latin typeface="+mn-lt"/>
              </a:rPr>
              <a:t>peri</a:t>
            </a:r>
            <a:r>
              <a:rPr lang="en-US" sz="1200" b="0" dirty="0">
                <a:solidFill>
                  <a:schemeClr val="bg1"/>
                </a:solidFill>
                <a:latin typeface="+mn-lt"/>
              </a:rPr>
              <a:t>-mitral flutter. Cannot identify </a:t>
            </a:r>
            <a:r>
              <a:rPr lang="en-US" sz="1200" b="0" dirty="0" err="1">
                <a:solidFill>
                  <a:schemeClr val="bg1"/>
                </a:solidFill>
                <a:latin typeface="+mn-lt"/>
              </a:rPr>
              <a:t>peri</a:t>
            </a:r>
            <a:r>
              <a:rPr lang="en-US" sz="1200" b="0" dirty="0">
                <a:solidFill>
                  <a:schemeClr val="bg1"/>
                </a:solidFill>
                <a:latin typeface="+mn-lt"/>
              </a:rPr>
              <a:t>-operatively who will develop this post-operatively.” –J Cox</a:t>
            </a:r>
          </a:p>
          <a:p>
            <a:pPr rtl="0" fontAlgn="t" latinLnBrk="0"/>
            <a:endParaRPr lang="en-US" sz="1200" b="0" i="0" u="none" strike="noStrike" baseline="0"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Cox/Ad Seminar</a:t>
            </a:r>
            <a:r>
              <a:rPr lang="en-US" sz="1200" b="0" i="0" u="none" strike="noStrike" baseline="30000" dirty="0">
                <a:solidFill>
                  <a:srgbClr val="333333"/>
                </a:solidFill>
                <a:effectLst/>
                <a:latin typeface="+mn-lt"/>
                <a:ea typeface="+mn-ea"/>
                <a:cs typeface="+mn-cs"/>
                <a:sym typeface="Arial"/>
              </a:rPr>
              <a:t>1</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-5 of 6 pts w/recurrent atrial flutter by conduction through CS</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-With CS/MI: 1% atrial flutter</a:t>
            </a:r>
            <a:endParaRPr lang="en-US" sz="1200" b="0" i="0" u="none" strike="noStrike" dirty="0">
              <a:solidFill>
                <a:srgbClr val="333333"/>
              </a:solidFill>
              <a:effectLst/>
              <a:latin typeface="+mn-lt"/>
              <a:ea typeface="+mn-ea"/>
              <a:cs typeface="+mn-cs"/>
              <a:sym typeface="Arial"/>
            </a:endParaRPr>
          </a:p>
          <a:p>
            <a:pPr rtl="0" fontAlgn="t" latinLnBrk="0"/>
            <a:endParaRPr lang="en-US" sz="1200" b="0" i="0" u="none" strike="noStrike" baseline="0"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Kawaguchi Early Experience</a:t>
            </a:r>
            <a:r>
              <a:rPr lang="en-US" sz="1200" b="0" i="0" u="none" strike="noStrike" baseline="30000" dirty="0">
                <a:solidFill>
                  <a:srgbClr val="333333"/>
                </a:solidFill>
                <a:effectLst/>
                <a:latin typeface="+mn-lt"/>
                <a:ea typeface="+mn-ea"/>
                <a:cs typeface="+mn-cs"/>
                <a:sym typeface="Arial"/>
              </a:rPr>
              <a:t>1</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-No CS/MI: 20% atrial flutter</a:t>
            </a:r>
            <a:endParaRPr lang="en-US" sz="1200" b="0" i="0" u="none" strike="noStrike" dirty="0">
              <a:solidFill>
                <a:srgbClr val="333333"/>
              </a:solidFill>
              <a:effectLst/>
              <a:latin typeface="+mn-lt"/>
              <a:ea typeface="+mn-ea"/>
              <a:cs typeface="+mn-cs"/>
              <a:sym typeface="Arial"/>
            </a:endParaRPr>
          </a:p>
          <a:p>
            <a:endParaRPr lang="en-US" dirty="0"/>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70639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latinLnBrk="0"/>
            <a:r>
              <a:rPr lang="en-US" sz="1200" b="0" i="0" u="none" strike="noStrike" baseline="0" dirty="0">
                <a:solidFill>
                  <a:srgbClr val="333333"/>
                </a:solidFill>
                <a:effectLst/>
                <a:latin typeface="+mn-lt"/>
                <a:ea typeface="+mn-ea"/>
                <a:cs typeface="+mn-cs"/>
                <a:sym typeface="Arial"/>
              </a:rPr>
              <a:t>ABLATE Trial</a:t>
            </a:r>
            <a:r>
              <a:rPr lang="en-US" sz="1200" b="0" i="0" u="none" strike="noStrike" baseline="30000" dirty="0">
                <a:solidFill>
                  <a:srgbClr val="333333"/>
                </a:solidFill>
                <a:effectLst/>
                <a:latin typeface="+mn-lt"/>
                <a:ea typeface="+mn-ea"/>
                <a:cs typeface="+mn-cs"/>
                <a:sym typeface="Arial"/>
              </a:rPr>
              <a:t>1</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MAZE:84%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free (6mo)</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MAZE: 76%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free, off AAD (6mo)</a:t>
            </a:r>
            <a:endParaRPr lang="en-US" sz="1200" b="0" i="0" u="none" strike="noStrike" dirty="0">
              <a:solidFill>
                <a:srgbClr val="333333"/>
              </a:solidFill>
              <a:effectLst/>
              <a:latin typeface="+mn-lt"/>
              <a:ea typeface="+mn-ea"/>
              <a:cs typeface="+mn-cs"/>
              <a:sym typeface="Arial"/>
            </a:endParaRPr>
          </a:p>
          <a:p>
            <a:pPr rtl="0" fontAlgn="t" latinLnBrk="0"/>
            <a:endParaRPr lang="en-US" sz="1200" b="0" i="0" u="none" strike="noStrike" baseline="0"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2006 Ad Meta-Analysis</a:t>
            </a:r>
            <a:r>
              <a:rPr lang="en-US" sz="1200" b="0" i="0" u="none" strike="noStrike" baseline="30000" dirty="0">
                <a:solidFill>
                  <a:srgbClr val="333333"/>
                </a:solidFill>
                <a:effectLst/>
                <a:latin typeface="+mn-lt"/>
                <a:ea typeface="+mn-ea"/>
                <a:cs typeface="+mn-cs"/>
                <a:sym typeface="Arial"/>
              </a:rPr>
              <a:t>2</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MAZE: 88.9%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free (1yr)</a:t>
            </a:r>
            <a:endParaRPr lang="en-US" sz="1200" b="0" i="0" u="none" strike="noStrike" dirty="0">
              <a:solidFill>
                <a:srgbClr val="333333"/>
              </a:solidFill>
              <a:effectLst/>
              <a:latin typeface="+mn-lt"/>
              <a:ea typeface="+mn-ea"/>
              <a:cs typeface="+mn-cs"/>
              <a:sym typeface="Arial"/>
            </a:endParaRPr>
          </a:p>
          <a:p>
            <a:pPr rtl="0" fontAlgn="t" latinLnBrk="0"/>
            <a:endParaRPr lang="en-US" sz="1200" b="0" i="0" u="none" strike="noStrike" baseline="0" dirty="0">
              <a:solidFill>
                <a:srgbClr val="333333"/>
              </a:solidFill>
              <a:effectLst/>
              <a:latin typeface="+mn-lt"/>
              <a:ea typeface="+mn-ea"/>
              <a:cs typeface="+mn-cs"/>
              <a:sym typeface="Arial"/>
            </a:endParaRPr>
          </a:p>
          <a:p>
            <a:pPr rtl="0" fontAlgn="t" latinLnBrk="0"/>
            <a:r>
              <a:rPr lang="en-US" sz="1200" b="0" i="0" u="none" strike="noStrike" baseline="0" dirty="0" err="1">
                <a:solidFill>
                  <a:srgbClr val="333333"/>
                </a:solidFill>
                <a:effectLst/>
                <a:latin typeface="+mn-lt"/>
                <a:ea typeface="+mn-ea"/>
                <a:cs typeface="+mn-cs"/>
                <a:sym typeface="Arial"/>
              </a:rPr>
              <a:t>Damiano</a:t>
            </a:r>
            <a:r>
              <a:rPr lang="en-US" sz="1200" b="0" i="0" u="none" strike="noStrike" baseline="0" dirty="0">
                <a:solidFill>
                  <a:srgbClr val="333333"/>
                </a:solidFill>
                <a:effectLst/>
                <a:latin typeface="+mn-lt"/>
                <a:ea typeface="+mn-ea"/>
                <a:cs typeface="+mn-cs"/>
                <a:sym typeface="Arial"/>
              </a:rPr>
              <a:t> Late Recurrence</a:t>
            </a:r>
            <a:r>
              <a:rPr lang="en-US" sz="1200" b="0" i="0" u="none" strike="noStrike" baseline="30000" dirty="0">
                <a:solidFill>
                  <a:srgbClr val="333333"/>
                </a:solidFill>
                <a:effectLst/>
                <a:latin typeface="+mn-lt"/>
                <a:ea typeface="+mn-ea"/>
                <a:cs typeface="+mn-cs"/>
                <a:sym typeface="Arial"/>
              </a:rPr>
              <a:t>3</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MAZE: 90%+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free (1yr)</a:t>
            </a:r>
            <a:endParaRPr lang="en-US" sz="1200" b="0" i="0" u="none" strike="noStrike" dirty="0">
              <a:solidFill>
                <a:srgbClr val="333333"/>
              </a:solidFill>
              <a:effectLst/>
              <a:latin typeface="+mn-lt"/>
              <a:ea typeface="+mn-ea"/>
              <a:cs typeface="+mn-cs"/>
              <a:sym typeface="Arial"/>
            </a:endParaRPr>
          </a:p>
          <a:p>
            <a:pPr rtl="0" fontAlgn="t" latinLnBrk="0"/>
            <a:endParaRPr lang="en-US" sz="1200" b="0" i="0" u="none" strike="noStrike" baseline="0"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Weimer Late Recurrence</a:t>
            </a:r>
            <a:r>
              <a:rPr lang="en-US" sz="1200" b="0" i="0" u="none" strike="noStrike" baseline="30000" dirty="0">
                <a:solidFill>
                  <a:srgbClr val="333333"/>
                </a:solidFill>
                <a:effectLst/>
                <a:latin typeface="+mn-lt"/>
                <a:ea typeface="+mn-ea"/>
                <a:cs typeface="+mn-cs"/>
                <a:sym typeface="Arial"/>
              </a:rPr>
              <a:t>4</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MAZE: 90%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free (2yr)</a:t>
            </a:r>
            <a:endParaRPr lang="en-US" sz="1200" b="0" i="0" u="none" strike="noStrike" dirty="0">
              <a:solidFill>
                <a:srgbClr val="333333"/>
              </a:solidFill>
              <a:effectLst/>
              <a:latin typeface="+mn-lt"/>
              <a:ea typeface="+mn-ea"/>
              <a:cs typeface="+mn-cs"/>
              <a:sym typeface="Arial"/>
            </a:endParaRPr>
          </a:p>
          <a:p>
            <a:pPr rtl="0" fontAlgn="t" latinLnBrk="0"/>
            <a:r>
              <a:rPr lang="en-US" sz="1200" b="0" i="0" u="none" strike="noStrike" baseline="0" dirty="0">
                <a:solidFill>
                  <a:srgbClr val="333333"/>
                </a:solidFill>
                <a:effectLst/>
                <a:latin typeface="+mn-lt"/>
                <a:ea typeface="+mn-ea"/>
                <a:cs typeface="+mn-cs"/>
                <a:sym typeface="Arial"/>
              </a:rPr>
              <a:t>MAZE: 84% </a:t>
            </a:r>
            <a:r>
              <a:rPr lang="en-US" sz="1200" b="0" i="0" u="none" strike="noStrike" baseline="0" dirty="0" err="1">
                <a:solidFill>
                  <a:srgbClr val="333333"/>
                </a:solidFill>
                <a:effectLst/>
                <a:latin typeface="+mn-lt"/>
                <a:ea typeface="+mn-ea"/>
                <a:cs typeface="+mn-cs"/>
                <a:sym typeface="Arial"/>
              </a:rPr>
              <a:t>Afib</a:t>
            </a:r>
            <a:r>
              <a:rPr lang="en-US" sz="1200" b="0" i="0" u="none" strike="noStrike" baseline="0" dirty="0">
                <a:solidFill>
                  <a:srgbClr val="333333"/>
                </a:solidFill>
                <a:effectLst/>
                <a:latin typeface="+mn-lt"/>
                <a:ea typeface="+mn-ea"/>
                <a:cs typeface="+mn-cs"/>
                <a:sym typeface="Arial"/>
              </a:rPr>
              <a:t> free, off AAD (2yr)</a:t>
            </a:r>
            <a:endParaRPr lang="en-US" sz="1200" b="0" i="0" u="none" strike="noStrike" dirty="0">
              <a:solidFill>
                <a:srgbClr val="333333"/>
              </a:solidFill>
              <a:effectLst/>
              <a:latin typeface="+mn-lt"/>
              <a:ea typeface="+mn-ea"/>
              <a:cs typeface="+mn-cs"/>
              <a:sym typeface="Arial"/>
            </a:endParaRPr>
          </a:p>
          <a:p>
            <a:endParaRPr lang="en-US" dirty="0"/>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66757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932968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2188530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187100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498344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875432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72673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412299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00952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278397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221004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883730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475795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2355140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720412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538782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626903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2940834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23853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987247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802205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2079137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076620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21714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2161074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0559314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808184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468942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863785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54555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53171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97269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394407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220268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901722" cy="1292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60" tIns="46660" rIns="46660" bIns="46660" numCol="1" spcCol="38885" rtlCol="0" anchor="t">
            <a:normAutofit fontScale="25000" lnSpcReduction="20000"/>
          </a:bodyPr>
          <a:lstStyle/>
          <a:p>
            <a:pPr defTabSz="466618">
              <a:spcBef>
                <a:spcPts val="4389"/>
              </a:spcBef>
            </a:pPr>
            <a:endParaRPr lang="en-US" sz="18400"/>
          </a:p>
        </p:txBody>
      </p:sp>
    </p:spTree>
    <p:extLst>
      <p:ext uri="{BB962C8B-B14F-4D97-AF65-F5344CB8AC3E}">
        <p14:creationId xmlns:p14="http://schemas.microsoft.com/office/powerpoint/2010/main" val="1910544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3" name="Text Placeholder 3">
            <a:extLst>
              <a:ext uri="{FF2B5EF4-FFF2-40B4-BE49-F238E27FC236}">
                <a16:creationId xmlns:a16="http://schemas.microsoft.com/office/drawing/2014/main" id="{23B75D99-33CB-2345-B975-8CFEA9CC0A56}"/>
              </a:ext>
            </a:extLst>
          </p:cNvPr>
          <p:cNvSpPr txBox="1">
            <a:spLocks/>
          </p:cNvSpPr>
          <p:nvPr userDrawn="1"/>
        </p:nvSpPr>
        <p:spPr>
          <a:xfrm>
            <a:off x="51370" y="6578029"/>
            <a:ext cx="1602990" cy="228600"/>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a:buNone/>
              <a:defRPr sz="600" kern="1200">
                <a:solidFill>
                  <a:srgbClr val="3D5567"/>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800" b="0" dirty="0"/>
              <a:t>PE-GL-0757F-0226-G</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Shape 261"/>
          <p:cNvSpPr>
            <a:spLocks noGrp="1"/>
          </p:cNvSpPr>
          <p:nvPr>
            <p:ph type="title" hasCustomPrompt="1"/>
          </p:nvPr>
        </p:nvSpPr>
        <p:spPr>
          <a:xfrm>
            <a:off x="483006" y="318267"/>
            <a:ext cx="8185132" cy="543844"/>
          </a:xfrm>
          <a:prstGeom prst="rect">
            <a:avLst/>
          </a:prstGeom>
        </p:spPr>
        <p:txBody>
          <a:bodyPr>
            <a:noAutofit/>
          </a:bodyPr>
          <a:lstStyle>
            <a:lvl1pPr algn="l" defTabSz="379475">
              <a:defRPr sz="3237" b="1">
                <a:solidFill>
                  <a:srgbClr val="FF620B"/>
                </a:solidFill>
                <a:latin typeface="Arial" charset="0"/>
                <a:ea typeface="Arial" charset="0"/>
                <a:cs typeface="Arial" charset="0"/>
              </a:defRPr>
            </a:lvl1pPr>
          </a:lstStyle>
          <a:p>
            <a:r>
              <a:rPr lang="en-US" sz="3200" dirty="0"/>
              <a:t>Title Text</a:t>
            </a:r>
            <a:endParaRPr sz="3200" dirty="0"/>
          </a:p>
        </p:txBody>
      </p:sp>
      <p:sp>
        <p:nvSpPr>
          <p:cNvPr id="4" name="Shape 262"/>
          <p:cNvSpPr>
            <a:spLocks noGrp="1"/>
          </p:cNvSpPr>
          <p:nvPr>
            <p:ph type="body" sz="half" idx="1" hasCustomPrompt="1"/>
          </p:nvPr>
        </p:nvSpPr>
        <p:spPr>
          <a:xfrm>
            <a:off x="459855" y="1150691"/>
            <a:ext cx="8185133" cy="4970192"/>
          </a:xfrm>
          <a:prstGeom prst="rect">
            <a:avLst/>
          </a:prstGeom>
        </p:spPr>
        <p:txBody>
          <a:bodyPr>
            <a:noAutofit/>
          </a:bodyPr>
          <a:lstStyle>
            <a:lvl1pPr marL="342900" indent="-342900">
              <a:spcBef>
                <a:spcPts val="700"/>
              </a:spcBef>
              <a:defRPr sz="2100">
                <a:solidFill>
                  <a:srgbClr val="3D5567"/>
                </a:solidFill>
                <a:latin typeface="Arial" charset="0"/>
                <a:ea typeface="Arial" charset="0"/>
                <a:cs typeface="Arial" charset="0"/>
              </a:defRPr>
            </a:lvl1pPr>
            <a:lvl2pPr marL="800100" indent="-342900">
              <a:buFont typeface="Arial" charset="0"/>
              <a:buChar char="•"/>
              <a:defRPr sz="2100">
                <a:solidFill>
                  <a:srgbClr val="3D5567"/>
                </a:solidFill>
                <a:latin typeface="Arial" charset="0"/>
                <a:ea typeface="Arial" charset="0"/>
                <a:cs typeface="Arial" charset="0"/>
              </a:defRPr>
            </a:lvl2pPr>
            <a:lvl3pPr>
              <a:defRPr sz="2100">
                <a:solidFill>
                  <a:srgbClr val="3D5567"/>
                </a:solidFill>
                <a:latin typeface="Arial" charset="0"/>
                <a:ea typeface="Arial" charset="0"/>
                <a:cs typeface="Arial" charset="0"/>
              </a:defRPr>
            </a:lvl3pPr>
          </a:lstStyle>
          <a:p>
            <a:pPr lvl="0"/>
            <a:r>
              <a:rPr lang="en-US" dirty="0"/>
              <a:t>Click to edit text</a:t>
            </a:r>
          </a:p>
          <a:p>
            <a:pPr lvl="1"/>
            <a:r>
              <a:rPr lang="en-US" dirty="0"/>
              <a:t>Click to edit text Second level</a:t>
            </a:r>
          </a:p>
          <a:p>
            <a:pPr lvl="2"/>
            <a:r>
              <a:rPr lang="en-US" dirty="0"/>
              <a:t>Click to edit text Third level</a:t>
            </a:r>
          </a:p>
        </p:txBody>
      </p:sp>
      <p:sp>
        <p:nvSpPr>
          <p:cNvPr id="6" name="Shape 64"/>
          <p:cNvSpPr/>
          <p:nvPr userDrawn="1"/>
        </p:nvSpPr>
        <p:spPr>
          <a:xfrm>
            <a:off x="526304" y="862111"/>
            <a:ext cx="3855332" cy="1"/>
          </a:xfrm>
          <a:prstGeom prst="line">
            <a:avLst/>
          </a:prstGeom>
          <a:ln w="12700">
            <a:solidFill>
              <a:srgbClr val="3D5567"/>
            </a:solidFill>
          </a:ln>
        </p:spPr>
        <p:txBody>
          <a:bodyPr lIns="45718" tIns="45718" rIns="45718" bIns="45718"/>
          <a:lstStyle/>
          <a:p>
            <a:pPr>
              <a:defRPr>
                <a:solidFill>
                  <a:srgbClr val="FF8D30"/>
                </a:solidFill>
              </a:defRPr>
            </a:pPr>
            <a:endParaRPr/>
          </a:p>
        </p:txBody>
      </p:sp>
      <p:sp>
        <p:nvSpPr>
          <p:cNvPr id="10" name="Text Placeholder 9"/>
          <p:cNvSpPr>
            <a:spLocks noGrp="1"/>
          </p:cNvSpPr>
          <p:nvPr>
            <p:ph type="body" sz="quarter" idx="10" hasCustomPrompt="1"/>
          </p:nvPr>
        </p:nvSpPr>
        <p:spPr>
          <a:xfrm>
            <a:off x="821803" y="6120883"/>
            <a:ext cx="5799660" cy="565668"/>
          </a:xfrm>
          <a:prstGeom prst="rect">
            <a:avLst/>
          </a:prstGeom>
        </p:spPr>
        <p:txBody>
          <a:bodyPr anchor="b" anchorCtr="0">
            <a:noAutofit/>
          </a:bodyPr>
          <a:lstStyle>
            <a:lvl1pPr marL="0" indent="0">
              <a:buNone/>
              <a:defRPr sz="600">
                <a:solidFill>
                  <a:srgbClr val="3D5567"/>
                </a:solidFill>
                <a:latin typeface="Arial" charset="0"/>
                <a:ea typeface="Arial" charset="0"/>
                <a:cs typeface="Arial" charset="0"/>
              </a:defRPr>
            </a:lvl1pPr>
          </a:lstStyle>
          <a:p>
            <a:pPr lvl="0"/>
            <a:r>
              <a:rPr lang="en-US" dirty="0"/>
              <a:t>Footer</a:t>
            </a:r>
          </a:p>
        </p:txBody>
      </p:sp>
    </p:spTree>
    <p:extLst>
      <p:ext uri="{BB962C8B-B14F-4D97-AF65-F5344CB8AC3E}">
        <p14:creationId xmlns:p14="http://schemas.microsoft.com/office/powerpoint/2010/main" val="311335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Open Content">
    <p:spTree>
      <p:nvGrpSpPr>
        <p:cNvPr id="1" name=""/>
        <p:cNvGrpSpPr/>
        <p:nvPr/>
      </p:nvGrpSpPr>
      <p:grpSpPr>
        <a:xfrm>
          <a:off x="0" y="0"/>
          <a:ext cx="0" cy="0"/>
          <a:chOff x="0" y="0"/>
          <a:chExt cx="0" cy="0"/>
        </a:xfrm>
      </p:grpSpPr>
      <p:sp>
        <p:nvSpPr>
          <p:cNvPr id="3" name="Shape 261"/>
          <p:cNvSpPr>
            <a:spLocks noGrp="1"/>
          </p:cNvSpPr>
          <p:nvPr>
            <p:ph type="title" hasCustomPrompt="1"/>
          </p:nvPr>
        </p:nvSpPr>
        <p:spPr>
          <a:xfrm>
            <a:off x="483006" y="318267"/>
            <a:ext cx="8185132" cy="543844"/>
          </a:xfrm>
          <a:prstGeom prst="rect">
            <a:avLst/>
          </a:prstGeom>
        </p:spPr>
        <p:txBody>
          <a:bodyPr>
            <a:noAutofit/>
          </a:bodyPr>
          <a:lstStyle>
            <a:lvl1pPr algn="l" defTabSz="379475">
              <a:defRPr sz="3237" b="1">
                <a:solidFill>
                  <a:srgbClr val="FF620B"/>
                </a:solidFill>
                <a:latin typeface="Arial" charset="0"/>
                <a:ea typeface="Arial" charset="0"/>
                <a:cs typeface="Arial" charset="0"/>
              </a:defRPr>
            </a:lvl1pPr>
          </a:lstStyle>
          <a:p>
            <a:r>
              <a:rPr lang="en-US" sz="3200" dirty="0"/>
              <a:t>Title Text</a:t>
            </a:r>
            <a:endParaRPr sz="3200" dirty="0"/>
          </a:p>
        </p:txBody>
      </p:sp>
      <p:sp>
        <p:nvSpPr>
          <p:cNvPr id="6" name="Shape 64"/>
          <p:cNvSpPr/>
          <p:nvPr userDrawn="1"/>
        </p:nvSpPr>
        <p:spPr>
          <a:xfrm>
            <a:off x="526304" y="862111"/>
            <a:ext cx="3855332" cy="1"/>
          </a:xfrm>
          <a:prstGeom prst="line">
            <a:avLst/>
          </a:prstGeom>
          <a:ln w="12700">
            <a:solidFill>
              <a:srgbClr val="3D5567"/>
            </a:solidFill>
          </a:ln>
        </p:spPr>
        <p:txBody>
          <a:bodyPr lIns="45718" tIns="45718" rIns="45718" bIns="45718"/>
          <a:lstStyle/>
          <a:p>
            <a:pPr>
              <a:defRPr>
                <a:solidFill>
                  <a:srgbClr val="FF8D30"/>
                </a:solidFill>
              </a:defRPr>
            </a:pPr>
            <a:endParaRPr/>
          </a:p>
        </p:txBody>
      </p:sp>
      <p:sp>
        <p:nvSpPr>
          <p:cNvPr id="10" name="Text Placeholder 9"/>
          <p:cNvSpPr>
            <a:spLocks noGrp="1"/>
          </p:cNvSpPr>
          <p:nvPr>
            <p:ph type="body" sz="quarter" idx="10" hasCustomPrompt="1"/>
          </p:nvPr>
        </p:nvSpPr>
        <p:spPr>
          <a:xfrm>
            <a:off x="821803" y="6120883"/>
            <a:ext cx="5799660" cy="565668"/>
          </a:xfrm>
          <a:prstGeom prst="rect">
            <a:avLst/>
          </a:prstGeom>
        </p:spPr>
        <p:txBody>
          <a:bodyPr anchor="b" anchorCtr="0">
            <a:noAutofit/>
          </a:bodyPr>
          <a:lstStyle>
            <a:lvl1pPr marL="0" indent="0">
              <a:buNone/>
              <a:defRPr sz="600">
                <a:solidFill>
                  <a:srgbClr val="3D5567"/>
                </a:solidFill>
                <a:latin typeface="Arial" charset="0"/>
                <a:ea typeface="Arial" charset="0"/>
                <a:cs typeface="Arial" charset="0"/>
              </a:defRPr>
            </a:lvl1pPr>
          </a:lstStyle>
          <a:p>
            <a:pPr lvl="0"/>
            <a:r>
              <a:rPr lang="en-US" dirty="0"/>
              <a:t>Footer</a:t>
            </a:r>
          </a:p>
        </p:txBody>
      </p:sp>
    </p:spTree>
    <p:extLst>
      <p:ext uri="{BB962C8B-B14F-4D97-AF65-F5344CB8AC3E}">
        <p14:creationId xmlns:p14="http://schemas.microsoft.com/office/powerpoint/2010/main" val="2954210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sources Slide">
    <p:spTree>
      <p:nvGrpSpPr>
        <p:cNvPr id="1" name=""/>
        <p:cNvGrpSpPr/>
        <p:nvPr/>
      </p:nvGrpSpPr>
      <p:grpSpPr>
        <a:xfrm>
          <a:off x="0" y="0"/>
          <a:ext cx="0" cy="0"/>
          <a:chOff x="0" y="0"/>
          <a:chExt cx="0" cy="0"/>
        </a:xfrm>
      </p:grpSpPr>
      <p:sp>
        <p:nvSpPr>
          <p:cNvPr id="3" name="Shape 261"/>
          <p:cNvSpPr>
            <a:spLocks noGrp="1"/>
          </p:cNvSpPr>
          <p:nvPr>
            <p:ph type="title" hasCustomPrompt="1"/>
          </p:nvPr>
        </p:nvSpPr>
        <p:spPr>
          <a:xfrm>
            <a:off x="483006" y="318267"/>
            <a:ext cx="8185132" cy="543844"/>
          </a:xfrm>
          <a:prstGeom prst="rect">
            <a:avLst/>
          </a:prstGeom>
        </p:spPr>
        <p:txBody>
          <a:bodyPr>
            <a:noAutofit/>
          </a:bodyPr>
          <a:lstStyle>
            <a:lvl1pPr algn="l" defTabSz="379475">
              <a:defRPr sz="3237" b="1">
                <a:solidFill>
                  <a:srgbClr val="FF620B"/>
                </a:solidFill>
                <a:latin typeface="Arial" charset="0"/>
                <a:ea typeface="Arial" charset="0"/>
                <a:cs typeface="Arial" charset="0"/>
              </a:defRPr>
            </a:lvl1pPr>
          </a:lstStyle>
          <a:p>
            <a:r>
              <a:rPr lang="en-US" sz="3200" dirty="0"/>
              <a:t>Resources Text</a:t>
            </a:r>
            <a:endParaRPr sz="3200" dirty="0"/>
          </a:p>
        </p:txBody>
      </p:sp>
      <p:sp>
        <p:nvSpPr>
          <p:cNvPr id="4" name="Shape 262"/>
          <p:cNvSpPr>
            <a:spLocks noGrp="1"/>
          </p:cNvSpPr>
          <p:nvPr>
            <p:ph type="body" sz="half" idx="1" hasCustomPrompt="1"/>
          </p:nvPr>
        </p:nvSpPr>
        <p:spPr>
          <a:xfrm>
            <a:off x="459855" y="1150691"/>
            <a:ext cx="8185133" cy="4970192"/>
          </a:xfrm>
          <a:prstGeom prst="rect">
            <a:avLst/>
          </a:prstGeom>
        </p:spPr>
        <p:txBody>
          <a:bodyPr>
            <a:noAutofit/>
          </a:bodyPr>
          <a:lstStyle>
            <a:lvl1pPr marL="0" indent="0">
              <a:lnSpc>
                <a:spcPct val="100000"/>
              </a:lnSpc>
              <a:spcBef>
                <a:spcPts val="0"/>
              </a:spcBef>
              <a:buNone/>
              <a:defRPr sz="800">
                <a:solidFill>
                  <a:srgbClr val="3D5567"/>
                </a:solidFill>
                <a:latin typeface="Arial" charset="0"/>
                <a:ea typeface="Arial" charset="0"/>
                <a:cs typeface="Arial" charset="0"/>
              </a:defRPr>
            </a:lvl1pPr>
            <a:lvl2pPr marL="457200" indent="0">
              <a:buFont typeface="Arial" charset="0"/>
              <a:buNone/>
              <a:defRPr sz="2100">
                <a:solidFill>
                  <a:srgbClr val="3D5567"/>
                </a:solidFill>
                <a:latin typeface="Arial" charset="0"/>
                <a:ea typeface="Arial" charset="0"/>
                <a:cs typeface="Arial" charset="0"/>
              </a:defRPr>
            </a:lvl2pPr>
            <a:lvl3pPr marL="914400" indent="0">
              <a:buNone/>
              <a:defRPr sz="2100">
                <a:solidFill>
                  <a:srgbClr val="3D5567"/>
                </a:solidFill>
                <a:latin typeface="Arial" charset="0"/>
                <a:ea typeface="Arial" charset="0"/>
                <a:cs typeface="Arial" charset="0"/>
              </a:defRPr>
            </a:lvl3pPr>
          </a:lstStyle>
          <a:p>
            <a:pPr lvl="0"/>
            <a:r>
              <a:rPr lang="en-US" dirty="0"/>
              <a:t>Click to edit text</a:t>
            </a:r>
          </a:p>
        </p:txBody>
      </p:sp>
      <p:sp>
        <p:nvSpPr>
          <p:cNvPr id="6" name="Shape 64"/>
          <p:cNvSpPr/>
          <p:nvPr userDrawn="1"/>
        </p:nvSpPr>
        <p:spPr>
          <a:xfrm>
            <a:off x="526304" y="862111"/>
            <a:ext cx="3855332" cy="1"/>
          </a:xfrm>
          <a:prstGeom prst="line">
            <a:avLst/>
          </a:prstGeom>
          <a:ln w="12700">
            <a:solidFill>
              <a:srgbClr val="3D5567"/>
            </a:solidFill>
          </a:ln>
        </p:spPr>
        <p:txBody>
          <a:bodyPr lIns="45718" tIns="45718" rIns="45718" bIns="45718"/>
          <a:lstStyle/>
          <a:p>
            <a:pPr>
              <a:defRPr>
                <a:solidFill>
                  <a:srgbClr val="FF8D30"/>
                </a:solidFill>
              </a:defRPr>
            </a:pPr>
            <a:endParaRPr/>
          </a:p>
        </p:txBody>
      </p:sp>
      <p:sp>
        <p:nvSpPr>
          <p:cNvPr id="10" name="Text Placeholder 9"/>
          <p:cNvSpPr>
            <a:spLocks noGrp="1"/>
          </p:cNvSpPr>
          <p:nvPr>
            <p:ph type="body" sz="quarter" idx="10" hasCustomPrompt="1"/>
          </p:nvPr>
        </p:nvSpPr>
        <p:spPr>
          <a:xfrm>
            <a:off x="821803" y="6120883"/>
            <a:ext cx="5799660" cy="565668"/>
          </a:xfrm>
          <a:prstGeom prst="rect">
            <a:avLst/>
          </a:prstGeom>
        </p:spPr>
        <p:txBody>
          <a:bodyPr anchor="b" anchorCtr="0">
            <a:noAutofit/>
          </a:bodyPr>
          <a:lstStyle>
            <a:lvl1pPr marL="0" indent="0">
              <a:buNone/>
              <a:defRPr sz="600">
                <a:solidFill>
                  <a:srgbClr val="3D5567"/>
                </a:solidFill>
                <a:latin typeface="Arial" charset="0"/>
                <a:ea typeface="Arial" charset="0"/>
                <a:cs typeface="Arial" charset="0"/>
              </a:defRPr>
            </a:lvl1pPr>
          </a:lstStyle>
          <a:p>
            <a:pPr lvl="0"/>
            <a:r>
              <a:rPr lang="en-US" dirty="0"/>
              <a:t>Footer</a:t>
            </a:r>
          </a:p>
        </p:txBody>
      </p:sp>
    </p:spTree>
    <p:extLst>
      <p:ext uri="{BB962C8B-B14F-4D97-AF65-F5344CB8AC3E}">
        <p14:creationId xmlns:p14="http://schemas.microsoft.com/office/powerpoint/2010/main" val="176351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Section Title Slide">
    <p:bg>
      <p:bgPr>
        <a:solidFill>
          <a:srgbClr val="3D5567"/>
        </a:solidFill>
        <a:effectLst/>
      </p:bgPr>
    </p:bg>
    <p:spTree>
      <p:nvGrpSpPr>
        <p:cNvPr id="1" name=""/>
        <p:cNvGrpSpPr/>
        <p:nvPr/>
      </p:nvGrpSpPr>
      <p:grpSpPr>
        <a:xfrm>
          <a:off x="0" y="0"/>
          <a:ext cx="0" cy="0"/>
          <a:chOff x="0" y="0"/>
          <a:chExt cx="0" cy="0"/>
        </a:xfrm>
      </p:grpSpPr>
      <p:sp>
        <p:nvSpPr>
          <p:cNvPr id="33" name="Shape 33"/>
          <p:cNvSpPr/>
          <p:nvPr/>
        </p:nvSpPr>
        <p:spPr>
          <a:xfrm>
            <a:off x="1875690" y="4439775"/>
            <a:ext cx="5461003" cy="1"/>
          </a:xfrm>
          <a:prstGeom prst="line">
            <a:avLst/>
          </a:prstGeom>
          <a:ln w="19050">
            <a:solidFill>
              <a:srgbClr val="FFFFFF"/>
            </a:solidFill>
          </a:ln>
        </p:spPr>
        <p:txBody>
          <a:bodyPr lIns="45718" tIns="45718" rIns="45718" bIns="45718"/>
          <a:lstStyle/>
          <a:p>
            <a:pPr>
              <a:defRPr>
                <a:solidFill>
                  <a:srgbClr val="FF8D30"/>
                </a:solidFill>
              </a:defRPr>
            </a:pPr>
            <a:endParaRPr/>
          </a:p>
        </p:txBody>
      </p:sp>
      <p:sp>
        <p:nvSpPr>
          <p:cNvPr id="34" name="Shape 34"/>
          <p:cNvSpPr>
            <a:spLocks noGrp="1"/>
          </p:cNvSpPr>
          <p:nvPr>
            <p:ph type="body" sz="quarter" idx="1" hasCustomPrompt="1"/>
          </p:nvPr>
        </p:nvSpPr>
        <p:spPr>
          <a:xfrm>
            <a:off x="2202715" y="4580666"/>
            <a:ext cx="4806952" cy="1403445"/>
          </a:xfrm>
          <a:prstGeom prst="rect">
            <a:avLst/>
          </a:prstGeom>
        </p:spPr>
        <p:txBody>
          <a:bodyPr>
            <a:noAutofit/>
          </a:bodyPr>
          <a:lstStyle>
            <a:lvl1pPr marL="0" indent="0" algn="ctr">
              <a:buNone/>
              <a:defRPr sz="2400">
                <a:solidFill>
                  <a:srgbClr val="FAFAFA"/>
                </a:solidFill>
                <a:latin typeface="Arial" charset="0"/>
                <a:ea typeface="Arial" charset="0"/>
                <a:cs typeface="Arial" charset="0"/>
              </a:defRPr>
            </a:lvl1pPr>
            <a:lvl2pPr>
              <a:defRPr sz="2400">
                <a:solidFill>
                  <a:srgbClr val="FAFAFA"/>
                </a:solidFill>
                <a:latin typeface="Arial" charset="0"/>
                <a:ea typeface="Arial" charset="0"/>
                <a:cs typeface="Arial" charset="0"/>
              </a:defRPr>
            </a:lvl2pPr>
            <a:lvl3pPr>
              <a:defRPr sz="2400">
                <a:solidFill>
                  <a:srgbClr val="FAFAFA"/>
                </a:solidFill>
                <a:latin typeface="Arial" charset="0"/>
                <a:ea typeface="Arial" charset="0"/>
                <a:cs typeface="Arial" charset="0"/>
              </a:defRPr>
            </a:lvl3pPr>
            <a:lvl4pPr>
              <a:defRPr sz="2400">
                <a:solidFill>
                  <a:srgbClr val="FAFAFA"/>
                </a:solidFill>
                <a:latin typeface="Arial" charset="0"/>
                <a:ea typeface="Arial" charset="0"/>
                <a:cs typeface="Arial" charset="0"/>
              </a:defRPr>
            </a:lvl4pPr>
            <a:lvl5pPr>
              <a:defRPr sz="2400">
                <a:solidFill>
                  <a:srgbClr val="FAFAFA"/>
                </a:solidFill>
                <a:latin typeface="Arial" charset="0"/>
                <a:ea typeface="Arial" charset="0"/>
                <a:cs typeface="Arial" charset="0"/>
              </a:defRPr>
            </a:lvl5pPr>
          </a:lstStyle>
          <a:p>
            <a:r>
              <a:rPr lang="en-US" dirty="0"/>
              <a:t>Click to edit subtitle/body text</a:t>
            </a:r>
            <a:endParaRPr dirty="0"/>
          </a:p>
        </p:txBody>
      </p:sp>
      <p:sp>
        <p:nvSpPr>
          <p:cNvPr id="35" name="Shape 35"/>
          <p:cNvSpPr>
            <a:spLocks noGrp="1"/>
          </p:cNvSpPr>
          <p:nvPr>
            <p:ph type="title" hasCustomPrompt="1"/>
          </p:nvPr>
        </p:nvSpPr>
        <p:spPr>
          <a:xfrm>
            <a:off x="911507" y="2210765"/>
            <a:ext cx="7320987" cy="2073694"/>
          </a:xfrm>
          <a:prstGeom prst="rect">
            <a:avLst/>
          </a:prstGeom>
        </p:spPr>
        <p:txBody>
          <a:bodyPr anchor="b">
            <a:noAutofit/>
          </a:bodyPr>
          <a:lstStyle>
            <a:lvl1pPr>
              <a:lnSpc>
                <a:spcPct val="90000"/>
              </a:lnSpc>
              <a:defRPr sz="3600" b="1" baseline="0">
                <a:solidFill>
                  <a:srgbClr val="FFFFFF"/>
                </a:solidFill>
                <a:latin typeface="Arial" charset="0"/>
                <a:ea typeface="Arial" charset="0"/>
                <a:cs typeface="Arial" charset="0"/>
              </a:defRPr>
            </a:lvl1pPr>
          </a:lstStyle>
          <a:p>
            <a:r>
              <a:rPr lang="en-US" dirty="0"/>
              <a:t>Click to Edit Section</a:t>
            </a:r>
            <a:r>
              <a:rPr dirty="0"/>
              <a:t> </a:t>
            </a:r>
            <a:r>
              <a:rPr lang="en-US" dirty="0"/>
              <a:t>Title </a:t>
            </a:r>
            <a:r>
              <a:rPr dirty="0"/>
              <a:t>Text</a:t>
            </a:r>
          </a:p>
        </p:txBody>
      </p:sp>
      <p:pic>
        <p:nvPicPr>
          <p:cNvPr id="36" name="image3.png"/>
          <p:cNvPicPr>
            <a:picLocks noChangeAspect="1"/>
          </p:cNvPicPr>
          <p:nvPr/>
        </p:nvPicPr>
        <p:blipFill>
          <a:blip r:embed="rId2"/>
          <a:stretch>
            <a:fillRect/>
          </a:stretch>
        </p:blipFill>
        <p:spPr>
          <a:xfrm>
            <a:off x="3371122" y="817622"/>
            <a:ext cx="2470140" cy="1035230"/>
          </a:xfrm>
          <a:prstGeom prst="rect">
            <a:avLst/>
          </a:prstGeom>
          <a:ln w="12700">
            <a:miter lim="400000"/>
          </a:ln>
        </p:spPr>
      </p:pic>
      <p:sp>
        <p:nvSpPr>
          <p:cNvPr id="8" name="TextBox 7"/>
          <p:cNvSpPr txBox="1"/>
          <p:nvPr userDrawn="1"/>
        </p:nvSpPr>
        <p:spPr>
          <a:xfrm>
            <a:off x="459855" y="6470879"/>
            <a:ext cx="685800" cy="215444"/>
          </a:xfrm>
          <a:prstGeom prst="rect">
            <a:avLst/>
          </a:prstGeom>
          <a:noFill/>
        </p:spPr>
        <p:txBody>
          <a:bodyPr wrap="square" rtlCol="0">
            <a:spAutoFit/>
          </a:bodyPr>
          <a:lstStyle/>
          <a:p>
            <a:pPr algn="l"/>
            <a:fld id="{8B40AF36-E6C1-CD42-B707-A7802A8239D8}" type="slidenum">
              <a:rPr lang="en-US" sz="800" b="0" smtClean="0">
                <a:solidFill>
                  <a:srgbClr val="FAFAFA"/>
                </a:solidFill>
                <a:latin typeface="Arial" charset="0"/>
                <a:ea typeface="Arial" charset="0"/>
                <a:cs typeface="Arial" charset="0"/>
              </a:rPr>
              <a:pPr algn="l"/>
              <a:t>‹#›</a:t>
            </a:fld>
            <a:endParaRPr lang="en-US" sz="800" b="0" dirty="0">
              <a:solidFill>
                <a:srgbClr val="FAFAFA"/>
              </a:solidFill>
              <a:latin typeface="Arial" charset="0"/>
              <a:ea typeface="Arial" charset="0"/>
              <a:cs typeface="Arial" charset="0"/>
            </a:endParaRPr>
          </a:p>
        </p:txBody>
      </p:sp>
      <p:sp>
        <p:nvSpPr>
          <p:cNvPr id="7" name="Rectangle 6">
            <a:extLst>
              <a:ext uri="{FF2B5EF4-FFF2-40B4-BE49-F238E27FC236}">
                <a16:creationId xmlns:a16="http://schemas.microsoft.com/office/drawing/2014/main" id="{BB24CE0A-7D2B-F64B-A543-1CFE54148BD3}"/>
              </a:ext>
            </a:extLst>
          </p:cNvPr>
          <p:cNvSpPr/>
          <p:nvPr userDrawn="1"/>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PE-GL-0757F-0226-G</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hape 261"/>
          <p:cNvSpPr>
            <a:spLocks noGrp="1"/>
          </p:cNvSpPr>
          <p:nvPr>
            <p:ph type="title" hasCustomPrompt="1"/>
          </p:nvPr>
        </p:nvSpPr>
        <p:spPr>
          <a:xfrm>
            <a:off x="483006" y="318267"/>
            <a:ext cx="8185132" cy="543844"/>
          </a:xfrm>
          <a:prstGeom prst="rect">
            <a:avLst/>
          </a:prstGeom>
        </p:spPr>
        <p:txBody>
          <a:bodyPr>
            <a:noAutofit/>
          </a:bodyPr>
          <a:lstStyle>
            <a:lvl1pPr algn="l" defTabSz="379475">
              <a:defRPr sz="3237" b="1">
                <a:solidFill>
                  <a:srgbClr val="FF620B"/>
                </a:solidFill>
                <a:latin typeface="Arial" charset="0"/>
                <a:ea typeface="Arial" charset="0"/>
                <a:cs typeface="Arial" charset="0"/>
              </a:defRPr>
            </a:lvl1pPr>
          </a:lstStyle>
          <a:p>
            <a:r>
              <a:rPr lang="en-US" sz="3200" dirty="0"/>
              <a:t>Title Text</a:t>
            </a:r>
            <a:endParaRPr sz="3200" dirty="0"/>
          </a:p>
        </p:txBody>
      </p:sp>
      <p:sp>
        <p:nvSpPr>
          <p:cNvPr id="4" name="Shape 262"/>
          <p:cNvSpPr>
            <a:spLocks noGrp="1"/>
          </p:cNvSpPr>
          <p:nvPr>
            <p:ph type="body" sz="half" idx="1" hasCustomPrompt="1"/>
          </p:nvPr>
        </p:nvSpPr>
        <p:spPr>
          <a:xfrm>
            <a:off x="459855" y="1150691"/>
            <a:ext cx="8185133" cy="4970192"/>
          </a:xfrm>
          <a:prstGeom prst="rect">
            <a:avLst/>
          </a:prstGeom>
        </p:spPr>
        <p:txBody>
          <a:bodyPr>
            <a:noAutofit/>
          </a:bodyPr>
          <a:lstStyle>
            <a:lvl1pPr marL="342900" indent="-342900">
              <a:spcBef>
                <a:spcPts val="700"/>
              </a:spcBef>
              <a:defRPr sz="2100">
                <a:solidFill>
                  <a:srgbClr val="3D5567"/>
                </a:solidFill>
                <a:latin typeface="Arial" charset="0"/>
                <a:ea typeface="Arial" charset="0"/>
                <a:cs typeface="Arial" charset="0"/>
              </a:defRPr>
            </a:lvl1pPr>
            <a:lvl2pPr marL="800100" indent="-342900">
              <a:buFont typeface="Arial" charset="0"/>
              <a:buChar char="•"/>
              <a:defRPr sz="2100">
                <a:solidFill>
                  <a:srgbClr val="3D5567"/>
                </a:solidFill>
                <a:latin typeface="Arial" charset="0"/>
                <a:ea typeface="Arial" charset="0"/>
                <a:cs typeface="Arial" charset="0"/>
              </a:defRPr>
            </a:lvl2pPr>
            <a:lvl3pPr>
              <a:defRPr sz="2100">
                <a:solidFill>
                  <a:srgbClr val="3D5567"/>
                </a:solidFill>
                <a:latin typeface="Arial" charset="0"/>
                <a:ea typeface="Arial" charset="0"/>
                <a:cs typeface="Arial" charset="0"/>
              </a:defRPr>
            </a:lvl3pPr>
          </a:lstStyle>
          <a:p>
            <a:pPr lvl="0"/>
            <a:r>
              <a:rPr lang="en-US" dirty="0"/>
              <a:t>Click to edit text</a:t>
            </a:r>
          </a:p>
          <a:p>
            <a:pPr lvl="1"/>
            <a:r>
              <a:rPr lang="en-US" dirty="0"/>
              <a:t>Click to edit text Second level</a:t>
            </a:r>
          </a:p>
          <a:p>
            <a:pPr lvl="2"/>
            <a:r>
              <a:rPr lang="en-US" dirty="0"/>
              <a:t>Click to edit text Third level</a:t>
            </a:r>
          </a:p>
        </p:txBody>
      </p:sp>
      <p:sp>
        <p:nvSpPr>
          <p:cNvPr id="6" name="Shape 64"/>
          <p:cNvSpPr/>
          <p:nvPr userDrawn="1"/>
        </p:nvSpPr>
        <p:spPr>
          <a:xfrm>
            <a:off x="526304" y="862111"/>
            <a:ext cx="3855332" cy="1"/>
          </a:xfrm>
          <a:prstGeom prst="line">
            <a:avLst/>
          </a:prstGeom>
          <a:ln w="12700">
            <a:solidFill>
              <a:srgbClr val="3D5567"/>
            </a:solidFill>
          </a:ln>
        </p:spPr>
        <p:txBody>
          <a:bodyPr lIns="45718" tIns="45718" rIns="45718" bIns="45718"/>
          <a:lstStyle/>
          <a:p>
            <a:pPr>
              <a:defRPr>
                <a:solidFill>
                  <a:srgbClr val="FF8D30"/>
                </a:solidFill>
              </a:defRPr>
            </a:pPr>
            <a:endParaRPr/>
          </a:p>
        </p:txBody>
      </p:sp>
      <p:sp>
        <p:nvSpPr>
          <p:cNvPr id="10" name="Text Placeholder 9"/>
          <p:cNvSpPr>
            <a:spLocks noGrp="1"/>
          </p:cNvSpPr>
          <p:nvPr>
            <p:ph type="body" sz="quarter" idx="10" hasCustomPrompt="1"/>
          </p:nvPr>
        </p:nvSpPr>
        <p:spPr>
          <a:xfrm>
            <a:off x="821803" y="6120883"/>
            <a:ext cx="5799660" cy="565668"/>
          </a:xfrm>
          <a:prstGeom prst="rect">
            <a:avLst/>
          </a:prstGeom>
        </p:spPr>
        <p:txBody>
          <a:bodyPr anchor="b" anchorCtr="0">
            <a:noAutofit/>
          </a:bodyPr>
          <a:lstStyle>
            <a:lvl1pPr marL="0" indent="0">
              <a:buNone/>
              <a:defRPr sz="600">
                <a:solidFill>
                  <a:srgbClr val="3D5567"/>
                </a:solidFill>
                <a:latin typeface="Arial" charset="0"/>
                <a:ea typeface="Arial" charset="0"/>
                <a:cs typeface="Arial" charset="0"/>
              </a:defRPr>
            </a:lvl1pPr>
          </a:lstStyle>
          <a:p>
            <a:pPr lvl="0"/>
            <a:r>
              <a:rPr lang="en-US" dirty="0"/>
              <a:t>Footer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11" name="Content Placeholder 2"/>
          <p:cNvSpPr>
            <a:spLocks noGrp="1"/>
          </p:cNvSpPr>
          <p:nvPr>
            <p:ph sz="half" idx="12" hasCustomPrompt="1"/>
          </p:nvPr>
        </p:nvSpPr>
        <p:spPr>
          <a:xfrm>
            <a:off x="4712489" y="1149031"/>
            <a:ext cx="3959352" cy="4129025"/>
          </a:xfrm>
          <a:prstGeom prst="rect">
            <a:avLst/>
          </a:prstGeom>
        </p:spPr>
        <p:txBody>
          <a:bodyPr>
            <a:noAutofit/>
          </a:bodyPr>
          <a:lstStyle>
            <a:lvl1pPr marL="231775" indent="-231775">
              <a:buFont typeface="Arial" charset="0"/>
              <a:buChar char="•"/>
              <a:tabLst/>
              <a:defRPr sz="1600">
                <a:solidFill>
                  <a:srgbClr val="425563"/>
                </a:solidFill>
                <a:latin typeface="Arial" charset="0"/>
                <a:ea typeface="Arial" charset="0"/>
                <a:cs typeface="Arial" charset="0"/>
              </a:defRPr>
            </a:lvl1pPr>
            <a:lvl2pPr marL="581025" indent="-242888">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Click to edit text Second level</a:t>
            </a:r>
          </a:p>
          <a:p>
            <a:pPr lvl="2"/>
            <a:r>
              <a:rPr lang="en-US" dirty="0"/>
              <a:t>Click to edit text Third level</a:t>
            </a:r>
          </a:p>
        </p:txBody>
      </p:sp>
      <p:sp>
        <p:nvSpPr>
          <p:cNvPr id="3" name="Shape 261"/>
          <p:cNvSpPr>
            <a:spLocks noGrp="1"/>
          </p:cNvSpPr>
          <p:nvPr>
            <p:ph type="title" hasCustomPrompt="1"/>
          </p:nvPr>
        </p:nvSpPr>
        <p:spPr>
          <a:xfrm>
            <a:off x="483006" y="318267"/>
            <a:ext cx="8185132" cy="543844"/>
          </a:xfrm>
          <a:prstGeom prst="rect">
            <a:avLst/>
          </a:prstGeom>
        </p:spPr>
        <p:txBody>
          <a:bodyPr>
            <a:noAutofit/>
          </a:bodyPr>
          <a:lstStyle>
            <a:lvl1pPr algn="l" defTabSz="379475">
              <a:defRPr sz="3237" b="1">
                <a:solidFill>
                  <a:srgbClr val="FF620B"/>
                </a:solidFill>
                <a:latin typeface="Arial" charset="0"/>
                <a:ea typeface="Arial" charset="0"/>
                <a:cs typeface="Arial" charset="0"/>
              </a:defRPr>
            </a:lvl1pPr>
          </a:lstStyle>
          <a:p>
            <a:r>
              <a:rPr lang="en-US" sz="3200" dirty="0"/>
              <a:t>Title Text</a:t>
            </a:r>
            <a:endParaRPr sz="3200" dirty="0"/>
          </a:p>
        </p:txBody>
      </p:sp>
      <p:sp>
        <p:nvSpPr>
          <p:cNvPr id="6" name="Shape 64"/>
          <p:cNvSpPr/>
          <p:nvPr userDrawn="1"/>
        </p:nvSpPr>
        <p:spPr>
          <a:xfrm>
            <a:off x="526304" y="862111"/>
            <a:ext cx="3855332" cy="1"/>
          </a:xfrm>
          <a:prstGeom prst="line">
            <a:avLst/>
          </a:prstGeom>
          <a:ln w="12700">
            <a:solidFill>
              <a:srgbClr val="3D5567"/>
            </a:solidFill>
          </a:ln>
        </p:spPr>
        <p:txBody>
          <a:bodyPr lIns="45718" tIns="45718" rIns="45718" bIns="45718"/>
          <a:lstStyle/>
          <a:p>
            <a:pPr>
              <a:defRPr>
                <a:solidFill>
                  <a:srgbClr val="FF8D30"/>
                </a:solidFill>
              </a:defRPr>
            </a:pPr>
            <a:endParaRPr b="0" cap="none" spc="0">
              <a:ln w="0"/>
              <a:solidFill>
                <a:schemeClr val="tx1"/>
              </a:solidFill>
              <a:effectLst>
                <a:outerShdw blurRad="38100" dist="19050" dir="2700000" algn="tl" rotWithShape="0">
                  <a:schemeClr val="dk1">
                    <a:alpha val="40000"/>
                  </a:schemeClr>
                </a:outerShdw>
              </a:effectLst>
            </a:endParaRPr>
          </a:p>
        </p:txBody>
      </p:sp>
      <p:sp>
        <p:nvSpPr>
          <p:cNvPr id="10" name="Text Placeholder 9"/>
          <p:cNvSpPr>
            <a:spLocks noGrp="1"/>
          </p:cNvSpPr>
          <p:nvPr>
            <p:ph type="body" sz="quarter" idx="10" hasCustomPrompt="1"/>
          </p:nvPr>
        </p:nvSpPr>
        <p:spPr>
          <a:xfrm>
            <a:off x="821803" y="6120883"/>
            <a:ext cx="5799660" cy="565668"/>
          </a:xfrm>
          <a:prstGeom prst="rect">
            <a:avLst/>
          </a:prstGeom>
        </p:spPr>
        <p:txBody>
          <a:bodyPr anchor="b" anchorCtr="0">
            <a:noAutofit/>
          </a:bodyPr>
          <a:lstStyle>
            <a:lvl1pPr marL="0" indent="0">
              <a:buNone/>
              <a:defRPr sz="600">
                <a:solidFill>
                  <a:srgbClr val="3D5567"/>
                </a:solidFill>
                <a:latin typeface="Arial" charset="0"/>
                <a:ea typeface="Arial" charset="0"/>
                <a:cs typeface="Arial" charset="0"/>
              </a:defRPr>
            </a:lvl1pPr>
          </a:lstStyle>
          <a:p>
            <a:pPr lvl="0"/>
            <a:r>
              <a:rPr lang="en-US" dirty="0"/>
              <a:t>Footer</a:t>
            </a:r>
          </a:p>
        </p:txBody>
      </p:sp>
      <p:sp>
        <p:nvSpPr>
          <p:cNvPr id="8" name="Content Placeholder 2"/>
          <p:cNvSpPr>
            <a:spLocks noGrp="1"/>
          </p:cNvSpPr>
          <p:nvPr>
            <p:ph sz="half" idx="11" hasCustomPrompt="1"/>
          </p:nvPr>
        </p:nvSpPr>
        <p:spPr>
          <a:xfrm>
            <a:off x="483861" y="1149031"/>
            <a:ext cx="3959352" cy="4796853"/>
          </a:xfrm>
          <a:prstGeom prst="rect">
            <a:avLst/>
          </a:prstGeom>
        </p:spPr>
        <p:txBody>
          <a:bodyPr>
            <a:noAutofit/>
          </a:bodyPr>
          <a:lstStyle>
            <a:lvl1pPr marL="231775" indent="-231775">
              <a:buFont typeface="Arial" charset="0"/>
              <a:buChar char="•"/>
              <a:tabLst/>
              <a:defRPr sz="1600">
                <a:solidFill>
                  <a:srgbClr val="425563"/>
                </a:solidFill>
                <a:latin typeface="Arial" charset="0"/>
                <a:ea typeface="Arial" charset="0"/>
                <a:cs typeface="Arial" charset="0"/>
              </a:defRPr>
            </a:lvl1pPr>
            <a:lvl2pPr marL="581025" indent="-242888">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Click to edit text Second level</a:t>
            </a:r>
          </a:p>
          <a:p>
            <a:pPr lvl="2"/>
            <a:r>
              <a:rPr lang="en-US" dirty="0"/>
              <a:t>Click to edit text 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Open Content">
    <p:spTree>
      <p:nvGrpSpPr>
        <p:cNvPr id="1" name=""/>
        <p:cNvGrpSpPr/>
        <p:nvPr/>
      </p:nvGrpSpPr>
      <p:grpSpPr>
        <a:xfrm>
          <a:off x="0" y="0"/>
          <a:ext cx="0" cy="0"/>
          <a:chOff x="0" y="0"/>
          <a:chExt cx="0" cy="0"/>
        </a:xfrm>
      </p:grpSpPr>
      <p:sp>
        <p:nvSpPr>
          <p:cNvPr id="3" name="Shape 261"/>
          <p:cNvSpPr>
            <a:spLocks noGrp="1"/>
          </p:cNvSpPr>
          <p:nvPr>
            <p:ph type="title" hasCustomPrompt="1"/>
          </p:nvPr>
        </p:nvSpPr>
        <p:spPr>
          <a:xfrm>
            <a:off x="483006" y="318267"/>
            <a:ext cx="8185132" cy="543844"/>
          </a:xfrm>
          <a:prstGeom prst="rect">
            <a:avLst/>
          </a:prstGeom>
        </p:spPr>
        <p:txBody>
          <a:bodyPr>
            <a:noAutofit/>
          </a:bodyPr>
          <a:lstStyle>
            <a:lvl1pPr algn="l" defTabSz="379475">
              <a:defRPr sz="3237" b="1">
                <a:solidFill>
                  <a:srgbClr val="FF620B"/>
                </a:solidFill>
                <a:latin typeface="Arial" charset="0"/>
                <a:ea typeface="Arial" charset="0"/>
                <a:cs typeface="Arial" charset="0"/>
              </a:defRPr>
            </a:lvl1pPr>
          </a:lstStyle>
          <a:p>
            <a:r>
              <a:rPr lang="en-US" sz="3200" dirty="0"/>
              <a:t>Title Text</a:t>
            </a:r>
            <a:endParaRPr sz="3200" dirty="0"/>
          </a:p>
        </p:txBody>
      </p:sp>
      <p:sp>
        <p:nvSpPr>
          <p:cNvPr id="6" name="Shape 64"/>
          <p:cNvSpPr/>
          <p:nvPr userDrawn="1"/>
        </p:nvSpPr>
        <p:spPr>
          <a:xfrm>
            <a:off x="526304" y="862111"/>
            <a:ext cx="3855332" cy="1"/>
          </a:xfrm>
          <a:prstGeom prst="line">
            <a:avLst/>
          </a:prstGeom>
          <a:ln w="12700">
            <a:solidFill>
              <a:srgbClr val="3D5567"/>
            </a:solidFill>
          </a:ln>
        </p:spPr>
        <p:txBody>
          <a:bodyPr lIns="45718" tIns="45718" rIns="45718" bIns="45718"/>
          <a:lstStyle/>
          <a:p>
            <a:pPr>
              <a:defRPr>
                <a:solidFill>
                  <a:srgbClr val="FF8D30"/>
                </a:solidFill>
              </a:defRPr>
            </a:pPr>
            <a:endParaRPr/>
          </a:p>
        </p:txBody>
      </p:sp>
      <p:sp>
        <p:nvSpPr>
          <p:cNvPr id="10" name="Text Placeholder 9"/>
          <p:cNvSpPr>
            <a:spLocks noGrp="1"/>
          </p:cNvSpPr>
          <p:nvPr>
            <p:ph type="body" sz="quarter" idx="10" hasCustomPrompt="1"/>
          </p:nvPr>
        </p:nvSpPr>
        <p:spPr>
          <a:xfrm>
            <a:off x="821803" y="6120883"/>
            <a:ext cx="5799660" cy="565668"/>
          </a:xfrm>
          <a:prstGeom prst="rect">
            <a:avLst/>
          </a:prstGeom>
        </p:spPr>
        <p:txBody>
          <a:bodyPr anchor="b" anchorCtr="0">
            <a:noAutofit/>
          </a:bodyPr>
          <a:lstStyle>
            <a:lvl1pPr marL="0" indent="0">
              <a:buNone/>
              <a:defRPr sz="600">
                <a:solidFill>
                  <a:srgbClr val="3D5567"/>
                </a:solidFill>
                <a:latin typeface="Arial" charset="0"/>
                <a:ea typeface="Arial" charset="0"/>
                <a:cs typeface="Arial" charset="0"/>
              </a:defRPr>
            </a:lvl1pPr>
          </a:lstStyle>
          <a:p>
            <a:pPr lvl="0"/>
            <a:r>
              <a:rPr lang="en-US" dirty="0"/>
              <a:t>Footer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sources Slide">
    <p:spTree>
      <p:nvGrpSpPr>
        <p:cNvPr id="1" name=""/>
        <p:cNvGrpSpPr/>
        <p:nvPr/>
      </p:nvGrpSpPr>
      <p:grpSpPr>
        <a:xfrm>
          <a:off x="0" y="0"/>
          <a:ext cx="0" cy="0"/>
          <a:chOff x="0" y="0"/>
          <a:chExt cx="0" cy="0"/>
        </a:xfrm>
      </p:grpSpPr>
      <p:sp>
        <p:nvSpPr>
          <p:cNvPr id="3" name="Shape 261"/>
          <p:cNvSpPr>
            <a:spLocks noGrp="1"/>
          </p:cNvSpPr>
          <p:nvPr>
            <p:ph type="title" hasCustomPrompt="1"/>
          </p:nvPr>
        </p:nvSpPr>
        <p:spPr>
          <a:xfrm>
            <a:off x="483006" y="318267"/>
            <a:ext cx="8185132" cy="543844"/>
          </a:xfrm>
          <a:prstGeom prst="rect">
            <a:avLst/>
          </a:prstGeom>
        </p:spPr>
        <p:txBody>
          <a:bodyPr>
            <a:noAutofit/>
          </a:bodyPr>
          <a:lstStyle>
            <a:lvl1pPr algn="l" defTabSz="379475">
              <a:defRPr sz="3237" b="1">
                <a:solidFill>
                  <a:srgbClr val="FF620B"/>
                </a:solidFill>
                <a:latin typeface="Arial" charset="0"/>
                <a:ea typeface="Arial" charset="0"/>
                <a:cs typeface="Arial" charset="0"/>
              </a:defRPr>
            </a:lvl1pPr>
          </a:lstStyle>
          <a:p>
            <a:r>
              <a:rPr lang="en-US" sz="3200" dirty="0"/>
              <a:t>Resources Text</a:t>
            </a:r>
            <a:endParaRPr sz="3200" dirty="0"/>
          </a:p>
        </p:txBody>
      </p:sp>
      <p:sp>
        <p:nvSpPr>
          <p:cNvPr id="4" name="Shape 262"/>
          <p:cNvSpPr>
            <a:spLocks noGrp="1"/>
          </p:cNvSpPr>
          <p:nvPr>
            <p:ph type="body" sz="half" idx="1" hasCustomPrompt="1"/>
          </p:nvPr>
        </p:nvSpPr>
        <p:spPr>
          <a:xfrm>
            <a:off x="459855" y="1150691"/>
            <a:ext cx="8185133" cy="4970192"/>
          </a:xfrm>
          <a:prstGeom prst="rect">
            <a:avLst/>
          </a:prstGeom>
        </p:spPr>
        <p:txBody>
          <a:bodyPr>
            <a:noAutofit/>
          </a:bodyPr>
          <a:lstStyle>
            <a:lvl1pPr marL="0" indent="0">
              <a:lnSpc>
                <a:spcPct val="100000"/>
              </a:lnSpc>
              <a:spcBef>
                <a:spcPts val="0"/>
              </a:spcBef>
              <a:buNone/>
              <a:defRPr sz="800">
                <a:solidFill>
                  <a:srgbClr val="3D5567"/>
                </a:solidFill>
                <a:latin typeface="Arial" charset="0"/>
                <a:ea typeface="Arial" charset="0"/>
                <a:cs typeface="Arial" charset="0"/>
              </a:defRPr>
            </a:lvl1pPr>
            <a:lvl2pPr marL="457200" indent="0">
              <a:buFont typeface="Arial" charset="0"/>
              <a:buNone/>
              <a:defRPr sz="2100">
                <a:solidFill>
                  <a:srgbClr val="3D5567"/>
                </a:solidFill>
                <a:latin typeface="Arial" charset="0"/>
                <a:ea typeface="Arial" charset="0"/>
                <a:cs typeface="Arial" charset="0"/>
              </a:defRPr>
            </a:lvl2pPr>
            <a:lvl3pPr marL="914400" indent="0">
              <a:buNone/>
              <a:defRPr sz="2100">
                <a:solidFill>
                  <a:srgbClr val="3D5567"/>
                </a:solidFill>
                <a:latin typeface="Arial" charset="0"/>
                <a:ea typeface="Arial" charset="0"/>
                <a:cs typeface="Arial" charset="0"/>
              </a:defRPr>
            </a:lvl3pPr>
          </a:lstStyle>
          <a:p>
            <a:pPr lvl="0"/>
            <a:r>
              <a:rPr lang="en-US" dirty="0"/>
              <a:t>Click to edit text</a:t>
            </a:r>
          </a:p>
        </p:txBody>
      </p:sp>
      <p:sp>
        <p:nvSpPr>
          <p:cNvPr id="6" name="Shape 64"/>
          <p:cNvSpPr/>
          <p:nvPr userDrawn="1"/>
        </p:nvSpPr>
        <p:spPr>
          <a:xfrm>
            <a:off x="526304" y="862111"/>
            <a:ext cx="3855332" cy="1"/>
          </a:xfrm>
          <a:prstGeom prst="line">
            <a:avLst/>
          </a:prstGeom>
          <a:ln w="12700">
            <a:solidFill>
              <a:srgbClr val="3D5567"/>
            </a:solidFill>
          </a:ln>
        </p:spPr>
        <p:txBody>
          <a:bodyPr lIns="45718" tIns="45718" rIns="45718" bIns="45718"/>
          <a:lstStyle/>
          <a:p>
            <a:pPr>
              <a:defRPr>
                <a:solidFill>
                  <a:srgbClr val="FF8D30"/>
                </a:solidFill>
              </a:defRPr>
            </a:pPr>
            <a:endParaRPr/>
          </a:p>
        </p:txBody>
      </p:sp>
      <p:sp>
        <p:nvSpPr>
          <p:cNvPr id="10" name="Text Placeholder 9"/>
          <p:cNvSpPr>
            <a:spLocks noGrp="1"/>
          </p:cNvSpPr>
          <p:nvPr>
            <p:ph type="body" sz="quarter" idx="10" hasCustomPrompt="1"/>
          </p:nvPr>
        </p:nvSpPr>
        <p:spPr>
          <a:xfrm>
            <a:off x="821803" y="6120883"/>
            <a:ext cx="5799660" cy="565668"/>
          </a:xfrm>
          <a:prstGeom prst="rect">
            <a:avLst/>
          </a:prstGeom>
        </p:spPr>
        <p:txBody>
          <a:bodyPr anchor="b" anchorCtr="0">
            <a:noAutofit/>
          </a:bodyPr>
          <a:lstStyle>
            <a:lvl1pPr marL="0" indent="0">
              <a:buNone/>
              <a:defRPr sz="600">
                <a:solidFill>
                  <a:srgbClr val="3D5567"/>
                </a:solidFill>
                <a:latin typeface="Arial" charset="0"/>
                <a:ea typeface="Arial" charset="0"/>
                <a:cs typeface="Arial" charset="0"/>
              </a:defRPr>
            </a:lvl1pPr>
          </a:lstStyle>
          <a:p>
            <a:pPr lvl="0"/>
            <a:r>
              <a:rPr lang="en-US" dirty="0"/>
              <a:t>Footer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8"/>
            <a:ext cx="7886700" cy="1018197"/>
          </a:xfrm>
          <a:prstGeom prst="rect">
            <a:avLst/>
          </a:prstGeom>
        </p:spPr>
        <p:txBody>
          <a:bodyPr>
            <a:normAutofit/>
          </a:bodyPr>
          <a:lstStyle>
            <a:lvl1pPr>
              <a:defRPr sz="2400" b="0" i="0">
                <a:solidFill>
                  <a:srgbClr val="123663"/>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hasCustomPrompt="1"/>
          </p:nvPr>
        </p:nvSpPr>
        <p:spPr>
          <a:xfrm>
            <a:off x="628650" y="1383323"/>
            <a:ext cx="7886700" cy="4793640"/>
          </a:xfrm>
          <a:prstGeom prst="rect">
            <a:avLst/>
          </a:prstGeom>
        </p:spPr>
        <p:txBody>
          <a:bodyPr>
            <a:normAutofit/>
          </a:bodyPr>
          <a:lstStyle>
            <a:lvl1pPr marL="0" indent="0">
              <a:buNone/>
              <a:defRPr sz="1350" b="0" i="0">
                <a:solidFill>
                  <a:srgbClr val="425563"/>
                </a:solidFill>
                <a:latin typeface="Arial" charset="0"/>
                <a:ea typeface="Arial" charset="0"/>
                <a:cs typeface="Arial" charset="0"/>
              </a:defRPr>
            </a:lvl1pPr>
            <a:lvl2pPr marL="563166" indent="-214313" fontAlgn="ctr">
              <a:lnSpc>
                <a:spcPct val="100000"/>
              </a:lnSpc>
              <a:buFont typeface="Arial" charset="0"/>
              <a:buChar char="•"/>
              <a:tabLst/>
              <a:defRPr sz="1200" b="0" i="0">
                <a:solidFill>
                  <a:srgbClr val="425563"/>
                </a:solidFill>
                <a:latin typeface="Arial" charset="0"/>
                <a:ea typeface="Arial" charset="0"/>
                <a:cs typeface="Arial" charset="0"/>
              </a:defRPr>
            </a:lvl2pPr>
            <a:lvl3pPr marL="690563" indent="-166688">
              <a:tabLst/>
              <a:defRPr sz="12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Second level</a:t>
            </a:r>
          </a:p>
          <a:p>
            <a:pPr lvl="2"/>
            <a:r>
              <a:rPr lang="en-US" dirty="0"/>
              <a:t>Third level</a:t>
            </a:r>
          </a:p>
          <a:p>
            <a:pPr lvl="0"/>
            <a:r>
              <a:rPr lang="en-US" dirty="0"/>
              <a:t>Click to edit text</a:t>
            </a:r>
          </a:p>
          <a:p>
            <a:pPr lvl="1"/>
            <a:r>
              <a:rPr lang="en-US" dirty="0"/>
              <a:t>Second level</a:t>
            </a:r>
          </a:p>
          <a:p>
            <a:pPr lvl="2"/>
            <a:r>
              <a:rPr lang="en-US" dirty="0"/>
              <a:t>Third level</a:t>
            </a:r>
          </a:p>
          <a:p>
            <a:pPr lvl="0"/>
            <a:r>
              <a:rPr lang="en-US" dirty="0"/>
              <a:t>Click to edit text</a:t>
            </a:r>
          </a:p>
          <a:p>
            <a:pPr lvl="0"/>
            <a:r>
              <a:rPr lang="en-US" dirty="0"/>
              <a:t>Click to edit text</a:t>
            </a:r>
          </a:p>
        </p:txBody>
      </p:sp>
      <p:sp>
        <p:nvSpPr>
          <p:cNvPr id="12"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600">
                <a:solidFill>
                  <a:srgbClr val="425563"/>
                </a:solidFill>
                <a:latin typeface="Arial" charset="0"/>
                <a:ea typeface="Arial" charset="0"/>
                <a:cs typeface="Arial" charset="0"/>
              </a:defRPr>
            </a:lvl1pPr>
            <a:lvl2pPr marL="342900" indent="0">
              <a:buNone/>
              <a:defRPr sz="600">
                <a:latin typeface="Arial" charset="0"/>
                <a:ea typeface="Arial" charset="0"/>
                <a:cs typeface="Arial" charset="0"/>
              </a:defRPr>
            </a:lvl2pPr>
            <a:lvl3pPr marL="685800" indent="0">
              <a:buNone/>
              <a:defRPr sz="600">
                <a:latin typeface="Arial" charset="0"/>
                <a:ea typeface="Arial" charset="0"/>
                <a:cs typeface="Arial" charset="0"/>
              </a:defRPr>
            </a:lvl3pPr>
            <a:lvl4pPr marL="1028700" indent="0">
              <a:buNone/>
              <a:defRPr sz="600">
                <a:latin typeface="Arial" charset="0"/>
                <a:ea typeface="Arial" charset="0"/>
                <a:cs typeface="Arial" charset="0"/>
              </a:defRPr>
            </a:lvl4pPr>
            <a:lvl5pPr marL="1371600" indent="0">
              <a:buNone/>
              <a:defRPr sz="600">
                <a:latin typeface="Arial" charset="0"/>
                <a:ea typeface="Arial" charset="0"/>
                <a:cs typeface="Arial" charset="0"/>
              </a:defRPr>
            </a:lvl5pPr>
          </a:lstStyle>
          <a:p>
            <a:pPr lvl="0"/>
            <a:r>
              <a:rPr lang="en-US" dirty="0"/>
              <a:t>Footer</a:t>
            </a:r>
          </a:p>
        </p:txBody>
      </p:sp>
      <p:sp>
        <p:nvSpPr>
          <p:cNvPr id="11" name="TextBox 10"/>
          <p:cNvSpPr txBox="1"/>
          <p:nvPr userDrawn="1"/>
        </p:nvSpPr>
        <p:spPr>
          <a:xfrm>
            <a:off x="628650" y="6606670"/>
            <a:ext cx="685800" cy="184666"/>
          </a:xfrm>
          <a:prstGeom prst="rect">
            <a:avLst/>
          </a:prstGeom>
          <a:noFill/>
        </p:spPr>
        <p:txBody>
          <a:bodyPr wrap="square" rtlCol="0">
            <a:spAutoFit/>
          </a:bodyPr>
          <a:lstStyle/>
          <a:p>
            <a:r>
              <a:rPr lang="en-US" sz="600" dirty="0">
                <a:solidFill>
                  <a:srgbClr val="425563"/>
                </a:solidFill>
                <a:latin typeface="Arial" charset="0"/>
                <a:ea typeface="Arial" charset="0"/>
                <a:cs typeface="Arial" charset="0"/>
              </a:rPr>
              <a:t>[ </a:t>
            </a:r>
            <a:fld id="{8B40AF36-E6C1-CD42-B707-A7802A8239D8}" type="slidenum">
              <a:rPr lang="en-US" sz="600" smtClean="0">
                <a:solidFill>
                  <a:srgbClr val="425563"/>
                </a:solidFill>
                <a:latin typeface="Arial" charset="0"/>
                <a:ea typeface="Arial" charset="0"/>
                <a:cs typeface="Arial" charset="0"/>
              </a:rPr>
              <a:pPr/>
              <a:t>‹#›</a:t>
            </a:fld>
            <a:r>
              <a:rPr lang="en-US" sz="600" baseline="0" dirty="0">
                <a:solidFill>
                  <a:srgbClr val="425563"/>
                </a:solidFill>
                <a:latin typeface="Arial" charset="0"/>
                <a:ea typeface="Arial" charset="0"/>
                <a:cs typeface="Arial" charset="0"/>
              </a:rPr>
              <a:t> ]</a:t>
            </a:r>
            <a:endParaRPr lang="en-US" sz="600" dirty="0">
              <a:solidFill>
                <a:srgbClr val="425563"/>
              </a:solidFill>
              <a:latin typeface="Arial" charset="0"/>
              <a:ea typeface="Arial" charset="0"/>
              <a:cs typeface="Arial" charset="0"/>
            </a:endParaRPr>
          </a:p>
        </p:txBody>
      </p:sp>
    </p:spTree>
    <p:extLst>
      <p:ext uri="{BB962C8B-B14F-4D97-AF65-F5344CB8AC3E}">
        <p14:creationId xmlns:p14="http://schemas.microsoft.com/office/powerpoint/2010/main" val="10961207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and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1380112"/>
            <a:ext cx="3886200" cy="4796853"/>
          </a:xfrm>
          <a:prstGeom prst="rect">
            <a:avLst/>
          </a:prstGeom>
        </p:spPr>
        <p:txBody>
          <a:bodyPr>
            <a:normAutofit/>
          </a:bodyPr>
          <a:lstStyle>
            <a:lvl1pPr marL="173831" indent="-173831">
              <a:buFont typeface="Arial" charset="0"/>
              <a:buChar char="•"/>
              <a:tabLst/>
              <a:defRPr sz="1350">
                <a:solidFill>
                  <a:srgbClr val="425563"/>
                </a:solidFill>
                <a:latin typeface="Arial" charset="0"/>
                <a:ea typeface="Arial" charset="0"/>
                <a:cs typeface="Arial" charset="0"/>
              </a:defRPr>
            </a:lvl1pPr>
            <a:lvl2pPr marL="435769" indent="-182166">
              <a:tabLst/>
              <a:defRPr sz="1200">
                <a:solidFill>
                  <a:srgbClr val="425563"/>
                </a:solidFill>
                <a:latin typeface="Arial" charset="0"/>
                <a:ea typeface="Arial" charset="0"/>
                <a:cs typeface="Arial" charset="0"/>
              </a:defRPr>
            </a:lvl2pPr>
            <a:lvl3pPr marL="690563" indent="-175022">
              <a:tabLst/>
              <a:defRPr sz="120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Click to edit text Second level</a:t>
            </a:r>
          </a:p>
          <a:p>
            <a:pPr lvl="2"/>
            <a:r>
              <a:rPr lang="en-US" dirty="0"/>
              <a:t>Click to edit text Third level</a:t>
            </a:r>
          </a:p>
        </p:txBody>
      </p:sp>
      <p:sp>
        <p:nvSpPr>
          <p:cNvPr id="4" name="Content Placeholder 3"/>
          <p:cNvSpPr>
            <a:spLocks noGrp="1"/>
          </p:cNvSpPr>
          <p:nvPr>
            <p:ph sz="half" idx="2" hasCustomPrompt="1"/>
          </p:nvPr>
        </p:nvSpPr>
        <p:spPr>
          <a:xfrm>
            <a:off x="4629150" y="1380112"/>
            <a:ext cx="3886200" cy="4796853"/>
          </a:xfrm>
          <a:prstGeom prst="rect">
            <a:avLst/>
          </a:prstGeom>
        </p:spPr>
        <p:txBody>
          <a:bodyPr>
            <a:normAutofit/>
          </a:bodyPr>
          <a:lstStyle>
            <a:lvl1pPr marL="173831" indent="-173831">
              <a:buFont typeface="Arial" charset="0"/>
              <a:buChar char="•"/>
              <a:tabLst/>
              <a:defRPr sz="1350">
                <a:solidFill>
                  <a:srgbClr val="425563"/>
                </a:solidFill>
                <a:latin typeface="Arial" charset="0"/>
                <a:ea typeface="Arial" charset="0"/>
                <a:cs typeface="Arial" charset="0"/>
              </a:defRPr>
            </a:lvl1pPr>
            <a:lvl2pPr marL="435769" indent="-173831">
              <a:tabLst/>
              <a:defRPr sz="1200">
                <a:solidFill>
                  <a:srgbClr val="425563"/>
                </a:solidFill>
                <a:latin typeface="Arial" charset="0"/>
                <a:ea typeface="Arial" charset="0"/>
                <a:cs typeface="Arial" charset="0"/>
              </a:defRPr>
            </a:lvl2pPr>
            <a:lvl3pPr marL="690563" indent="-175022">
              <a:tabLst/>
              <a:defRPr sz="1200">
                <a:solidFill>
                  <a:srgbClr val="425563"/>
                </a:solidFill>
                <a:latin typeface="Arial" charset="0"/>
                <a:ea typeface="Arial" charset="0"/>
                <a:cs typeface="Arial" charset="0"/>
              </a:defRPr>
            </a:lvl3pPr>
          </a:lstStyle>
          <a:p>
            <a:pPr lvl="0"/>
            <a:r>
              <a:rPr lang="en-US" dirty="0"/>
              <a:t>Click to edit text/add photo(s)</a:t>
            </a:r>
          </a:p>
          <a:p>
            <a:pPr lvl="1"/>
            <a:r>
              <a:rPr lang="en-US" dirty="0"/>
              <a:t>Click to edit text Second level</a:t>
            </a:r>
          </a:p>
          <a:p>
            <a:pPr lvl="2"/>
            <a:r>
              <a:rPr lang="en-US" dirty="0"/>
              <a:t>Click to edit text Third level</a:t>
            </a:r>
          </a:p>
        </p:txBody>
      </p:sp>
      <p:sp>
        <p:nvSpPr>
          <p:cNvPr id="11" name="Title 10"/>
          <p:cNvSpPr>
            <a:spLocks noGrp="1"/>
          </p:cNvSpPr>
          <p:nvPr>
            <p:ph type="title" hasCustomPrompt="1"/>
          </p:nvPr>
        </p:nvSpPr>
        <p:spPr>
          <a:xfrm>
            <a:off x="628650" y="365126"/>
            <a:ext cx="7886700" cy="1014984"/>
          </a:xfrm>
          <a:prstGeom prst="rect">
            <a:avLst/>
          </a:prstGeom>
        </p:spPr>
        <p:txBody>
          <a:bodyPr>
            <a:normAutofit/>
          </a:bodyPr>
          <a:lstStyle>
            <a:lvl1pPr>
              <a:defRPr sz="2400" b="0" i="0" baseline="0">
                <a:solidFill>
                  <a:srgbClr val="123663"/>
                </a:solidFill>
                <a:latin typeface="Arial" charset="0"/>
                <a:ea typeface="Arial" charset="0"/>
                <a:cs typeface="Arial" charset="0"/>
              </a:defRPr>
            </a:lvl1pPr>
          </a:lstStyle>
          <a:p>
            <a:r>
              <a:rPr lang="en-US" dirty="0"/>
              <a:t>Click to edit title</a:t>
            </a:r>
          </a:p>
        </p:txBody>
      </p:sp>
      <p:sp>
        <p:nvSpPr>
          <p:cNvPr id="9"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600">
                <a:solidFill>
                  <a:srgbClr val="425563"/>
                </a:solidFill>
                <a:latin typeface="Arial" charset="0"/>
                <a:ea typeface="Arial" charset="0"/>
                <a:cs typeface="Arial" charset="0"/>
              </a:defRPr>
            </a:lvl1pPr>
            <a:lvl2pPr marL="342900" indent="0">
              <a:buNone/>
              <a:defRPr sz="600">
                <a:latin typeface="Arial" charset="0"/>
                <a:ea typeface="Arial" charset="0"/>
                <a:cs typeface="Arial" charset="0"/>
              </a:defRPr>
            </a:lvl2pPr>
            <a:lvl3pPr marL="685800" indent="0">
              <a:buNone/>
              <a:defRPr sz="600">
                <a:latin typeface="Arial" charset="0"/>
                <a:ea typeface="Arial" charset="0"/>
                <a:cs typeface="Arial" charset="0"/>
              </a:defRPr>
            </a:lvl3pPr>
            <a:lvl4pPr marL="1028700" indent="0">
              <a:buNone/>
              <a:defRPr sz="600">
                <a:latin typeface="Arial" charset="0"/>
                <a:ea typeface="Arial" charset="0"/>
                <a:cs typeface="Arial" charset="0"/>
              </a:defRPr>
            </a:lvl4pPr>
            <a:lvl5pPr marL="1371600" indent="0">
              <a:buNone/>
              <a:defRPr sz="600">
                <a:latin typeface="Arial" charset="0"/>
                <a:ea typeface="Arial" charset="0"/>
                <a:cs typeface="Arial" charset="0"/>
              </a:defRPr>
            </a:lvl5pPr>
          </a:lstStyle>
          <a:p>
            <a:pPr lvl="0"/>
            <a:r>
              <a:rPr lang="en-US" dirty="0"/>
              <a:t>Footer</a:t>
            </a:r>
          </a:p>
        </p:txBody>
      </p:sp>
      <p:sp>
        <p:nvSpPr>
          <p:cNvPr id="14" name="TextBox 13"/>
          <p:cNvSpPr txBox="1"/>
          <p:nvPr userDrawn="1"/>
        </p:nvSpPr>
        <p:spPr>
          <a:xfrm>
            <a:off x="628650" y="6606670"/>
            <a:ext cx="685800" cy="184666"/>
          </a:xfrm>
          <a:prstGeom prst="rect">
            <a:avLst/>
          </a:prstGeom>
          <a:noFill/>
        </p:spPr>
        <p:txBody>
          <a:bodyPr wrap="square" rtlCol="0">
            <a:spAutoFit/>
          </a:bodyPr>
          <a:lstStyle/>
          <a:p>
            <a:r>
              <a:rPr lang="en-US" sz="600" dirty="0">
                <a:solidFill>
                  <a:srgbClr val="425563"/>
                </a:solidFill>
                <a:latin typeface="Arial" charset="0"/>
                <a:ea typeface="Arial" charset="0"/>
                <a:cs typeface="Arial" charset="0"/>
              </a:rPr>
              <a:t>[ </a:t>
            </a:r>
            <a:fld id="{8B40AF36-E6C1-CD42-B707-A7802A8239D8}" type="slidenum">
              <a:rPr lang="en-US" sz="600" smtClean="0">
                <a:solidFill>
                  <a:srgbClr val="425563"/>
                </a:solidFill>
                <a:latin typeface="Arial" charset="0"/>
                <a:ea typeface="Arial" charset="0"/>
                <a:cs typeface="Arial" charset="0"/>
              </a:rPr>
              <a:pPr/>
              <a:t>‹#›</a:t>
            </a:fld>
            <a:r>
              <a:rPr lang="en-US" sz="600" baseline="0" dirty="0">
                <a:solidFill>
                  <a:srgbClr val="425563"/>
                </a:solidFill>
                <a:latin typeface="Arial" charset="0"/>
                <a:ea typeface="Arial" charset="0"/>
                <a:cs typeface="Arial" charset="0"/>
              </a:rPr>
              <a:t> ]</a:t>
            </a:r>
            <a:endParaRPr lang="en-US" sz="600" dirty="0">
              <a:solidFill>
                <a:srgbClr val="425563"/>
              </a:solidFill>
              <a:latin typeface="Arial" charset="0"/>
              <a:ea typeface="Arial" charset="0"/>
              <a:cs typeface="Arial" charset="0"/>
            </a:endParaRPr>
          </a:p>
        </p:txBody>
      </p:sp>
    </p:spTree>
    <p:extLst>
      <p:ext uri="{BB962C8B-B14F-4D97-AF65-F5344CB8AC3E}">
        <p14:creationId xmlns:p14="http://schemas.microsoft.com/office/powerpoint/2010/main" val="29801153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8"/>
            <a:ext cx="7886700" cy="1018197"/>
          </a:xfrm>
          <a:prstGeom prst="rect">
            <a:avLst/>
          </a:prstGeom>
        </p:spPr>
        <p:txBody>
          <a:bodyPr>
            <a:normAutofit/>
          </a:bodyPr>
          <a:lstStyle>
            <a:lvl1pPr>
              <a:defRPr sz="2400" b="0" i="0">
                <a:solidFill>
                  <a:srgbClr val="123663"/>
                </a:solidFill>
                <a:latin typeface="Arial" charset="0"/>
                <a:ea typeface="Arial" charset="0"/>
                <a:cs typeface="Arial" charset="0"/>
              </a:defRPr>
            </a:lvl1pPr>
          </a:lstStyle>
          <a:p>
            <a:r>
              <a:rPr lang="en-US" dirty="0"/>
              <a:t>Click to edit title</a:t>
            </a:r>
          </a:p>
        </p:txBody>
      </p:sp>
      <p:sp>
        <p:nvSpPr>
          <p:cNvPr id="3" name="Content Placeholder 2"/>
          <p:cNvSpPr>
            <a:spLocks noGrp="1"/>
          </p:cNvSpPr>
          <p:nvPr>
            <p:ph idx="1" hasCustomPrompt="1"/>
          </p:nvPr>
        </p:nvSpPr>
        <p:spPr>
          <a:xfrm>
            <a:off x="628650" y="1383323"/>
            <a:ext cx="7886700" cy="4793640"/>
          </a:xfrm>
          <a:prstGeom prst="rect">
            <a:avLst/>
          </a:prstGeom>
        </p:spPr>
        <p:txBody>
          <a:bodyPr>
            <a:normAutofit/>
          </a:bodyPr>
          <a:lstStyle>
            <a:lvl1pPr marL="0" indent="0">
              <a:buNone/>
              <a:defRPr sz="1350" b="0" i="0">
                <a:solidFill>
                  <a:srgbClr val="425563"/>
                </a:solidFill>
                <a:latin typeface="Arial" charset="0"/>
                <a:ea typeface="Arial" charset="0"/>
                <a:cs typeface="Arial" charset="0"/>
              </a:defRPr>
            </a:lvl1pPr>
            <a:lvl2pPr marL="182166" indent="0">
              <a:buFontTx/>
              <a:buNone/>
              <a:tabLst/>
              <a:defRPr sz="1200" b="0" i="0">
                <a:solidFill>
                  <a:srgbClr val="425563"/>
                </a:solidFill>
                <a:latin typeface="Arial" charset="0"/>
                <a:ea typeface="Arial" charset="0"/>
                <a:cs typeface="Arial" charset="0"/>
              </a:defRPr>
            </a:lvl2pPr>
            <a:lvl3pPr marL="523875" indent="0">
              <a:buFontTx/>
              <a:buNone/>
              <a:tabLst/>
              <a:defRPr sz="1200" b="0" i="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Second level</a:t>
            </a:r>
          </a:p>
        </p:txBody>
      </p:sp>
      <p:sp>
        <p:nvSpPr>
          <p:cNvPr id="8" name="Text Placeholder 12"/>
          <p:cNvSpPr>
            <a:spLocks noGrp="1"/>
          </p:cNvSpPr>
          <p:nvPr>
            <p:ph type="body" sz="quarter" idx="12" hasCustomPrompt="1"/>
          </p:nvPr>
        </p:nvSpPr>
        <p:spPr>
          <a:xfrm>
            <a:off x="1329070" y="6176963"/>
            <a:ext cx="5751668" cy="393822"/>
          </a:xfrm>
          <a:prstGeom prst="rect">
            <a:avLst/>
          </a:prstGeom>
        </p:spPr>
        <p:txBody>
          <a:bodyPr anchor="ctr">
            <a:noAutofit/>
          </a:bodyPr>
          <a:lstStyle>
            <a:lvl1pPr marL="0" indent="0">
              <a:buNone/>
              <a:defRPr sz="600">
                <a:solidFill>
                  <a:srgbClr val="425563"/>
                </a:solidFill>
                <a:latin typeface="Arial" charset="0"/>
                <a:ea typeface="Arial" charset="0"/>
                <a:cs typeface="Arial" charset="0"/>
              </a:defRPr>
            </a:lvl1pPr>
            <a:lvl2pPr marL="342900" indent="0">
              <a:buNone/>
              <a:defRPr sz="600">
                <a:latin typeface="Arial" charset="0"/>
                <a:ea typeface="Arial" charset="0"/>
                <a:cs typeface="Arial" charset="0"/>
              </a:defRPr>
            </a:lvl2pPr>
            <a:lvl3pPr marL="685800" indent="0">
              <a:buNone/>
              <a:defRPr sz="600">
                <a:latin typeface="Arial" charset="0"/>
                <a:ea typeface="Arial" charset="0"/>
                <a:cs typeface="Arial" charset="0"/>
              </a:defRPr>
            </a:lvl3pPr>
            <a:lvl4pPr marL="1028700" indent="0">
              <a:buNone/>
              <a:defRPr sz="600">
                <a:latin typeface="Arial" charset="0"/>
                <a:ea typeface="Arial" charset="0"/>
                <a:cs typeface="Arial" charset="0"/>
              </a:defRPr>
            </a:lvl4pPr>
            <a:lvl5pPr marL="1371600" indent="0">
              <a:buNone/>
              <a:defRPr sz="600">
                <a:latin typeface="Arial" charset="0"/>
                <a:ea typeface="Arial" charset="0"/>
                <a:cs typeface="Arial" charset="0"/>
              </a:defRPr>
            </a:lvl5pPr>
          </a:lstStyle>
          <a:p>
            <a:pPr lvl="0"/>
            <a:r>
              <a:rPr lang="en-US" dirty="0"/>
              <a:t>Footer</a:t>
            </a:r>
          </a:p>
        </p:txBody>
      </p:sp>
      <p:sp>
        <p:nvSpPr>
          <p:cNvPr id="12" name="TextBox 11"/>
          <p:cNvSpPr txBox="1"/>
          <p:nvPr userDrawn="1"/>
        </p:nvSpPr>
        <p:spPr>
          <a:xfrm>
            <a:off x="628650" y="6606670"/>
            <a:ext cx="685800" cy="184666"/>
          </a:xfrm>
          <a:prstGeom prst="rect">
            <a:avLst/>
          </a:prstGeom>
          <a:noFill/>
        </p:spPr>
        <p:txBody>
          <a:bodyPr wrap="square" rtlCol="0">
            <a:spAutoFit/>
          </a:bodyPr>
          <a:lstStyle/>
          <a:p>
            <a:r>
              <a:rPr lang="en-US" sz="600" dirty="0">
                <a:solidFill>
                  <a:srgbClr val="425563"/>
                </a:solidFill>
                <a:latin typeface="Arial" charset="0"/>
                <a:ea typeface="Arial" charset="0"/>
                <a:cs typeface="Arial" charset="0"/>
              </a:rPr>
              <a:t>[ </a:t>
            </a:r>
            <a:fld id="{8B40AF36-E6C1-CD42-B707-A7802A8239D8}" type="slidenum">
              <a:rPr lang="en-US" sz="600" smtClean="0">
                <a:solidFill>
                  <a:srgbClr val="425563"/>
                </a:solidFill>
                <a:latin typeface="Arial" charset="0"/>
                <a:ea typeface="Arial" charset="0"/>
                <a:cs typeface="Arial" charset="0"/>
              </a:rPr>
              <a:pPr/>
              <a:t>‹#›</a:t>
            </a:fld>
            <a:r>
              <a:rPr lang="en-US" sz="600" baseline="0" dirty="0">
                <a:solidFill>
                  <a:srgbClr val="425563"/>
                </a:solidFill>
                <a:latin typeface="Arial" charset="0"/>
                <a:ea typeface="Arial" charset="0"/>
                <a:cs typeface="Arial" charset="0"/>
              </a:rPr>
              <a:t> ]</a:t>
            </a:r>
            <a:endParaRPr lang="en-US" sz="600" dirty="0">
              <a:solidFill>
                <a:srgbClr val="425563"/>
              </a:solidFill>
              <a:latin typeface="Arial" charset="0"/>
              <a:ea typeface="Arial" charset="0"/>
              <a:cs typeface="Arial" charset="0"/>
            </a:endParaRPr>
          </a:p>
        </p:txBody>
      </p:sp>
    </p:spTree>
    <p:extLst>
      <p:ext uri="{BB962C8B-B14F-4D97-AF65-F5344CB8AC3E}">
        <p14:creationId xmlns:p14="http://schemas.microsoft.com/office/powerpoint/2010/main" val="2698630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ags" Target="../tags/tag3.xml"/><Relationship Id="rId5"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image" Target="../media/image4.tif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6.emf"/><Relationship Id="rId5" Type="http://schemas.openxmlformats.org/officeDocument/2006/relationships/slideLayout" Target="../slideLayouts/slideLayout11.xml"/><Relationship Id="rId10" Type="http://schemas.openxmlformats.org/officeDocument/2006/relationships/oleObject" Target="../embeddings/oleObject3.bin"/><Relationship Id="rId4" Type="http://schemas.openxmlformats.org/officeDocument/2006/relationships/slideLayout" Target="../slideLayouts/slideLayout10.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53B7BD-344D-4BFE-B3C8-18CB018BEA89}"/>
              </a:ext>
            </a:extLst>
          </p:cNvPr>
          <p:cNvGraphicFramePr>
            <a:graphicFrameLocks noChangeAspect="1"/>
          </p:cNvGraphicFramePr>
          <p:nvPr userDrawn="1">
            <p:custDataLst>
              <p:tags r:id="rId4"/>
            </p:custDataLst>
            <p:extLst>
              <p:ext uri="{D42A27DB-BD31-4B8C-83A1-F6EECF244321}">
                <p14:modId xmlns:p14="http://schemas.microsoft.com/office/powerpoint/2010/main" val="461366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a:extLst>
                          <a:ext uri="{FF2B5EF4-FFF2-40B4-BE49-F238E27FC236}">
                            <a16:creationId xmlns:a16="http://schemas.microsoft.com/office/drawing/2014/main" id="{8F53B7BD-344D-4BFE-B3C8-18CB018BEA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054478511"/>
      </p:ext>
    </p:extLst>
  </p:cSld>
  <p:clrMap bg1="dk1" tx1="lt1" bg2="dk2" tx2="lt2" accent1="accent1" accent2="accent2" accent3="accent3" accent4="accent4" accent5="accent5" accent6="accent6" hlink="hlink" folHlink="folHlink"/>
  <p:sldLayoutIdLst>
    <p:sldLayoutId id="2147483680" r:id="rId1"/>
    <p:sldLayoutId id="2147483681" r:id="rId2"/>
  </p:sldLayoutIdLst>
  <p:transition spd="med"/>
  <p:hf hdr="0" dt="0"/>
  <p:txStyles>
    <p:titleStyle>
      <a:lvl1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9pPr>
    </p:titleStyle>
    <p:bodyStyle>
      <a:lvl1pPr marL="342900" marR="0" indent="-34290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1pPr>
      <a:lvl2pPr marL="783771" marR="0" indent="-326571"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2pPr>
      <a:lvl3pPr marL="1219200" marR="0" indent="-30480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AE25033-F551-42FA-9E79-06F04FB9B0E4}"/>
              </a:ext>
            </a:extLst>
          </p:cNvPr>
          <p:cNvGraphicFramePr>
            <a:graphicFrameLocks noChangeAspect="1"/>
          </p:cNvGraphicFramePr>
          <p:nvPr userDrawn="1">
            <p:custDataLst>
              <p:tags r:id="rId6"/>
            </p:custDataLst>
            <p:extLst>
              <p:ext uri="{D42A27DB-BD31-4B8C-83A1-F6EECF244321}">
                <p14:modId xmlns:p14="http://schemas.microsoft.com/office/powerpoint/2010/main" val="3850478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84" imgH="384" progId="TCLayout.ActiveDocument.1">
                  <p:embed/>
                </p:oleObj>
              </mc:Choice>
              <mc:Fallback>
                <p:oleObj name="think-cell Slide" r:id="rId7" imgW="384" imgH="384" progId="TCLayout.ActiveDocument.1">
                  <p:embed/>
                  <p:pic>
                    <p:nvPicPr>
                      <p:cNvPr id="2" name="Object 1" hidden="1">
                        <a:extLst>
                          <a:ext uri="{FF2B5EF4-FFF2-40B4-BE49-F238E27FC236}">
                            <a16:creationId xmlns:a16="http://schemas.microsoft.com/office/drawing/2014/main" id="{3AE25033-F551-42FA-9E79-06F04FB9B0E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7" name="pasted-image.tif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79615" y="5567343"/>
            <a:ext cx="1878636" cy="1011258"/>
          </a:xfrm>
          <a:prstGeom prst="rect">
            <a:avLst/>
          </a:prstGeom>
          <a:ln w="12700">
            <a:miter lim="400000"/>
          </a:ln>
        </p:spPr>
      </p:pic>
      <p:sp>
        <p:nvSpPr>
          <p:cNvPr id="8" name="TextBox 7"/>
          <p:cNvSpPr txBox="1"/>
          <p:nvPr userDrawn="1"/>
        </p:nvSpPr>
        <p:spPr>
          <a:xfrm>
            <a:off x="459855" y="6470879"/>
            <a:ext cx="685800" cy="215444"/>
          </a:xfrm>
          <a:prstGeom prst="rect">
            <a:avLst/>
          </a:prstGeom>
          <a:noFill/>
        </p:spPr>
        <p:txBody>
          <a:bodyPr wrap="square" rtlCol="0">
            <a:spAutoFit/>
          </a:bodyPr>
          <a:lstStyle/>
          <a:p>
            <a:pPr algn="l"/>
            <a:fld id="{8B40AF36-E6C1-CD42-B707-A7802A8239D8}" type="slidenum">
              <a:rPr lang="en-US" sz="800" b="0" smtClean="0">
                <a:solidFill>
                  <a:srgbClr val="425563"/>
                </a:solidFill>
                <a:latin typeface="Arial" charset="0"/>
                <a:ea typeface="Arial" charset="0"/>
                <a:cs typeface="Arial" charset="0"/>
              </a:rPr>
              <a:pPr algn="l"/>
              <a:t>‹#›</a:t>
            </a:fld>
            <a:endParaRPr lang="en-US" sz="800" b="0" dirty="0">
              <a:solidFill>
                <a:srgbClr val="425563"/>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B2CD5DC9-3871-437F-8913-544335BAE59E}"/>
              </a:ext>
            </a:extLst>
          </p:cNvPr>
          <p:cNvSpPr/>
          <p:nvPr userDrawn="1"/>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PE-GL-0757F-0226-G</a:t>
            </a:r>
          </a:p>
        </p:txBody>
      </p:sp>
    </p:spTree>
    <p:extLst>
      <p:ext uri="{BB962C8B-B14F-4D97-AF65-F5344CB8AC3E}">
        <p14:creationId xmlns:p14="http://schemas.microsoft.com/office/powerpoint/2010/main" val="15339113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aphicFrame>
        <p:nvGraphicFramePr>
          <p:cNvPr id="2" name="Object 1" hidden="1">
            <a:extLst>
              <a:ext uri="{FF2B5EF4-FFF2-40B4-BE49-F238E27FC236}">
                <a16:creationId xmlns:a16="http://schemas.microsoft.com/office/drawing/2014/main" id="{0FABB632-7288-4B99-B3FC-FB26ED6FBDA8}"/>
              </a:ext>
            </a:extLst>
          </p:cNvPr>
          <p:cNvGraphicFramePr>
            <a:graphicFrameLocks noChangeAspect="1"/>
          </p:cNvGraphicFramePr>
          <p:nvPr userDrawn="1">
            <p:custDataLst>
              <p:tags r:id="rId8"/>
            </p:custDataLst>
            <p:extLst>
              <p:ext uri="{D42A27DB-BD31-4B8C-83A1-F6EECF244321}">
                <p14:modId xmlns:p14="http://schemas.microsoft.com/office/powerpoint/2010/main" val="1938109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216" imgH="216" progId="TCLayout.ActiveDocument.1">
                  <p:embed/>
                </p:oleObj>
              </mc:Choice>
              <mc:Fallback>
                <p:oleObj name="think-cell Slide" r:id="rId10" imgW="216" imgH="216" progId="TCLayout.ActiveDocument.1">
                  <p:embed/>
                  <p:pic>
                    <p:nvPicPr>
                      <p:cNvPr id="2" name="Object 1" hidden="1">
                        <a:extLst>
                          <a:ext uri="{FF2B5EF4-FFF2-40B4-BE49-F238E27FC236}">
                            <a16:creationId xmlns:a16="http://schemas.microsoft.com/office/drawing/2014/main" id="{0FABB632-7288-4B99-B3FC-FB26ED6FBDA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3421BC7-A69A-45C4-BE2D-3F45A7F46419}"/>
              </a:ext>
            </a:extLst>
          </p:cNvPr>
          <p:cNvSpPr txBox="1"/>
          <p:nvPr userDrawn="1"/>
        </p:nvSpPr>
        <p:spPr>
          <a:xfrm>
            <a:off x="1329070" y="6591281"/>
            <a:ext cx="3523485" cy="215444"/>
          </a:xfrm>
          <a:prstGeom prst="rect">
            <a:avLst/>
          </a:prstGeom>
          <a:noFill/>
        </p:spPr>
        <p:txBody>
          <a:bodyPr wrap="square" rtlCol="0">
            <a:spAutoFit/>
          </a:bodyPr>
          <a:lstStyle/>
          <a:p>
            <a:r>
              <a:rPr lang="en-US" sz="800" b="0" dirty="0">
                <a:solidFill>
                  <a:srgbClr val="425563"/>
                </a:solidFill>
                <a:latin typeface="Arial" charset="0"/>
                <a:ea typeface="Arial" charset="0"/>
                <a:cs typeface="Arial" charset="0"/>
              </a:rPr>
              <a:t>Not for duplication or distribution without permission from AtriCure.</a:t>
            </a:r>
          </a:p>
        </p:txBody>
      </p:sp>
      <p:sp>
        <p:nvSpPr>
          <p:cNvPr id="7" name="Rectangle 6">
            <a:extLst>
              <a:ext uri="{FF2B5EF4-FFF2-40B4-BE49-F238E27FC236}">
                <a16:creationId xmlns:a16="http://schemas.microsoft.com/office/drawing/2014/main" id="{F56A37B7-C22F-4F06-8D58-1C438B1A0F11}"/>
              </a:ext>
            </a:extLst>
          </p:cNvPr>
          <p:cNvSpPr/>
          <p:nvPr userDrawn="1"/>
        </p:nvSpPr>
        <p:spPr>
          <a:xfrm>
            <a:off x="7549263" y="663144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PE-GL-0757F-0226-G</a:t>
            </a:r>
          </a:p>
        </p:txBody>
      </p:sp>
    </p:spTree>
    <p:extLst>
      <p:ext uri="{BB962C8B-B14F-4D97-AF65-F5344CB8AC3E}">
        <p14:creationId xmlns:p14="http://schemas.microsoft.com/office/powerpoint/2010/main" val="34033415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image" Target="../media/image6.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3.xml"/><Relationship Id="rId7" Type="http://schemas.openxmlformats.org/officeDocument/2006/relationships/hyperlink" Target="https://pdfs.semanticscholar.org/354d/b353eb085ae817f8a6e2f8de5721896f4c32.pdf" TargetMode="Externa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https://www.nursingworld.org/practice-policy/nursing-excellence/official-position-statements/id/care-coordination-and-registered-nurses-essential-role/" TargetMode="External"/><Relationship Id="rId5" Type="http://schemas.openxmlformats.org/officeDocument/2006/relationships/image" Target="../media/image6.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5.xml"/><Relationship Id="rId5" Type="http://schemas.openxmlformats.org/officeDocument/2006/relationships/image" Target="../media/image28.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7.xml"/><Relationship Id="rId5" Type="http://schemas.openxmlformats.org/officeDocument/2006/relationships/image" Target="../media/image29.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9.xml"/><Relationship Id="rId5" Type="http://schemas.openxmlformats.org/officeDocument/2006/relationships/image" Target="../media/image30.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3.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g"/><Relationship Id="rId7"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dhdsp/data_statistics/fact_sheets/fs_atrial_fibrillation.htm"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notesSlide" Target="../notesSlides/notesSlide4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2533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Left Atrial Appendage (LAA) and </a:t>
            </a:r>
            <a:r>
              <a:rPr lang="en-US" sz="3200" dirty="0" err="1">
                <a:latin typeface="Arial" charset="0"/>
                <a:ea typeface="Arial" charset="0"/>
                <a:cs typeface="Arial" charset="0"/>
              </a:rPr>
              <a:t>Afib</a:t>
            </a:r>
            <a:endParaRPr lang="en-US" sz="3200" dirty="0">
              <a:latin typeface="Arial" charset="0"/>
              <a:ea typeface="Arial" charset="0"/>
              <a:cs typeface="Arial" charset="0"/>
            </a:endParaRPr>
          </a:p>
        </p:txBody>
      </p:sp>
      <p:sp>
        <p:nvSpPr>
          <p:cNvPr id="262" name="Shape 262"/>
          <p:cNvSpPr>
            <a:spLocks noGrp="1"/>
          </p:cNvSpPr>
          <p:nvPr>
            <p:ph type="body" sz="half" idx="1"/>
          </p:nvPr>
        </p:nvSpPr>
        <p:spPr>
          <a:prstGeom prst="rect">
            <a:avLst/>
          </a:prstGeom>
        </p:spPr>
        <p:txBody>
          <a:bodyPr>
            <a:noAutofit/>
          </a:bodyPr>
          <a:lstStyle>
            <a:lvl1pPr marL="783771" indent="-783771">
              <a:spcBef>
                <a:spcPts val="700"/>
              </a:spcBef>
              <a:defRPr sz="3200"/>
            </a:lvl1pPr>
          </a:lstStyle>
          <a:p>
            <a:pPr marL="11113" lvl="1" indent="0" algn="ctr">
              <a:buNone/>
            </a:pPr>
            <a:r>
              <a:rPr lang="en-US" sz="2800" dirty="0">
                <a:latin typeface="Arial" charset="0"/>
                <a:ea typeface="Arial" charset="0"/>
                <a:cs typeface="Arial" charset="0"/>
              </a:rPr>
              <a:t>In non-</a:t>
            </a:r>
            <a:r>
              <a:rPr lang="en-US" sz="2800" dirty="0" err="1">
                <a:latin typeface="Arial" charset="0"/>
                <a:ea typeface="Arial" charset="0"/>
                <a:cs typeface="Arial" charset="0"/>
              </a:rPr>
              <a:t>valvular</a:t>
            </a:r>
            <a:r>
              <a:rPr lang="en-US" sz="2800" dirty="0">
                <a:latin typeface="Arial" charset="0"/>
                <a:ea typeface="Arial" charset="0"/>
                <a:cs typeface="Arial" charset="0"/>
              </a:rPr>
              <a:t> </a:t>
            </a:r>
            <a:r>
              <a:rPr lang="en-US" sz="2800" dirty="0" err="1">
                <a:latin typeface="Arial" charset="0"/>
                <a:ea typeface="Arial" charset="0"/>
                <a:cs typeface="Arial" charset="0"/>
              </a:rPr>
              <a:t>Afib</a:t>
            </a:r>
            <a:r>
              <a:rPr lang="en-US" sz="2800" dirty="0">
                <a:latin typeface="Arial" charset="0"/>
                <a:ea typeface="Arial" charset="0"/>
                <a:cs typeface="Arial" charset="0"/>
              </a:rPr>
              <a:t>, </a:t>
            </a:r>
            <a:r>
              <a:rPr lang="en-US" sz="2800" b="1" dirty="0">
                <a:latin typeface="Arial" charset="0"/>
                <a:ea typeface="Arial" charset="0"/>
                <a:cs typeface="Arial" charset="0"/>
              </a:rPr>
              <a:t>&gt;90% </a:t>
            </a:r>
            <a:r>
              <a:rPr lang="en-US" sz="2800" dirty="0">
                <a:latin typeface="Arial" charset="0"/>
                <a:ea typeface="Arial" charset="0"/>
                <a:cs typeface="Arial" charset="0"/>
              </a:rPr>
              <a:t>of stroke causing clots from the left atrium originate in the LAA.</a:t>
            </a:r>
            <a:r>
              <a:rPr lang="en-US" sz="1200" dirty="0">
                <a:latin typeface="Arial" charset="0"/>
                <a:ea typeface="Arial" charset="0"/>
                <a:cs typeface="Arial" charset="0"/>
              </a:rPr>
              <a:t>1</a:t>
            </a:r>
            <a:endParaRPr lang="en-US" sz="2800" b="1" baseline="30000" dirty="0">
              <a:latin typeface="Arial" charset="0"/>
              <a:ea typeface="Arial" charset="0"/>
              <a:cs typeface="Arial" charset="0"/>
            </a:endParaRPr>
          </a:p>
          <a:p>
            <a:pPr marL="457200" lvl="1" indent="0" algn="ctr">
              <a:buNone/>
            </a:pPr>
            <a:endParaRPr lang="en-US" sz="2800" dirty="0">
              <a:latin typeface="Arial" charset="0"/>
              <a:ea typeface="Arial" charset="0"/>
              <a:cs typeface="Arial" charset="0"/>
            </a:endParaRPr>
          </a:p>
          <a:p>
            <a:pPr marL="0" indent="0" algn="ctr">
              <a:buNone/>
            </a:pPr>
            <a:endParaRPr lang="en-US" sz="2800" dirty="0">
              <a:latin typeface="Arial" charset="0"/>
              <a:ea typeface="Arial" charset="0"/>
              <a:cs typeface="Arial" charset="0"/>
            </a:endParaRPr>
          </a:p>
        </p:txBody>
      </p:sp>
      <p:sp>
        <p:nvSpPr>
          <p:cNvPr id="3" name="Text Placeholder 2"/>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latin typeface="Arial" panose="020B0604020202020204" pitchFamily="34" charset="0"/>
                <a:cs typeface="Arial" panose="020B0604020202020204" pitchFamily="34" charset="0"/>
              </a:rPr>
              <a:t>Blackshear J L, Odell J A. Appendage obliteration to reduce stroke in cardiac surgical patients with atrial fibrillation. Ann. </a:t>
            </a:r>
            <a:r>
              <a:rPr lang="en-US" sz="700" dirty="0" err="1">
                <a:latin typeface="Arial" panose="020B0604020202020204" pitchFamily="34" charset="0"/>
                <a:cs typeface="Arial" panose="020B0604020202020204" pitchFamily="34" charset="0"/>
              </a:rPr>
              <a:t>Thorac</a:t>
            </a:r>
            <a:r>
              <a:rPr lang="en-US" sz="700" dirty="0">
                <a:latin typeface="Arial" panose="020B0604020202020204" pitchFamily="34" charset="0"/>
                <a:cs typeface="Arial" panose="020B0604020202020204" pitchFamily="34" charset="0"/>
              </a:rPr>
              <a:t>. Surg. 1996 Feb;61 (2):755–9.</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5502" y="2304881"/>
            <a:ext cx="4677833" cy="31089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325068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377243319"/>
              </p:ext>
            </p:extLst>
          </p:nvPr>
        </p:nvGraphicFramePr>
        <p:xfrm>
          <a:off x="578498" y="1166328"/>
          <a:ext cx="7936851" cy="4015270"/>
        </p:xfrm>
        <a:graphic>
          <a:graphicData uri="http://schemas.openxmlformats.org/drawingml/2006/table">
            <a:tbl>
              <a:tblPr firstRow="1" bandRow="1">
                <a:tableStyleId>{5202B0CA-FC54-4496-8BCA-5EF66A818D29}</a:tableStyleId>
              </a:tblPr>
              <a:tblGrid>
                <a:gridCol w="2645617">
                  <a:extLst>
                    <a:ext uri="{9D8B030D-6E8A-4147-A177-3AD203B41FA5}">
                      <a16:colId xmlns:a16="http://schemas.microsoft.com/office/drawing/2014/main" val="3426390109"/>
                    </a:ext>
                  </a:extLst>
                </a:gridCol>
                <a:gridCol w="2645617">
                  <a:extLst>
                    <a:ext uri="{9D8B030D-6E8A-4147-A177-3AD203B41FA5}">
                      <a16:colId xmlns:a16="http://schemas.microsoft.com/office/drawing/2014/main" val="985883556"/>
                    </a:ext>
                  </a:extLst>
                </a:gridCol>
                <a:gridCol w="2645617">
                  <a:extLst>
                    <a:ext uri="{9D8B030D-6E8A-4147-A177-3AD203B41FA5}">
                      <a16:colId xmlns:a16="http://schemas.microsoft.com/office/drawing/2014/main" val="1956968784"/>
                    </a:ext>
                  </a:extLst>
                </a:gridCol>
              </a:tblGrid>
              <a:tr h="961834">
                <a:tc>
                  <a:txBody>
                    <a:bodyPr/>
                    <a:lstStyle>
                      <a:lvl1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9pPr>
                    </a:lstStyle>
                    <a:p>
                      <a:pPr algn="ctr"/>
                      <a:r>
                        <a:rPr lang="en-US" sz="2000" kern="1200" dirty="0">
                          <a:solidFill>
                            <a:srgbClr val="F8F8F8"/>
                          </a:solidFill>
                          <a:latin typeface="Arial" charset="0"/>
                          <a:ea typeface="Arial" charset="0"/>
                          <a:cs typeface="Arial" charset="0"/>
                        </a:rPr>
                        <a:t>Treatment</a:t>
                      </a:r>
                      <a:endParaRPr lang="en-US" sz="2000" b="1" i="0" kern="1200" dirty="0">
                        <a:solidFill>
                          <a:srgbClr val="F8F8F8"/>
                        </a:solidFill>
                        <a:latin typeface="Arial" charset="0"/>
                        <a:ea typeface="Arial" charset="0"/>
                        <a:cs typeface="Arial" charset="0"/>
                      </a:endParaRP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solidFill>
                      <a:srgbClr val="3E566A"/>
                    </a:solidFill>
                  </a:tcPr>
                </a:tc>
                <a:tc>
                  <a:txBody>
                    <a:bodyPr/>
                    <a:lstStyle>
                      <a:lvl1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9pPr>
                    </a:lstStyle>
                    <a:p>
                      <a:pPr algn="ctr"/>
                      <a:r>
                        <a:rPr lang="en-US" sz="2000" kern="1200" dirty="0">
                          <a:solidFill>
                            <a:srgbClr val="F8F8F8"/>
                          </a:solidFill>
                          <a:latin typeface="Arial" charset="0"/>
                          <a:ea typeface="Arial" charset="0"/>
                          <a:cs typeface="Arial" charset="0"/>
                        </a:rPr>
                        <a:t>Discontinuation</a:t>
                      </a:r>
                      <a:br>
                        <a:rPr lang="en-US" sz="2000" kern="1200" dirty="0">
                          <a:solidFill>
                            <a:srgbClr val="F8F8F8"/>
                          </a:solidFill>
                          <a:latin typeface="Arial" charset="0"/>
                          <a:ea typeface="Arial" charset="0"/>
                          <a:cs typeface="Arial" charset="0"/>
                        </a:rPr>
                      </a:br>
                      <a:r>
                        <a:rPr lang="en-US" sz="2000" kern="1200" dirty="0">
                          <a:solidFill>
                            <a:srgbClr val="F8F8F8"/>
                          </a:solidFill>
                          <a:latin typeface="Arial" charset="0"/>
                          <a:ea typeface="Arial" charset="0"/>
                          <a:cs typeface="Arial" charset="0"/>
                        </a:rPr>
                        <a:t>Rate</a:t>
                      </a:r>
                      <a:endParaRPr lang="en-US" sz="2000" b="1" i="0" kern="1200" dirty="0">
                        <a:solidFill>
                          <a:srgbClr val="F8F8F8"/>
                        </a:solidFill>
                        <a:latin typeface="Arial" charset="0"/>
                        <a:ea typeface="Arial" charset="0"/>
                        <a:cs typeface="Arial" charset="0"/>
                      </a:endParaRP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solidFill>
                      <a:srgbClr val="3D5567"/>
                    </a:solidFill>
                  </a:tcPr>
                </a:tc>
                <a:tc>
                  <a:txBody>
                    <a:bodyPr/>
                    <a:lstStyle>
                      <a:lvl1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Calibri" panose="020F0502020204030204"/>
                          <a:sym typeface="Arial"/>
                        </a:defRPr>
                      </a:lvl9pPr>
                    </a:lstStyle>
                    <a:p>
                      <a:pPr algn="ctr"/>
                      <a:r>
                        <a:rPr lang="en-US" sz="2000" kern="1200" dirty="0">
                          <a:solidFill>
                            <a:srgbClr val="F8F8F8"/>
                          </a:solidFill>
                          <a:latin typeface="Arial" charset="0"/>
                          <a:ea typeface="Arial" charset="0"/>
                          <a:cs typeface="Arial" charset="0"/>
                        </a:rPr>
                        <a:t>Major Bleeding</a:t>
                      </a:r>
                      <a:br>
                        <a:rPr lang="en-US" sz="2000" kern="1200" dirty="0">
                          <a:solidFill>
                            <a:srgbClr val="F8F8F8"/>
                          </a:solidFill>
                          <a:latin typeface="Arial" charset="0"/>
                          <a:ea typeface="Arial" charset="0"/>
                          <a:cs typeface="Arial" charset="0"/>
                        </a:rPr>
                      </a:br>
                      <a:r>
                        <a:rPr lang="en-US" sz="2000" kern="1200" dirty="0">
                          <a:solidFill>
                            <a:srgbClr val="F8F8F8"/>
                          </a:solidFill>
                          <a:latin typeface="Arial" charset="0"/>
                          <a:ea typeface="Arial" charset="0"/>
                          <a:cs typeface="Arial" charset="0"/>
                        </a:rPr>
                        <a:t>(rate/year)</a:t>
                      </a:r>
                      <a:endParaRPr lang="en-US" sz="2000" b="1" i="0" kern="1200" dirty="0">
                        <a:solidFill>
                          <a:srgbClr val="F8F8F8"/>
                        </a:solidFill>
                        <a:latin typeface="Arial" charset="0"/>
                        <a:ea typeface="Arial" charset="0"/>
                        <a:cs typeface="Arial" charset="0"/>
                      </a:endParaRP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solidFill>
                      <a:srgbClr val="3E566A"/>
                    </a:solidFill>
                  </a:tcPr>
                </a:tc>
                <a:extLst>
                  <a:ext uri="{0D108BD9-81ED-4DB2-BD59-A6C34878D82A}">
                    <a16:rowId xmlns:a16="http://schemas.microsoft.com/office/drawing/2014/main" val="1807646224"/>
                  </a:ext>
                </a:extLst>
              </a:tr>
              <a:tr h="557252">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Rivaroxaban</a:t>
                      </a:r>
                      <a:r>
                        <a:rPr lang="en-US" sz="1000" dirty="0">
                          <a:solidFill>
                            <a:srgbClr val="3D5567"/>
                          </a:solidFill>
                          <a:latin typeface="Arial" charset="0"/>
                          <a:ea typeface="Arial" charset="0"/>
                          <a:cs typeface="Arial" charset="0"/>
                        </a:rPr>
                        <a:t>1</a:t>
                      </a:r>
                      <a:endParaRPr lang="en-US" sz="1000" baseline="30000" dirty="0">
                        <a:solidFill>
                          <a:srgbClr val="3D5567"/>
                        </a:solidFill>
                        <a:latin typeface="Arial" charset="0"/>
                        <a:ea typeface="Arial" charset="0"/>
                        <a:cs typeface="Arial" charset="0"/>
                      </a:endParaRP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24%</a:t>
                      </a: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3.6%</a:t>
                      </a: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3652607"/>
                  </a:ext>
                </a:extLst>
              </a:tr>
              <a:tr h="557252">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Apixaban</a:t>
                      </a:r>
                      <a:r>
                        <a:rPr lang="en-US" sz="1000" dirty="0">
                          <a:solidFill>
                            <a:srgbClr val="3D5567"/>
                          </a:solidFill>
                          <a:latin typeface="Arial" charset="0"/>
                          <a:ea typeface="Arial" charset="0"/>
                          <a:cs typeface="Arial" charset="0"/>
                        </a:rPr>
                        <a:t>2</a:t>
                      </a:r>
                      <a:endParaRPr lang="en-US" sz="1000" baseline="30000" dirty="0">
                        <a:solidFill>
                          <a:srgbClr val="3D5567"/>
                        </a:solidFill>
                        <a:latin typeface="Arial" charset="0"/>
                        <a:ea typeface="Arial" charset="0"/>
                        <a:cs typeface="Arial" charset="0"/>
                      </a:endParaRP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25%</a:t>
                      </a: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2.1%</a:t>
                      </a: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5399557"/>
                  </a:ext>
                </a:extLst>
              </a:tr>
              <a:tr h="557252">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Dabigatran</a:t>
                      </a:r>
                      <a:r>
                        <a:rPr lang="en-US" sz="1000" dirty="0">
                          <a:solidFill>
                            <a:srgbClr val="3D5567"/>
                          </a:solidFill>
                          <a:latin typeface="Arial" charset="0"/>
                          <a:ea typeface="Arial" charset="0"/>
                          <a:cs typeface="Arial" charset="0"/>
                        </a:rPr>
                        <a:t>3</a:t>
                      </a:r>
                      <a:endParaRPr lang="en-US" sz="1000" baseline="30000" dirty="0">
                        <a:solidFill>
                          <a:srgbClr val="3D5567"/>
                        </a:solidFill>
                        <a:latin typeface="Arial" charset="0"/>
                        <a:ea typeface="Arial" charset="0"/>
                        <a:cs typeface="Arial" charset="0"/>
                      </a:endParaRP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21%</a:t>
                      </a: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3.3%</a:t>
                      </a: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547363"/>
                  </a:ext>
                </a:extLst>
              </a:tr>
              <a:tr h="824428">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Edoxaban</a:t>
                      </a:r>
                      <a:r>
                        <a:rPr lang="en-US" sz="1000" dirty="0">
                          <a:solidFill>
                            <a:srgbClr val="3D5567"/>
                          </a:solidFill>
                          <a:latin typeface="Arial" charset="0"/>
                          <a:ea typeface="Arial" charset="0"/>
                          <a:cs typeface="Arial" charset="0"/>
                        </a:rPr>
                        <a:t>4</a:t>
                      </a:r>
                      <a:endParaRPr lang="en-US" sz="1000" baseline="30000" dirty="0">
                        <a:solidFill>
                          <a:srgbClr val="3D5567"/>
                        </a:solidFill>
                        <a:latin typeface="Arial" charset="0"/>
                        <a:ea typeface="Arial" charset="0"/>
                        <a:cs typeface="Arial" charset="0"/>
                      </a:endParaRPr>
                    </a:p>
                    <a:p>
                      <a:pPr algn="ctr"/>
                      <a:r>
                        <a:rPr lang="en-US" sz="1800" baseline="30000" dirty="0">
                          <a:solidFill>
                            <a:srgbClr val="3D5567"/>
                          </a:solidFill>
                          <a:latin typeface="Arial" charset="0"/>
                          <a:ea typeface="Arial" charset="0"/>
                          <a:cs typeface="Arial" charset="0"/>
                        </a:rPr>
                        <a:t>(60 mg /30 mg)</a:t>
                      </a: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33% / 34%</a:t>
                      </a: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2.8% / 1.6%</a:t>
                      </a: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4357366"/>
                  </a:ext>
                </a:extLst>
              </a:tr>
              <a:tr h="557252">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Warfarin</a:t>
                      </a:r>
                      <a:r>
                        <a:rPr lang="en-US" sz="1000" dirty="0">
                          <a:solidFill>
                            <a:srgbClr val="3D5567"/>
                          </a:solidFill>
                          <a:latin typeface="Arial" charset="0"/>
                          <a:ea typeface="Arial" charset="0"/>
                          <a:cs typeface="Arial" charset="0"/>
                        </a:rPr>
                        <a:t>1-4</a:t>
                      </a:r>
                      <a:endParaRPr lang="en-US" sz="1000" baseline="30000" dirty="0">
                        <a:solidFill>
                          <a:srgbClr val="3D5567"/>
                        </a:solidFill>
                        <a:latin typeface="Arial" charset="0"/>
                        <a:ea typeface="Arial" charset="0"/>
                        <a:cs typeface="Arial" charset="0"/>
                      </a:endParaRP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17% – 28%</a:t>
                      </a: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dk1"/>
                          </a:solidFill>
                          <a:uFillTx/>
                          <a:latin typeface="Calibri" panose="020F0502020204030204"/>
                          <a:sym typeface="Arial"/>
                        </a:defRPr>
                      </a:lvl9pPr>
                    </a:lstStyle>
                    <a:p>
                      <a:pPr algn="ctr"/>
                      <a:r>
                        <a:rPr lang="en-US" sz="1800" dirty="0">
                          <a:solidFill>
                            <a:srgbClr val="3D5567"/>
                          </a:solidFill>
                          <a:latin typeface="Arial" charset="0"/>
                          <a:ea typeface="Arial" charset="0"/>
                          <a:cs typeface="Arial" charset="0"/>
                        </a:rPr>
                        <a:t>3.1% – 3.6%</a:t>
                      </a:r>
                    </a:p>
                  </a:txBody>
                  <a:tcPr anchor="ctr">
                    <a:lnL w="12700" cap="flat" cmpd="sng" algn="ctr">
                      <a:solidFill>
                        <a:srgbClr val="3D5567"/>
                      </a:solidFill>
                      <a:prstDash val="solid"/>
                      <a:round/>
                      <a:headEnd type="none" w="med" len="med"/>
                      <a:tailEnd type="none" w="med" len="med"/>
                    </a:lnL>
                    <a:lnR w="12700" cap="flat" cmpd="sng" algn="ctr">
                      <a:solidFill>
                        <a:srgbClr val="3D5567"/>
                      </a:solidFill>
                      <a:prstDash val="solid"/>
                      <a:round/>
                      <a:headEnd type="none" w="med" len="med"/>
                      <a:tailEnd type="none" w="med" len="med"/>
                    </a:lnR>
                    <a:lnT w="12700" cap="flat" cmpd="sng" algn="ctr">
                      <a:solidFill>
                        <a:srgbClr val="3D5567"/>
                      </a:solidFill>
                      <a:prstDash val="solid"/>
                      <a:round/>
                      <a:headEnd type="none" w="med" len="med"/>
                      <a:tailEnd type="none" w="med" len="med"/>
                    </a:lnT>
                    <a:lnB w="12700" cap="flat" cmpd="sng" algn="ctr">
                      <a:solidFill>
                        <a:srgbClr val="3D55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9481205"/>
                  </a:ext>
                </a:extLst>
              </a:tr>
            </a:tbl>
          </a:graphicData>
        </a:graphic>
      </p:graphicFrame>
      <p:sp>
        <p:nvSpPr>
          <p:cNvPr id="3" name="Title 2"/>
          <p:cNvSpPr>
            <a:spLocks noGrp="1"/>
          </p:cNvSpPr>
          <p:nvPr>
            <p:ph type="title"/>
          </p:nvPr>
        </p:nvSpPr>
        <p:spPr>
          <a:xfrm>
            <a:off x="483006" y="318267"/>
            <a:ext cx="8482864" cy="543844"/>
          </a:xfrm>
        </p:spPr>
        <p:txBody>
          <a:bodyPr/>
          <a:lstStyle/>
          <a:p>
            <a:r>
              <a:rPr lang="en-US" sz="2300" dirty="0">
                <a:latin typeface="Arial" charset="0"/>
                <a:ea typeface="Arial" charset="0"/>
                <a:cs typeface="Arial" charset="0"/>
              </a:rPr>
              <a:t>Warfarin / Novel Oral Anticoagulants Challenges (NOACs)</a:t>
            </a:r>
          </a:p>
        </p:txBody>
      </p:sp>
      <p:sp>
        <p:nvSpPr>
          <p:cNvPr id="8" name="Text Placeholder 7"/>
          <p:cNvSpPr>
            <a:spLocks noGrp="1"/>
          </p:cNvSpPr>
          <p:nvPr>
            <p:ph type="body" sz="quarter" idx="10"/>
          </p:nvPr>
        </p:nvSpPr>
        <p:spPr>
          <a:xfrm>
            <a:off x="821803" y="6120883"/>
            <a:ext cx="6050052" cy="565668"/>
          </a:xfrm>
        </p:spPr>
        <p:txBody>
          <a:bodyPr/>
          <a:lstStyle/>
          <a:p>
            <a:pPr fontAlgn="base">
              <a:spcBef>
                <a:spcPct val="0"/>
              </a:spcBef>
              <a:spcAft>
                <a:spcPct val="0"/>
              </a:spcAft>
            </a:pPr>
            <a:r>
              <a:rPr lang="en-US" sz="500" dirty="0">
                <a:latin typeface="Arial" panose="020B0604020202020204" pitchFamily="34" charset="0"/>
                <a:ea typeface="Arial"/>
                <a:cs typeface="Arial" panose="020B0604020202020204" pitchFamily="34" charset="0"/>
                <a:sym typeface="Arial"/>
              </a:rPr>
              <a:t>1 </a:t>
            </a:r>
            <a:r>
              <a:rPr lang="en-US" sz="700" dirty="0">
                <a:latin typeface="Arial" panose="020B0604020202020204" pitchFamily="34" charset="0"/>
                <a:cs typeface="Arial" panose="020B0604020202020204" pitchFamily="34" charset="0"/>
              </a:rPr>
              <a:t>Patel MR, Mahaffey KW, Garg J, Pan G, Singer DE, </a:t>
            </a:r>
            <a:r>
              <a:rPr lang="en-US" sz="700" dirty="0" err="1">
                <a:latin typeface="Arial" panose="020B0604020202020204" pitchFamily="34" charset="0"/>
                <a:cs typeface="Arial" panose="020B0604020202020204" pitchFamily="34" charset="0"/>
              </a:rPr>
              <a:t>Hacke</a:t>
            </a:r>
            <a:r>
              <a:rPr lang="en-US" sz="700" dirty="0">
                <a:latin typeface="Arial" panose="020B0604020202020204" pitchFamily="34" charset="0"/>
                <a:cs typeface="Arial" panose="020B0604020202020204" pitchFamily="34" charset="0"/>
              </a:rPr>
              <a:t> W, et al. Rivaroxaban versus warfarin in </a:t>
            </a:r>
            <a:r>
              <a:rPr lang="en-US" sz="700" dirty="0" err="1">
                <a:latin typeface="Arial" panose="020B0604020202020204" pitchFamily="34" charset="0"/>
                <a:cs typeface="Arial" panose="020B0604020202020204" pitchFamily="34" charset="0"/>
              </a:rPr>
              <a:t>nonvalvular</a:t>
            </a:r>
            <a:r>
              <a:rPr lang="en-US" sz="700" dirty="0">
                <a:latin typeface="Arial" panose="020B0604020202020204" pitchFamily="34" charset="0"/>
                <a:cs typeface="Arial" panose="020B0604020202020204" pitchFamily="34" charset="0"/>
              </a:rPr>
              <a:t> atrial fibrillation. N </a:t>
            </a:r>
            <a:r>
              <a:rPr lang="en-US" sz="700" dirty="0" err="1">
                <a:latin typeface="Arial" panose="020B0604020202020204" pitchFamily="34" charset="0"/>
                <a:cs typeface="Arial" panose="020B0604020202020204" pitchFamily="34" charset="0"/>
              </a:rPr>
              <a:t>Engl</a:t>
            </a:r>
            <a:r>
              <a:rPr lang="en-US" sz="700" dirty="0">
                <a:latin typeface="Arial" panose="020B0604020202020204" pitchFamily="34" charset="0"/>
                <a:cs typeface="Arial" panose="020B0604020202020204" pitchFamily="34" charset="0"/>
              </a:rPr>
              <a:t> J Med. Sep 8, 2011. pp. 883–891.</a:t>
            </a:r>
          </a:p>
          <a:p>
            <a:pPr fontAlgn="base">
              <a:spcBef>
                <a:spcPct val="0"/>
              </a:spcBef>
              <a:spcAft>
                <a:spcPct val="0"/>
              </a:spcAft>
            </a:pPr>
            <a:r>
              <a:rPr lang="en-US" sz="500" dirty="0">
                <a:latin typeface="Arial" panose="020B0604020202020204" pitchFamily="34" charset="0"/>
                <a:ea typeface="Arial"/>
                <a:cs typeface="Arial" panose="020B0604020202020204" pitchFamily="34" charset="0"/>
                <a:sym typeface="Arial"/>
              </a:rPr>
              <a:t>2 </a:t>
            </a:r>
            <a:r>
              <a:rPr lang="en-US" sz="700" dirty="0">
                <a:latin typeface="Arial" panose="020B0604020202020204" pitchFamily="34" charset="0"/>
                <a:cs typeface="Arial" panose="020B0604020202020204" pitchFamily="34" charset="0"/>
              </a:rPr>
              <a:t>Granger CB, Alexander JH, McMurray JJ, Lopes RD, </a:t>
            </a:r>
            <a:r>
              <a:rPr lang="en-US" sz="700" dirty="0" err="1">
                <a:latin typeface="Arial" panose="020B0604020202020204" pitchFamily="34" charset="0"/>
                <a:cs typeface="Arial" panose="020B0604020202020204" pitchFamily="34" charset="0"/>
              </a:rPr>
              <a:t>Hylek</a:t>
            </a:r>
            <a:r>
              <a:rPr lang="en-US" sz="700" dirty="0">
                <a:latin typeface="Arial" panose="020B0604020202020204" pitchFamily="34" charset="0"/>
                <a:cs typeface="Arial" panose="020B0604020202020204" pitchFamily="34" charset="0"/>
              </a:rPr>
              <a:t> EM, Hanna M, et al. </a:t>
            </a:r>
            <a:r>
              <a:rPr lang="en-US" sz="700" dirty="0" err="1">
                <a:latin typeface="Arial" panose="020B0604020202020204" pitchFamily="34" charset="0"/>
                <a:cs typeface="Arial" panose="020B0604020202020204" pitchFamily="34" charset="0"/>
              </a:rPr>
              <a:t>Apixaban</a:t>
            </a:r>
            <a:r>
              <a:rPr lang="en-US" sz="700" dirty="0">
                <a:latin typeface="Arial" panose="020B0604020202020204" pitchFamily="34" charset="0"/>
                <a:cs typeface="Arial" panose="020B0604020202020204" pitchFamily="34" charset="0"/>
              </a:rPr>
              <a:t> versus warfarin in patients with atrial fibrillation. N </a:t>
            </a:r>
            <a:r>
              <a:rPr lang="en-US" sz="700" dirty="0" err="1">
                <a:latin typeface="Arial" panose="020B0604020202020204" pitchFamily="34" charset="0"/>
                <a:cs typeface="Arial" panose="020B0604020202020204" pitchFamily="34" charset="0"/>
              </a:rPr>
              <a:t>Engl</a:t>
            </a:r>
            <a:r>
              <a:rPr lang="en-US" sz="700" dirty="0">
                <a:latin typeface="Arial" panose="020B0604020202020204" pitchFamily="34" charset="0"/>
                <a:cs typeface="Arial" panose="020B0604020202020204" pitchFamily="34" charset="0"/>
              </a:rPr>
              <a:t> J Med. 2011 Sep 15;365(11):981–992.</a:t>
            </a:r>
          </a:p>
          <a:p>
            <a:pPr fontAlgn="base">
              <a:spcBef>
                <a:spcPct val="0"/>
              </a:spcBef>
              <a:spcAft>
                <a:spcPct val="0"/>
              </a:spcAft>
            </a:pPr>
            <a:r>
              <a:rPr lang="en-US" sz="500" dirty="0">
                <a:latin typeface="Arial" panose="020B0604020202020204" pitchFamily="34" charset="0"/>
                <a:ea typeface="Arial"/>
                <a:cs typeface="Arial" panose="020B0604020202020204" pitchFamily="34" charset="0"/>
                <a:sym typeface="Arial"/>
              </a:rPr>
              <a:t>3 </a:t>
            </a:r>
            <a:r>
              <a:rPr lang="en-US" sz="700" dirty="0">
                <a:latin typeface="Arial" panose="020B0604020202020204" pitchFamily="34" charset="0"/>
                <a:cs typeface="Arial" panose="020B0604020202020204" pitchFamily="34" charset="0"/>
              </a:rPr>
              <a:t>Connolly SJ, </a:t>
            </a:r>
            <a:r>
              <a:rPr lang="en-US" sz="700" dirty="0" err="1">
                <a:latin typeface="Arial" panose="020B0604020202020204" pitchFamily="34" charset="0"/>
                <a:cs typeface="Arial" panose="020B0604020202020204" pitchFamily="34" charset="0"/>
              </a:rPr>
              <a:t>Ezekowitz</a:t>
            </a:r>
            <a:r>
              <a:rPr lang="en-US" sz="700" dirty="0">
                <a:latin typeface="Arial" panose="020B0604020202020204" pitchFamily="34" charset="0"/>
                <a:cs typeface="Arial" panose="020B0604020202020204" pitchFamily="34" charset="0"/>
              </a:rPr>
              <a:t> MD, Yusuf S, </a:t>
            </a:r>
            <a:r>
              <a:rPr lang="en-US" sz="700" dirty="0" err="1">
                <a:latin typeface="Arial" panose="020B0604020202020204" pitchFamily="34" charset="0"/>
                <a:cs typeface="Arial" panose="020B0604020202020204" pitchFamily="34" charset="0"/>
              </a:rPr>
              <a:t>Eikelboom</a:t>
            </a:r>
            <a:r>
              <a:rPr lang="en-US" sz="700" dirty="0">
                <a:latin typeface="Arial" panose="020B0604020202020204" pitchFamily="34" charset="0"/>
                <a:cs typeface="Arial" panose="020B0604020202020204" pitchFamily="34" charset="0"/>
              </a:rPr>
              <a:t> J, </a:t>
            </a:r>
            <a:r>
              <a:rPr lang="en-US" sz="700" dirty="0" err="1">
                <a:latin typeface="Arial" panose="020B0604020202020204" pitchFamily="34" charset="0"/>
                <a:cs typeface="Arial" panose="020B0604020202020204" pitchFamily="34" charset="0"/>
              </a:rPr>
              <a:t>Oldgren</a:t>
            </a:r>
            <a:r>
              <a:rPr lang="en-US" sz="700" dirty="0">
                <a:latin typeface="Arial" panose="020B0604020202020204" pitchFamily="34" charset="0"/>
                <a:cs typeface="Arial" panose="020B0604020202020204" pitchFamily="34" charset="0"/>
              </a:rPr>
              <a:t> J, Parekh A, et al. Dabigatran versus warfarin in patients with atrial fibrillation. N </a:t>
            </a:r>
            <a:r>
              <a:rPr lang="en-US" sz="700" dirty="0" err="1">
                <a:latin typeface="Arial" panose="020B0604020202020204" pitchFamily="34" charset="0"/>
                <a:cs typeface="Arial" panose="020B0604020202020204" pitchFamily="34" charset="0"/>
              </a:rPr>
              <a:t>Engl</a:t>
            </a:r>
            <a:r>
              <a:rPr lang="en-US" sz="700" dirty="0">
                <a:latin typeface="Arial" panose="020B0604020202020204" pitchFamily="34" charset="0"/>
                <a:cs typeface="Arial" panose="020B0604020202020204" pitchFamily="34" charset="0"/>
              </a:rPr>
              <a:t> J Med. 2009 Sep 17;361(12):1139–1151.</a:t>
            </a:r>
          </a:p>
          <a:p>
            <a:pPr fontAlgn="base">
              <a:spcBef>
                <a:spcPct val="0"/>
              </a:spcBef>
              <a:spcAft>
                <a:spcPct val="0"/>
              </a:spcAft>
            </a:pPr>
            <a:r>
              <a:rPr lang="en-US" sz="500" dirty="0">
                <a:latin typeface="Arial" panose="020B0604020202020204" pitchFamily="34" charset="0"/>
                <a:ea typeface="Arial"/>
                <a:cs typeface="Arial" panose="020B0604020202020204" pitchFamily="34" charset="0"/>
                <a:sym typeface="Arial"/>
              </a:rPr>
              <a:t>4 </a:t>
            </a:r>
            <a:r>
              <a:rPr lang="en-US" sz="700" dirty="0" err="1">
                <a:latin typeface="Arial" panose="020B0604020202020204" pitchFamily="34" charset="0"/>
                <a:cs typeface="Arial" panose="020B0604020202020204" pitchFamily="34" charset="0"/>
              </a:rPr>
              <a:t>Giugliano</a:t>
            </a:r>
            <a:r>
              <a:rPr lang="en-US" sz="700" dirty="0">
                <a:latin typeface="Arial" panose="020B0604020202020204" pitchFamily="34" charset="0"/>
                <a:cs typeface="Arial" panose="020B0604020202020204" pitchFamily="34" charset="0"/>
              </a:rPr>
              <a:t> RP, Ruff CT, </a:t>
            </a:r>
            <a:r>
              <a:rPr lang="en-US" sz="700" dirty="0" err="1">
                <a:latin typeface="Arial" panose="020B0604020202020204" pitchFamily="34" charset="0"/>
                <a:cs typeface="Arial" panose="020B0604020202020204" pitchFamily="34" charset="0"/>
              </a:rPr>
              <a:t>Braunwald</a:t>
            </a:r>
            <a:r>
              <a:rPr lang="en-US" sz="700" dirty="0">
                <a:latin typeface="Arial" panose="020B0604020202020204" pitchFamily="34" charset="0"/>
                <a:cs typeface="Arial" panose="020B0604020202020204" pitchFamily="34" charset="0"/>
              </a:rPr>
              <a:t> E, et al. </a:t>
            </a:r>
            <a:r>
              <a:rPr lang="en-US" sz="700" dirty="0" err="1">
                <a:latin typeface="Arial" panose="020B0604020202020204" pitchFamily="34" charset="0"/>
                <a:cs typeface="Arial" panose="020B0604020202020204" pitchFamily="34" charset="0"/>
              </a:rPr>
              <a:t>Edoxaban</a:t>
            </a:r>
            <a:r>
              <a:rPr lang="en-US" sz="700" dirty="0">
                <a:latin typeface="Arial" panose="020B0604020202020204" pitchFamily="34" charset="0"/>
                <a:cs typeface="Arial" panose="020B0604020202020204" pitchFamily="34" charset="0"/>
              </a:rPr>
              <a:t> versus warfarin in patients with atrial fibrillation. N </a:t>
            </a:r>
            <a:r>
              <a:rPr lang="en-US" sz="700" dirty="0" err="1">
                <a:latin typeface="Arial" panose="020B0604020202020204" pitchFamily="34" charset="0"/>
                <a:cs typeface="Arial" panose="020B0604020202020204" pitchFamily="34" charset="0"/>
              </a:rPr>
              <a:t>Engl</a:t>
            </a:r>
            <a:r>
              <a:rPr lang="en-US" sz="700" dirty="0">
                <a:latin typeface="Arial" panose="020B0604020202020204" pitchFamily="34" charset="0"/>
                <a:cs typeface="Arial" panose="020B0604020202020204" pitchFamily="34" charset="0"/>
              </a:rPr>
              <a:t> J Med 2013; 369:2093–2104.</a:t>
            </a:r>
          </a:p>
        </p:txBody>
      </p:sp>
    </p:spTree>
    <p:extLst>
      <p:ext uri="{BB962C8B-B14F-4D97-AF65-F5344CB8AC3E}">
        <p14:creationId xmlns:p14="http://schemas.microsoft.com/office/powerpoint/2010/main" val="290003347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endParaRPr lang="en-US"/>
          </a:p>
        </p:txBody>
      </p:sp>
      <p:sp>
        <p:nvSpPr>
          <p:cNvPr id="192" name="Shape 192"/>
          <p:cNvSpPr>
            <a:spLocks noGrp="1"/>
          </p:cNvSpPr>
          <p:nvPr>
            <p:ph type="title"/>
          </p:nvPr>
        </p:nvSpPr>
        <p:spPr>
          <a:prstGeom prst="rect">
            <a:avLst/>
          </a:prstGeom>
        </p:spPr>
        <p:txBody>
          <a:bodyPr>
            <a:noAutofit/>
          </a:bodyPr>
          <a:lstStyle>
            <a:lvl1pPr defTabSz="434340">
              <a:defRPr sz="3989" b="1"/>
            </a:lvl1pPr>
          </a:lstStyle>
          <a:p>
            <a:r>
              <a:rPr sz="3600" dirty="0">
                <a:latin typeface="Arial" charset="0"/>
                <a:ea typeface="Arial" charset="0"/>
                <a:cs typeface="Arial" charset="0"/>
              </a:rPr>
              <a:t>State of Concomitant Atrial Fibrillation Surgery</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charset="0"/>
                <a:ea typeface="Arial" charset="0"/>
                <a:cs typeface="Arial" charset="0"/>
              </a:rPr>
              <a:t>State of Surgical Ablation for </a:t>
            </a:r>
            <a:r>
              <a:rPr lang="en-US" sz="3200" dirty="0" err="1">
                <a:latin typeface="Arial" charset="0"/>
                <a:ea typeface="Arial" charset="0"/>
                <a:cs typeface="Arial" charset="0"/>
              </a:rPr>
              <a:t>Afib</a:t>
            </a:r>
            <a:endParaRPr lang="en-US" sz="3200" dirty="0">
              <a:latin typeface="Arial" charset="0"/>
              <a:ea typeface="Arial" charset="0"/>
              <a:cs typeface="Arial" charset="0"/>
            </a:endParaRPr>
          </a:p>
        </p:txBody>
      </p:sp>
      <p:sp>
        <p:nvSpPr>
          <p:cNvPr id="2" name="Text Placeholder 1"/>
          <p:cNvSpPr>
            <a:spLocks noGrp="1"/>
          </p:cNvSpPr>
          <p:nvPr>
            <p:ph type="body" sz="half" idx="1"/>
          </p:nvPr>
        </p:nvSpPr>
        <p:spPr/>
        <p:txBody>
          <a:bodyPr>
            <a:noAutofit/>
          </a:bodyPr>
          <a:lstStyle/>
          <a:p>
            <a:r>
              <a:rPr lang="en-US" sz="2000" dirty="0"/>
              <a:t>Surgical ablation has undergone many iterations since the success of the original 1987 Cox MAZE “Cut and Sew” technique.</a:t>
            </a:r>
          </a:p>
          <a:p>
            <a:r>
              <a:rPr lang="en-US" sz="2000" dirty="0"/>
              <a:t>Radiofrequency and </a:t>
            </a:r>
            <a:r>
              <a:rPr lang="en-US" sz="2000" dirty="0" err="1"/>
              <a:t>cryoablation</a:t>
            </a:r>
            <a:r>
              <a:rPr lang="en-US" sz="2000" dirty="0"/>
              <a:t> are the two ablative technologies that have prevailed to mimic the lines created by the “Cut and Sew” technique.</a:t>
            </a:r>
          </a:p>
          <a:p>
            <a:r>
              <a:rPr lang="en-US" sz="2000" dirty="0"/>
              <a:t>The following lesion sets are routinely used, and sometimes all of them are referred to as MAZE, though they have differing success rates:</a:t>
            </a:r>
          </a:p>
          <a:p>
            <a:pPr lvl="2"/>
            <a:r>
              <a:rPr lang="en-US" sz="2000" dirty="0">
                <a:solidFill>
                  <a:srgbClr val="3D5567"/>
                </a:solidFill>
                <a:latin typeface="Arial" charset="0"/>
                <a:ea typeface="Arial" charset="0"/>
                <a:cs typeface="Arial" charset="0"/>
              </a:rPr>
              <a:t>Pulmonary Vein Isolation (PVI)</a:t>
            </a:r>
          </a:p>
          <a:p>
            <a:pPr lvl="2"/>
            <a:r>
              <a:rPr lang="en-US" sz="2000" dirty="0">
                <a:solidFill>
                  <a:srgbClr val="3D5567"/>
                </a:solidFill>
                <a:latin typeface="Arial" charset="0"/>
                <a:ea typeface="Arial" charset="0"/>
                <a:cs typeface="Arial" charset="0"/>
              </a:rPr>
              <a:t>Box Lesion Set (BOX)</a:t>
            </a:r>
          </a:p>
          <a:p>
            <a:pPr lvl="2"/>
            <a:r>
              <a:rPr lang="en-US" sz="2000" dirty="0">
                <a:solidFill>
                  <a:srgbClr val="3D5567"/>
                </a:solidFill>
                <a:latin typeface="Arial" charset="0"/>
                <a:ea typeface="Arial" charset="0"/>
                <a:cs typeface="Arial" charset="0"/>
              </a:rPr>
              <a:t>Left Atrial Lesion Set (LAL)</a:t>
            </a:r>
          </a:p>
          <a:p>
            <a:pPr lvl="2"/>
            <a:r>
              <a:rPr lang="en-US" sz="2000" dirty="0">
                <a:solidFill>
                  <a:srgbClr val="3D5567"/>
                </a:solidFill>
                <a:latin typeface="Arial" charset="0"/>
                <a:ea typeface="Arial" charset="0"/>
                <a:cs typeface="Arial" charset="0"/>
              </a:rPr>
              <a:t>Bi-Atrial Lesion Set (MAZE)</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1813351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D3483F9-62D1-4D9C-8363-38B0972070A8}"/>
              </a:ext>
            </a:extLst>
          </p:cNvPr>
          <p:cNvGraphicFramePr>
            <a:graphicFrameLocks noChangeAspect="1"/>
          </p:cNvGraphicFramePr>
          <p:nvPr>
            <p:custDataLst>
              <p:tags r:id="rId1"/>
            </p:custDataLst>
            <p:extLst>
              <p:ext uri="{D42A27DB-BD31-4B8C-83A1-F6EECF244321}">
                <p14:modId xmlns:p14="http://schemas.microsoft.com/office/powerpoint/2010/main" val="2597402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6" name="Object 5" hidden="1">
                        <a:extLst>
                          <a:ext uri="{FF2B5EF4-FFF2-40B4-BE49-F238E27FC236}">
                            <a16:creationId xmlns:a16="http://schemas.microsoft.com/office/drawing/2014/main" id="{AD3483F9-62D1-4D9C-8363-38B0972070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0FE3761-4356-4070-AC96-15860082A47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24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C51EC94E-D639-4CA4-86C5-342182F8F13E}"/>
              </a:ext>
            </a:extLst>
          </p:cNvPr>
          <p:cNvSpPr>
            <a:spLocks noGrp="1"/>
          </p:cNvSpPr>
          <p:nvPr>
            <p:ph type="title"/>
          </p:nvPr>
        </p:nvSpPr>
        <p:spPr/>
        <p:txBody>
          <a:bodyPr/>
          <a:lstStyle/>
          <a:p>
            <a:r>
              <a:rPr lang="en-US" sz="2400" dirty="0"/>
              <a:t>Afib is Surgically Undertreated</a:t>
            </a:r>
          </a:p>
        </p:txBody>
      </p:sp>
      <p:sp>
        <p:nvSpPr>
          <p:cNvPr id="4" name="Text Placeholder 3">
            <a:extLst>
              <a:ext uri="{FF2B5EF4-FFF2-40B4-BE49-F238E27FC236}">
                <a16:creationId xmlns:a16="http://schemas.microsoft.com/office/drawing/2014/main" id="{BB4E0B21-EFBE-410B-A704-024CE4B11048}"/>
              </a:ext>
            </a:extLst>
          </p:cNvPr>
          <p:cNvSpPr>
            <a:spLocks noGrp="1"/>
          </p:cNvSpPr>
          <p:nvPr>
            <p:ph type="body" sz="half" idx="1"/>
          </p:nvPr>
        </p:nvSpPr>
        <p:spPr/>
        <p:txBody>
          <a:bodyPr/>
          <a:lstStyle/>
          <a:p>
            <a:endParaRPr lang="en-US" dirty="0"/>
          </a:p>
          <a:p>
            <a:r>
              <a:rPr lang="en-US" b="1" dirty="0"/>
              <a:t>Sources:</a:t>
            </a:r>
            <a:br>
              <a:rPr lang="en-US" b="1" dirty="0"/>
            </a:br>
            <a:r>
              <a:rPr lang="en-US" b="1" dirty="0"/>
              <a:t>1 Badhwar, V. et al. (2017). Surgical ablation of atrial fibrillation in the United States: trends and propensity matched outcomes. Ann of </a:t>
            </a:r>
            <a:r>
              <a:rPr lang="en-US" b="1" dirty="0" err="1"/>
              <a:t>Thorac</a:t>
            </a:r>
            <a:r>
              <a:rPr lang="en-US" b="1" dirty="0"/>
              <a:t> Surg, 104(2):493-500 Afib incidence pre-op by type of surgery. Reports incidence of Afib in MVR as 60% and AVR as 36%. § McCarthy, P.M. et al. (2019). Prevalence of atrial fibrillation before cardiac surgery and factors associated with concomitant ablation. J </a:t>
            </a:r>
            <a:r>
              <a:rPr lang="en-US" b="1" dirty="0" err="1"/>
              <a:t>Thorac</a:t>
            </a:r>
            <a:r>
              <a:rPr lang="en-US" b="1" dirty="0"/>
              <a:t> Cardiovasc Surg, PII: S0022-5223(19) 31361-3, DOI: 10.1016/J.JTCVS.2019.06.062. Showed 20% prevalence of Afib in CABG based on CMS data showing admission for Afib 3 years prior to CABG. † Braid-Forbes Health Research analysis of 2014 CMS SAF data: Annual Counts and Proportions of Atrial Fibrillation and Concomitant Surgical Atrial Ablation in US Cardiac Surgeries. Presented to AtriCure August 22, 2016. Showed 3,121 SA treatments during isolated CABG surgeries. Internal data on file. ‡ Society of Thoracic Surgery Database.</a:t>
            </a:r>
            <a:endParaRPr lang="en-US" dirty="0"/>
          </a:p>
        </p:txBody>
      </p:sp>
      <p:pic>
        <p:nvPicPr>
          <p:cNvPr id="3" name="Picture 2">
            <a:extLst>
              <a:ext uri="{FF2B5EF4-FFF2-40B4-BE49-F238E27FC236}">
                <a16:creationId xmlns:a16="http://schemas.microsoft.com/office/drawing/2014/main" id="{CF6FF429-9FB4-4BCB-8785-4C36A4BDA139}"/>
              </a:ext>
            </a:extLst>
          </p:cNvPr>
          <p:cNvPicPr>
            <a:picLocks noChangeAspect="1"/>
          </p:cNvPicPr>
          <p:nvPr/>
        </p:nvPicPr>
        <p:blipFill>
          <a:blip r:embed="rId6"/>
          <a:stretch>
            <a:fillRect/>
          </a:stretch>
        </p:blipFill>
        <p:spPr>
          <a:xfrm>
            <a:off x="1221976" y="1239234"/>
            <a:ext cx="6553967" cy="4132027"/>
          </a:xfrm>
          <a:prstGeom prst="rect">
            <a:avLst/>
          </a:prstGeom>
        </p:spPr>
      </p:pic>
    </p:spTree>
    <p:extLst>
      <p:ext uri="{BB962C8B-B14F-4D97-AF65-F5344CB8AC3E}">
        <p14:creationId xmlns:p14="http://schemas.microsoft.com/office/powerpoint/2010/main" val="305923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charset="0"/>
                <a:ea typeface="Arial" charset="0"/>
                <a:cs typeface="Arial" charset="0"/>
              </a:rPr>
              <a:t>Why are patients undertreated?</a:t>
            </a:r>
          </a:p>
        </p:txBody>
      </p:sp>
      <p:sp>
        <p:nvSpPr>
          <p:cNvPr id="2" name="Text Placeholder 1"/>
          <p:cNvSpPr>
            <a:spLocks noGrp="1"/>
          </p:cNvSpPr>
          <p:nvPr>
            <p:ph type="body" sz="half" idx="1"/>
          </p:nvPr>
        </p:nvSpPr>
        <p:spPr/>
        <p:txBody>
          <a:bodyPr>
            <a:noAutofit/>
          </a:bodyPr>
          <a:lstStyle/>
          <a:p>
            <a:r>
              <a:rPr lang="en-US" sz="2000" dirty="0"/>
              <a:t>Unaware of Class I level of recommendation from STS, 2017</a:t>
            </a:r>
          </a:p>
          <a:p>
            <a:r>
              <a:rPr lang="en-US" sz="2000" dirty="0"/>
              <a:t>Lack of screening protocols within a complex referral pathway</a:t>
            </a:r>
          </a:p>
          <a:p>
            <a:r>
              <a:rPr lang="en-US" sz="2000" dirty="0"/>
              <a:t>Concerns about adding risk to the primary procedure</a:t>
            </a:r>
          </a:p>
          <a:p>
            <a:pPr lvl="2"/>
            <a:r>
              <a:rPr lang="en-US" sz="2000" dirty="0"/>
              <a:t>Prolonged pump and cross-clamp time</a:t>
            </a:r>
          </a:p>
          <a:p>
            <a:pPr lvl="2"/>
            <a:r>
              <a:rPr lang="en-US" sz="2000" dirty="0"/>
              <a:t>Longer anesthesia</a:t>
            </a:r>
          </a:p>
          <a:p>
            <a:pPr lvl="2"/>
            <a:r>
              <a:rPr lang="en-US" sz="2000" dirty="0"/>
              <a:t>Added complications</a:t>
            </a:r>
          </a:p>
          <a:p>
            <a:r>
              <a:rPr lang="en-US" sz="2000" dirty="0"/>
              <a:t>Not sure </a:t>
            </a:r>
            <a:r>
              <a:rPr lang="en-US" sz="2000" dirty="0" err="1"/>
              <a:t>Afib</a:t>
            </a:r>
            <a:r>
              <a:rPr lang="en-US" sz="2000" dirty="0"/>
              <a:t> treatment really offers advantages to patient</a:t>
            </a:r>
          </a:p>
          <a:p>
            <a:r>
              <a:rPr lang="en-US" sz="2000" dirty="0"/>
              <a:t>Perceived lack of consensus on whether to treat Afib</a:t>
            </a:r>
          </a:p>
          <a:p>
            <a:r>
              <a:rPr lang="en-US" sz="2000" dirty="0"/>
              <a:t>Lack of training and education in medical training</a:t>
            </a:r>
          </a:p>
          <a:p>
            <a:pPr lvl="2"/>
            <a:endParaRPr lang="en-US" sz="2000" dirty="0">
              <a:solidFill>
                <a:srgbClr val="3D5567"/>
              </a:solidFill>
              <a:latin typeface="Arial" charset="0"/>
              <a:ea typeface="Arial" charset="0"/>
              <a:cs typeface="Arial" charset="0"/>
            </a:endParaRPr>
          </a:p>
        </p:txBody>
      </p:sp>
      <p:sp>
        <p:nvSpPr>
          <p:cNvPr id="4" name="Text Placeholder 3"/>
          <p:cNvSpPr>
            <a:spLocks noGrp="1"/>
          </p:cNvSpPr>
          <p:nvPr>
            <p:ph type="body" sz="quarter" idx="10"/>
          </p:nvPr>
        </p:nvSpPr>
        <p:spPr/>
        <p:txBody>
          <a:bodyPr/>
          <a:lstStyle/>
          <a:p>
            <a:r>
              <a:rPr lang="en-US" sz="700" dirty="0">
                <a:solidFill>
                  <a:srgbClr val="E7E6E6">
                    <a:lumMod val="25000"/>
                  </a:srgbClr>
                </a:solidFill>
              </a:rPr>
              <a:t>Internal data on file. Customer interviews and survey of 40 cardiothoracic surgeons October 2018.</a:t>
            </a:r>
          </a:p>
        </p:txBody>
      </p:sp>
    </p:spTree>
    <p:extLst>
      <p:ext uri="{BB962C8B-B14F-4D97-AF65-F5344CB8AC3E}">
        <p14:creationId xmlns:p14="http://schemas.microsoft.com/office/powerpoint/2010/main" val="23521630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A78B-4F59-418D-A87C-9F13C9689916}"/>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DC121F43-3D5F-4548-B2A6-537402E91EC1}"/>
              </a:ext>
            </a:extLst>
          </p:cNvPr>
          <p:cNvSpPr>
            <a:spLocks noGrp="1"/>
          </p:cNvSpPr>
          <p:nvPr>
            <p:ph type="body" sz="half" idx="1"/>
          </p:nvPr>
        </p:nvSpPr>
        <p:spPr/>
        <p:txBody>
          <a:bodyPr/>
          <a:lstStyle/>
          <a:p>
            <a:r>
              <a:rPr lang="en-US" dirty="0"/>
              <a:t>1 McCarthy, P.  Afib incidence paper, submitted to Journal of Thoracic and Cardiovascular Surgery 2019.  Pending review.  Data sources:  Braid-Forbes, M.J. Health Research, 2014 CMS SAF, August 2016.  NIS for volume and Medicare to look back over 3 years before CABG and obtained diagnosis of Afib.</a:t>
            </a:r>
          </a:p>
        </p:txBody>
      </p:sp>
      <p:pic>
        <p:nvPicPr>
          <p:cNvPr id="5" name="Picture 4">
            <a:extLst>
              <a:ext uri="{FF2B5EF4-FFF2-40B4-BE49-F238E27FC236}">
                <a16:creationId xmlns:a16="http://schemas.microsoft.com/office/drawing/2014/main" id="{8EB6D61B-9CFD-409E-8C39-4CC0CC17E438}"/>
              </a:ext>
            </a:extLst>
          </p:cNvPr>
          <p:cNvPicPr>
            <a:picLocks noChangeAspect="1"/>
          </p:cNvPicPr>
          <p:nvPr/>
        </p:nvPicPr>
        <p:blipFill rotWithShape="1">
          <a:blip r:embed="rId2"/>
          <a:srcRect l="1010" b="13131"/>
          <a:stretch/>
        </p:blipFill>
        <p:spPr>
          <a:xfrm>
            <a:off x="326936" y="171449"/>
            <a:ext cx="8490127" cy="5191125"/>
          </a:xfrm>
          <a:prstGeom prst="rect">
            <a:avLst/>
          </a:prstGeom>
        </p:spPr>
      </p:pic>
      <p:sp>
        <p:nvSpPr>
          <p:cNvPr id="6" name="Rectangle 5">
            <a:extLst>
              <a:ext uri="{FF2B5EF4-FFF2-40B4-BE49-F238E27FC236}">
                <a16:creationId xmlns:a16="http://schemas.microsoft.com/office/drawing/2014/main" id="{2C31148F-9FC7-40BE-80AA-FD4D791E0A0B}"/>
              </a:ext>
            </a:extLst>
          </p:cNvPr>
          <p:cNvSpPr/>
          <p:nvPr/>
        </p:nvSpPr>
        <p:spPr>
          <a:xfrm>
            <a:off x="2761672" y="3177310"/>
            <a:ext cx="138545" cy="1962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0" dirty="0">
                <a:solidFill>
                  <a:schemeClr val="tx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773907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CCA1029-9D30-4BA8-8F5A-68FE309AC0CB}"/>
              </a:ext>
            </a:extLst>
          </p:cNvPr>
          <p:cNvGraphicFramePr>
            <a:graphicFrameLocks noChangeAspect="1"/>
          </p:cNvGraphicFramePr>
          <p:nvPr>
            <p:custDataLst>
              <p:tags r:id="rId1"/>
            </p:custDataLst>
            <p:extLst>
              <p:ext uri="{D42A27DB-BD31-4B8C-83A1-F6EECF244321}">
                <p14:modId xmlns:p14="http://schemas.microsoft.com/office/powerpoint/2010/main" val="991824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6" name="Object 5" hidden="1">
                        <a:extLst>
                          <a:ext uri="{FF2B5EF4-FFF2-40B4-BE49-F238E27FC236}">
                            <a16:creationId xmlns:a16="http://schemas.microsoft.com/office/drawing/2014/main" id="{DCCA1029-9D30-4BA8-8F5A-68FE309AC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BDFE1C7-6A37-43EA-916F-ADBCA79FBA3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37" dirty="0">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CBF05757-DE2D-4E40-B19A-8DF1AFCBD463}"/>
              </a:ext>
            </a:extLst>
          </p:cNvPr>
          <p:cNvSpPr>
            <a:spLocks noGrp="1"/>
          </p:cNvSpPr>
          <p:nvPr>
            <p:ph type="title"/>
          </p:nvPr>
        </p:nvSpPr>
        <p:spPr/>
        <p:txBody>
          <a:bodyPr/>
          <a:lstStyle/>
          <a:p>
            <a:r>
              <a:rPr lang="en-US" dirty="0"/>
              <a:t>Manage Afib as a cardiomyopathy</a:t>
            </a:r>
          </a:p>
        </p:txBody>
      </p:sp>
      <p:sp>
        <p:nvSpPr>
          <p:cNvPr id="4" name="Text Placeholder 3">
            <a:extLst>
              <a:ext uri="{FF2B5EF4-FFF2-40B4-BE49-F238E27FC236}">
                <a16:creationId xmlns:a16="http://schemas.microsoft.com/office/drawing/2014/main" id="{E8F53168-4281-456A-AC64-4824535553B8}"/>
              </a:ext>
            </a:extLst>
          </p:cNvPr>
          <p:cNvSpPr>
            <a:spLocks noGrp="1"/>
          </p:cNvSpPr>
          <p:nvPr>
            <p:ph type="body" sz="half" idx="1"/>
          </p:nvPr>
        </p:nvSpPr>
        <p:spPr/>
        <p:txBody>
          <a:bodyPr/>
          <a:lstStyle/>
          <a:p>
            <a:r>
              <a:rPr lang="en-US" dirty="0"/>
              <a:t>Source:  Data approved for use by The Advisory Board.  Research, articles, and case studies.</a:t>
            </a:r>
            <a:br>
              <a:rPr lang="en-US" dirty="0"/>
            </a:br>
            <a:r>
              <a:rPr lang="en-US" dirty="0"/>
              <a:t>American Nursing Association. (2012, June).  The Value of Nursing Care Coordination:  Executive Summary.  Accessed April 2019.  Retrieved from </a:t>
            </a:r>
            <a:r>
              <a:rPr lang="en-US" dirty="0">
                <a:hlinkClick r:id="rId6"/>
              </a:rPr>
              <a:t>https://www.nursingworld.org/practice-policy/nursing-excellence/official-position-statements/id/care-coordination-and-registered-nurses-essential-role/</a:t>
            </a:r>
            <a:br>
              <a:rPr lang="en-US" dirty="0"/>
            </a:br>
            <a:r>
              <a:rPr lang="en-US" dirty="0"/>
              <a:t>Health Catalyst. (2017).  Data-Driven Approach to Improving Cardiovascular Care and Operations Leads to $75M in Improvements.  Accessed April 2019.  Retrieved from </a:t>
            </a:r>
            <a:r>
              <a:rPr lang="en-US" dirty="0">
                <a:hlinkClick r:id="rId7"/>
              </a:rPr>
              <a:t>https://pdfs.semanticscholar.org/354d/b353eb085ae817f8a6e2f8de5721896f4c32.pdf</a:t>
            </a:r>
            <a:r>
              <a:rPr lang="en-US" dirty="0"/>
              <a:t> </a:t>
            </a:r>
          </a:p>
        </p:txBody>
      </p:sp>
      <p:pic>
        <p:nvPicPr>
          <p:cNvPr id="7" name="Picture 6">
            <a:extLst>
              <a:ext uri="{FF2B5EF4-FFF2-40B4-BE49-F238E27FC236}">
                <a16:creationId xmlns:a16="http://schemas.microsoft.com/office/drawing/2014/main" id="{02D6B923-77E2-460B-9423-76B3654AF443}"/>
              </a:ext>
            </a:extLst>
          </p:cNvPr>
          <p:cNvPicPr>
            <a:picLocks noChangeAspect="1"/>
          </p:cNvPicPr>
          <p:nvPr/>
        </p:nvPicPr>
        <p:blipFill rotWithShape="1">
          <a:blip r:embed="rId8"/>
          <a:srcRect r="45789" b="49481"/>
          <a:stretch/>
        </p:blipFill>
        <p:spPr>
          <a:xfrm>
            <a:off x="709729" y="1014511"/>
            <a:ext cx="3862271" cy="2551641"/>
          </a:xfrm>
          <a:prstGeom prst="rect">
            <a:avLst/>
          </a:prstGeom>
        </p:spPr>
      </p:pic>
      <p:pic>
        <p:nvPicPr>
          <p:cNvPr id="8" name="Picture 7">
            <a:extLst>
              <a:ext uri="{FF2B5EF4-FFF2-40B4-BE49-F238E27FC236}">
                <a16:creationId xmlns:a16="http://schemas.microsoft.com/office/drawing/2014/main" id="{BDB310E0-CE48-41C7-88FE-CDBA810B4FC8}"/>
              </a:ext>
            </a:extLst>
          </p:cNvPr>
          <p:cNvPicPr>
            <a:picLocks noChangeAspect="1"/>
          </p:cNvPicPr>
          <p:nvPr/>
        </p:nvPicPr>
        <p:blipFill rotWithShape="1">
          <a:blip r:embed="rId8"/>
          <a:srcRect l="55810" b="38409"/>
          <a:stretch/>
        </p:blipFill>
        <p:spPr>
          <a:xfrm>
            <a:off x="5047299" y="1014511"/>
            <a:ext cx="3148328" cy="3110829"/>
          </a:xfrm>
          <a:prstGeom prst="rect">
            <a:avLst/>
          </a:prstGeom>
        </p:spPr>
      </p:pic>
      <p:pic>
        <p:nvPicPr>
          <p:cNvPr id="9" name="Picture 8">
            <a:extLst>
              <a:ext uri="{FF2B5EF4-FFF2-40B4-BE49-F238E27FC236}">
                <a16:creationId xmlns:a16="http://schemas.microsoft.com/office/drawing/2014/main" id="{37A1599E-8589-4DBD-82CE-14EA966E0A99}"/>
              </a:ext>
            </a:extLst>
          </p:cNvPr>
          <p:cNvPicPr>
            <a:picLocks noChangeAspect="1"/>
          </p:cNvPicPr>
          <p:nvPr/>
        </p:nvPicPr>
        <p:blipFill rotWithShape="1">
          <a:blip r:embed="rId8"/>
          <a:srcRect l="6813" t="61698" r="2515"/>
          <a:stretch/>
        </p:blipFill>
        <p:spPr>
          <a:xfrm>
            <a:off x="1708726" y="4277740"/>
            <a:ext cx="5495207" cy="1645623"/>
          </a:xfrm>
          <a:prstGeom prst="rect">
            <a:avLst/>
          </a:prstGeom>
        </p:spPr>
      </p:pic>
    </p:spTree>
    <p:extLst>
      <p:ext uri="{BB962C8B-B14F-4D97-AF65-F5344CB8AC3E}">
        <p14:creationId xmlns:p14="http://schemas.microsoft.com/office/powerpoint/2010/main" val="60165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endParaRPr lang="en-US"/>
          </a:p>
        </p:txBody>
      </p:sp>
      <p:sp>
        <p:nvSpPr>
          <p:cNvPr id="188" name="Shape 188"/>
          <p:cNvSpPr>
            <a:spLocks noGrp="1"/>
          </p:cNvSpPr>
          <p:nvPr>
            <p:ph type="title"/>
          </p:nvPr>
        </p:nvSpPr>
        <p:spPr>
          <a:prstGeom prst="rect">
            <a:avLst/>
          </a:prstGeom>
        </p:spPr>
        <p:txBody>
          <a:bodyPr>
            <a:noAutofit/>
          </a:bodyPr>
          <a:lstStyle>
            <a:lvl1pPr>
              <a:defRPr b="1">
                <a:solidFill>
                  <a:srgbClr val="FEFEFE"/>
                </a:solidFill>
              </a:defRPr>
            </a:lvl1pPr>
          </a:lstStyle>
          <a:p>
            <a:r>
              <a:rPr sz="3600" dirty="0">
                <a:latin typeface="Arial" charset="0"/>
                <a:ea typeface="Arial" charset="0"/>
                <a:cs typeface="Arial" charset="0"/>
              </a:rPr>
              <a:t>Atrial Fibrillation </a:t>
            </a:r>
            <a:br>
              <a:rPr lang="en-US" sz="3600" dirty="0">
                <a:latin typeface="Arial" charset="0"/>
                <a:ea typeface="Arial" charset="0"/>
                <a:cs typeface="Arial" charset="0"/>
              </a:rPr>
            </a:br>
            <a:r>
              <a:rPr sz="3600" dirty="0">
                <a:latin typeface="Arial" charset="0"/>
                <a:ea typeface="Arial" charset="0"/>
                <a:cs typeface="Arial" charset="0"/>
              </a:rPr>
              <a:t>Pathways and Goal of </a:t>
            </a:r>
            <a:br>
              <a:rPr lang="en-US" sz="3600" dirty="0">
                <a:latin typeface="Arial" charset="0"/>
                <a:ea typeface="Arial" charset="0"/>
                <a:cs typeface="Arial" charset="0"/>
              </a:rPr>
            </a:br>
            <a:r>
              <a:rPr sz="3600" dirty="0">
                <a:latin typeface="Arial" charset="0"/>
                <a:ea typeface="Arial" charset="0"/>
                <a:cs typeface="Arial" charset="0"/>
              </a:rPr>
              <a:t>MAZE Procedure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err="1"/>
              <a:t>Afib</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505" y="1045561"/>
            <a:ext cx="8229600" cy="4114800"/>
          </a:xfrm>
          <a:prstGeom prst="rect">
            <a:avLst/>
          </a:prstGeom>
        </p:spPr>
      </p:pic>
    </p:spTree>
    <p:extLst>
      <p:ext uri="{BB962C8B-B14F-4D97-AF65-F5344CB8AC3E}">
        <p14:creationId xmlns:p14="http://schemas.microsoft.com/office/powerpoint/2010/main" val="153339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charset="0"/>
                <a:ea typeface="Arial" charset="0"/>
                <a:cs typeface="Arial" charset="0"/>
              </a:rPr>
              <a:t>Agenda</a:t>
            </a:r>
          </a:p>
        </p:txBody>
      </p:sp>
      <p:sp>
        <p:nvSpPr>
          <p:cNvPr id="2" name="Text Placeholder 1"/>
          <p:cNvSpPr>
            <a:spLocks noGrp="1"/>
          </p:cNvSpPr>
          <p:nvPr>
            <p:ph type="body" sz="half" idx="1"/>
          </p:nvPr>
        </p:nvSpPr>
        <p:spPr/>
        <p:txBody>
          <a:bodyPr>
            <a:noAutofit/>
          </a:bodyPr>
          <a:lstStyle/>
          <a:p>
            <a:r>
              <a:rPr lang="en-US" sz="2400" dirty="0">
                <a:latin typeface="Arial" charset="0"/>
                <a:ea typeface="Arial" charset="0"/>
                <a:cs typeface="Arial" charset="0"/>
              </a:rPr>
              <a:t>State of </a:t>
            </a:r>
            <a:r>
              <a:rPr lang="en-US" sz="2400" dirty="0" err="1">
                <a:latin typeface="Arial" charset="0"/>
                <a:ea typeface="Arial" charset="0"/>
                <a:cs typeface="Arial" charset="0"/>
              </a:rPr>
              <a:t>Afib</a:t>
            </a:r>
            <a:endParaRPr lang="en-US" sz="2400" dirty="0">
              <a:latin typeface="Arial" charset="0"/>
              <a:ea typeface="Arial" charset="0"/>
              <a:cs typeface="Arial" charset="0"/>
            </a:endParaRPr>
          </a:p>
          <a:p>
            <a:r>
              <a:rPr lang="en-US" sz="2400" dirty="0">
                <a:latin typeface="Arial" charset="0"/>
                <a:ea typeface="Arial" charset="0"/>
                <a:cs typeface="Arial" charset="0"/>
              </a:rPr>
              <a:t>State of Concomitant Surgery</a:t>
            </a:r>
          </a:p>
          <a:p>
            <a:r>
              <a:rPr lang="en-US" sz="2400" dirty="0">
                <a:latin typeface="Arial" charset="0"/>
                <a:ea typeface="Arial" charset="0"/>
                <a:cs typeface="Arial" charset="0"/>
              </a:rPr>
              <a:t>Pathways / Goal of the MAZE Procedure</a:t>
            </a:r>
          </a:p>
          <a:p>
            <a:r>
              <a:rPr lang="en-US" sz="2400" dirty="0">
                <a:latin typeface="Arial" charset="0"/>
                <a:ea typeface="Arial" charset="0"/>
                <a:cs typeface="Arial" charset="0"/>
              </a:rPr>
              <a:t>Surgical Treatment Options</a:t>
            </a:r>
          </a:p>
          <a:p>
            <a:r>
              <a:rPr lang="en-US" sz="2400" dirty="0">
                <a:latin typeface="Arial" charset="0"/>
                <a:ea typeface="Arial" charset="0"/>
                <a:cs typeface="Arial" charset="0"/>
              </a:rPr>
              <a:t>Clinical Outcomes</a:t>
            </a:r>
          </a:p>
          <a:p>
            <a:r>
              <a:rPr lang="en-US" sz="2400" dirty="0">
                <a:latin typeface="Arial" charset="0"/>
                <a:ea typeface="Arial" charset="0"/>
                <a:cs typeface="Arial" charset="0"/>
              </a:rPr>
              <a:t>Societal Guidelines</a:t>
            </a:r>
          </a:p>
          <a:p>
            <a:r>
              <a:rPr lang="en-US" sz="2400" dirty="0">
                <a:latin typeface="Arial" charset="0"/>
                <a:ea typeface="Arial" charset="0"/>
                <a:cs typeface="Arial" charset="0"/>
              </a:rPr>
              <a:t>Questions</a:t>
            </a:r>
          </a:p>
        </p:txBody>
      </p:sp>
      <p:sp>
        <p:nvSpPr>
          <p:cNvPr id="6" name="Text Placeholder 5">
            <a:extLst>
              <a:ext uri="{FF2B5EF4-FFF2-40B4-BE49-F238E27FC236}">
                <a16:creationId xmlns:a16="http://schemas.microsoft.com/office/drawing/2014/main" id="{8F45DFD6-013F-47C4-A5BF-5614A14B2E5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6818219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txBox="1">
            <a:spLocks/>
          </p:cNvSpPr>
          <p:nvPr/>
        </p:nvSpPr>
        <p:spPr>
          <a:xfrm>
            <a:off x="5736840" y="2543175"/>
            <a:ext cx="2922433" cy="174625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Aft>
                <a:spcPts val="600"/>
              </a:spcAft>
              <a:buNone/>
            </a:pPr>
            <a:r>
              <a:rPr lang="en-US" sz="2400" b="0" dirty="0">
                <a:solidFill>
                  <a:srgbClr val="3D5567"/>
                </a:solidFill>
                <a:latin typeface="Arial" charset="0"/>
                <a:ea typeface="Arial" charset="0"/>
                <a:cs typeface="Arial" charset="0"/>
              </a:rPr>
              <a:t>The pulmonary veins are common </a:t>
            </a:r>
            <a:r>
              <a:rPr lang="en-US" sz="2400" b="0" dirty="0" err="1">
                <a:solidFill>
                  <a:srgbClr val="3D5567"/>
                </a:solidFill>
                <a:latin typeface="Arial" charset="0"/>
                <a:ea typeface="Arial" charset="0"/>
                <a:cs typeface="Arial" charset="0"/>
              </a:rPr>
              <a:t>Afib</a:t>
            </a:r>
            <a:r>
              <a:rPr lang="en-US" sz="2400" b="0" dirty="0">
                <a:solidFill>
                  <a:srgbClr val="3D5567"/>
                </a:solidFill>
                <a:latin typeface="Arial" charset="0"/>
                <a:ea typeface="Arial" charset="0"/>
                <a:cs typeface="Arial" charset="0"/>
              </a:rPr>
              <a:t> triggers in paroxysmal patients</a:t>
            </a:r>
            <a:endParaRPr lang="en-US" sz="2000" b="0" dirty="0">
              <a:solidFill>
                <a:srgbClr val="3D5567"/>
              </a:solidFill>
              <a:latin typeface="Arial" charset="0"/>
              <a:ea typeface="Arial" charset="0"/>
              <a:cs typeface="Arial" charset="0"/>
            </a:endParaRPr>
          </a:p>
        </p:txBody>
      </p:sp>
      <p:pic>
        <p:nvPicPr>
          <p:cNvPr id="13" name="Picture 3" descr="Cutout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86"/>
          <a:stretch/>
        </p:blipFill>
        <p:spPr bwMode="auto">
          <a:xfrm>
            <a:off x="483006" y="1270049"/>
            <a:ext cx="506833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61" name="Shape 261"/>
          <p:cNvSpPr>
            <a:spLocks noGrp="1"/>
          </p:cNvSpPr>
          <p:nvPr>
            <p:ph type="title"/>
          </p:nvPr>
        </p:nvSpPr>
        <p:spPr>
          <a:prstGeom prst="rect">
            <a:avLst/>
          </a:prstGeom>
        </p:spPr>
        <p:txBody>
          <a:bodyPr>
            <a:noAutofit/>
          </a:bodyPr>
          <a:lstStyle>
            <a:lvl1pPr defTabSz="379475">
              <a:defRPr sz="3237" b="1">
                <a:solidFill>
                  <a:srgbClr val="FF8C12"/>
                </a:solidFill>
              </a:defRPr>
            </a:lvl1pPr>
          </a:lstStyle>
          <a:p>
            <a:r>
              <a:rPr lang="en-US" sz="3200" dirty="0">
                <a:solidFill>
                  <a:srgbClr val="FF620B"/>
                </a:solidFill>
                <a:latin typeface="Arial" charset="0"/>
                <a:ea typeface="Arial" charset="0"/>
                <a:cs typeface="Arial" charset="0"/>
              </a:rPr>
              <a:t>Mechanisms of Paroxysmal </a:t>
            </a:r>
            <a:r>
              <a:rPr lang="en-US" sz="3200" dirty="0" err="1">
                <a:solidFill>
                  <a:srgbClr val="FF620B"/>
                </a:solidFill>
                <a:latin typeface="Arial" charset="0"/>
                <a:ea typeface="Arial" charset="0"/>
                <a:cs typeface="Arial" charset="0"/>
              </a:rPr>
              <a:t>Afib</a:t>
            </a:r>
            <a:r>
              <a:rPr lang="en-US" sz="3200" dirty="0">
                <a:solidFill>
                  <a:srgbClr val="FF620B"/>
                </a:solidFill>
                <a:latin typeface="Arial" charset="0"/>
                <a:ea typeface="Arial" charset="0"/>
                <a:cs typeface="Arial" charset="0"/>
              </a:rPr>
              <a:t> (PAF)</a:t>
            </a:r>
            <a:endParaRPr sz="3200" dirty="0">
              <a:solidFill>
                <a:srgbClr val="FF620B"/>
              </a:solidFill>
              <a:latin typeface="Arial" charset="0"/>
              <a:ea typeface="Arial" charset="0"/>
              <a:cs typeface="Arial" charset="0"/>
            </a:endParaRPr>
          </a:p>
        </p:txBody>
      </p:sp>
      <p:sp>
        <p:nvSpPr>
          <p:cNvPr id="7" name="Text Placeholder 6"/>
          <p:cNvSpPr>
            <a:spLocks noGrp="1"/>
          </p:cNvSpPr>
          <p:nvPr>
            <p:ph type="body" sz="quarter" idx="10"/>
          </p:nvPr>
        </p:nvSpPr>
        <p:spPr/>
        <p:txBody>
          <a:bodyPr/>
          <a:lstStyle/>
          <a:p>
            <a:r>
              <a:rPr lang="en-US" sz="700" dirty="0">
                <a:latin typeface="Arial" panose="020B0604020202020204" pitchFamily="34" charset="0"/>
                <a:ea typeface="Times New Roman" panose="02020603050405020304" pitchFamily="18" charset="0"/>
                <a:cs typeface="Arial" panose="020B0604020202020204" pitchFamily="34" charset="0"/>
              </a:rPr>
              <a:t>Image: Courtesy of James L. Cox, MD</a:t>
            </a:r>
            <a:endParaRPr lang="en-US" sz="700" dirty="0">
              <a:latin typeface="Arial" panose="020B0604020202020204" pitchFamily="34" charset="0"/>
              <a:cs typeface="Arial" panose="020B0604020202020204" pitchFamily="34" charset="0"/>
            </a:endParaRPr>
          </a:p>
        </p:txBody>
      </p:sp>
      <p:sp>
        <p:nvSpPr>
          <p:cNvPr id="12" name="Freeform 11"/>
          <p:cNvSpPr/>
          <p:nvPr/>
        </p:nvSpPr>
        <p:spPr>
          <a:xfrm>
            <a:off x="750736" y="1289100"/>
            <a:ext cx="1273175" cy="741362"/>
          </a:xfrm>
          <a:custGeom>
            <a:avLst/>
            <a:gdLst>
              <a:gd name="connsiteX0" fmla="*/ 43496 w 1273331"/>
              <a:gd name="connsiteY0" fmla="*/ 735694 h 740444"/>
              <a:gd name="connsiteX1" fmla="*/ 607941 w 1273331"/>
              <a:gd name="connsiteY1" fmla="*/ 566361 h 740444"/>
              <a:gd name="connsiteX2" fmla="*/ 1059496 w 1273331"/>
              <a:gd name="connsiteY2" fmla="*/ 538139 h 740444"/>
              <a:gd name="connsiteX3" fmla="*/ 1242941 w 1273331"/>
              <a:gd name="connsiteY3" fmla="*/ 580472 h 740444"/>
              <a:gd name="connsiteX4" fmla="*/ 1242941 w 1273331"/>
              <a:gd name="connsiteY4" fmla="*/ 439361 h 740444"/>
              <a:gd name="connsiteX5" fmla="*/ 946608 w 1273331"/>
              <a:gd name="connsiteY5" fmla="*/ 213583 h 740444"/>
              <a:gd name="connsiteX6" fmla="*/ 946608 w 1273331"/>
              <a:gd name="connsiteY6" fmla="*/ 213583 h 740444"/>
              <a:gd name="connsiteX7" fmla="*/ 368052 w 1273331"/>
              <a:gd name="connsiteY7" fmla="*/ 1917 h 740444"/>
              <a:gd name="connsiteX8" fmla="*/ 71719 w 1273331"/>
              <a:gd name="connsiteY8" fmla="*/ 354694 h 740444"/>
              <a:gd name="connsiteX9" fmla="*/ 43496 w 1273331"/>
              <a:gd name="connsiteY9" fmla="*/ 735694 h 74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31" h="740444">
                <a:moveTo>
                  <a:pt x="43496" y="735694"/>
                </a:moveTo>
                <a:cubicBezTo>
                  <a:pt x="132866" y="770972"/>
                  <a:pt x="438608" y="599287"/>
                  <a:pt x="607941" y="566361"/>
                </a:cubicBezTo>
                <a:cubicBezTo>
                  <a:pt x="777274" y="533435"/>
                  <a:pt x="953663" y="535787"/>
                  <a:pt x="1059496" y="538139"/>
                </a:cubicBezTo>
                <a:cubicBezTo>
                  <a:pt x="1165329" y="540491"/>
                  <a:pt x="1212367" y="596935"/>
                  <a:pt x="1242941" y="580472"/>
                </a:cubicBezTo>
                <a:cubicBezTo>
                  <a:pt x="1273515" y="564009"/>
                  <a:pt x="1292330" y="500509"/>
                  <a:pt x="1242941" y="439361"/>
                </a:cubicBezTo>
                <a:cubicBezTo>
                  <a:pt x="1193552" y="378213"/>
                  <a:pt x="946608" y="213583"/>
                  <a:pt x="946608" y="213583"/>
                </a:cubicBezTo>
                <a:lnTo>
                  <a:pt x="946608" y="213583"/>
                </a:lnTo>
                <a:cubicBezTo>
                  <a:pt x="850182" y="178305"/>
                  <a:pt x="513867" y="-21602"/>
                  <a:pt x="368052" y="1917"/>
                </a:cubicBezTo>
                <a:cubicBezTo>
                  <a:pt x="222237" y="25436"/>
                  <a:pt x="121108" y="230046"/>
                  <a:pt x="71719" y="354694"/>
                </a:cubicBezTo>
                <a:cubicBezTo>
                  <a:pt x="22330" y="479342"/>
                  <a:pt x="-45874" y="700416"/>
                  <a:pt x="43496" y="735694"/>
                </a:cubicBezTo>
                <a:close/>
              </a:path>
            </a:pathLst>
          </a:custGeom>
          <a:solidFill>
            <a:srgbClr val="FAFAFA"/>
          </a:solidFill>
          <a:ln w="6350">
            <a:solidFill>
              <a:srgbClr val="7F7F7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 name="Explosion 2 3"/>
          <p:cNvSpPr/>
          <p:nvPr/>
        </p:nvSpPr>
        <p:spPr>
          <a:xfrm>
            <a:off x="1608911" y="2761997"/>
            <a:ext cx="275208" cy="337352"/>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5" name="Explosion 2 14"/>
          <p:cNvSpPr/>
          <p:nvPr/>
        </p:nvSpPr>
        <p:spPr>
          <a:xfrm rot="17208700">
            <a:off x="1748702" y="3311066"/>
            <a:ext cx="375113" cy="391835"/>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6" name="Explosion 2 15"/>
          <p:cNvSpPr/>
          <p:nvPr/>
        </p:nvSpPr>
        <p:spPr>
          <a:xfrm rot="18099557">
            <a:off x="3105639" y="3180645"/>
            <a:ext cx="342468" cy="271311"/>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7" name="Explosion 2 16"/>
          <p:cNvSpPr/>
          <p:nvPr/>
        </p:nvSpPr>
        <p:spPr>
          <a:xfrm rot="14084261">
            <a:off x="2984523" y="3712361"/>
            <a:ext cx="325491" cy="363213"/>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2" name="TextBox 1"/>
          <p:cNvSpPr txBox="1"/>
          <p:nvPr/>
        </p:nvSpPr>
        <p:spPr>
          <a:xfrm>
            <a:off x="6019060" y="1695635"/>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rmAutofit fontScale="25000" lnSpcReduction="20000"/>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dirty="0">
              <a:ln>
                <a:noFill/>
              </a:ln>
              <a:solidFill>
                <a:srgbClr val="3D5567"/>
              </a:solidFill>
              <a:effectLst/>
              <a:uFillTx/>
              <a:latin typeface="+mj-lt"/>
              <a:ea typeface="+mj-ea"/>
              <a:cs typeface="+mj-cs"/>
              <a:sym typeface="Helvetica"/>
            </a:endParaRPr>
          </a:p>
        </p:txBody>
      </p:sp>
      <p:sp>
        <p:nvSpPr>
          <p:cNvPr id="3" name="TextBox 2"/>
          <p:cNvSpPr txBox="1"/>
          <p:nvPr/>
        </p:nvSpPr>
        <p:spPr>
          <a:xfrm>
            <a:off x="6019060" y="1624614"/>
            <a:ext cx="45719" cy="710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fontScale="25000" lnSpcReduction="20000"/>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dirty="0">
              <a:ln>
                <a:noFill/>
              </a:ln>
              <a:solidFill>
                <a:schemeClr val="bg1"/>
              </a:solidFill>
              <a:effectLst/>
              <a:uFillTx/>
              <a:latin typeface="+mj-lt"/>
              <a:ea typeface="+mj-ea"/>
              <a:cs typeface="+mj-cs"/>
              <a:sym typeface="Helvetica"/>
            </a:endParaRPr>
          </a:p>
        </p:txBody>
      </p:sp>
      <p:pic>
        <p:nvPicPr>
          <p:cNvPr id="5" name="Picture 4">
            <a:extLst>
              <a:ext uri="{FF2B5EF4-FFF2-40B4-BE49-F238E27FC236}">
                <a16:creationId xmlns:a16="http://schemas.microsoft.com/office/drawing/2014/main" id="{77D26F3D-4BF5-43B5-A9EF-3E607DC40215}"/>
              </a:ext>
            </a:extLst>
          </p:cNvPr>
          <p:cNvPicPr>
            <a:picLocks noChangeAspect="1"/>
          </p:cNvPicPr>
          <p:nvPr/>
        </p:nvPicPr>
        <p:blipFill>
          <a:blip r:embed="rId4"/>
          <a:stretch>
            <a:fillRect/>
          </a:stretch>
        </p:blipFill>
        <p:spPr>
          <a:xfrm>
            <a:off x="164195" y="1006719"/>
            <a:ext cx="5421977" cy="5352576"/>
          </a:xfrm>
          <a:prstGeom prst="rect">
            <a:avLst/>
          </a:prstGeom>
        </p:spPr>
      </p:pic>
    </p:spTree>
    <p:extLst>
      <p:ext uri="{BB962C8B-B14F-4D97-AF65-F5344CB8AC3E}">
        <p14:creationId xmlns:p14="http://schemas.microsoft.com/office/powerpoint/2010/main" val="427122480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txBox="1">
            <a:spLocks/>
          </p:cNvSpPr>
          <p:nvPr/>
        </p:nvSpPr>
        <p:spPr>
          <a:xfrm>
            <a:off x="5736840" y="2543175"/>
            <a:ext cx="2922433" cy="174625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Aft>
                <a:spcPts val="600"/>
              </a:spcAft>
              <a:buNone/>
            </a:pPr>
            <a:r>
              <a:rPr lang="en-US" sz="2400" b="0" dirty="0">
                <a:solidFill>
                  <a:srgbClr val="3D5567"/>
                </a:solidFill>
                <a:latin typeface="Arial" charset="0"/>
                <a:ea typeface="Arial" charset="0"/>
                <a:cs typeface="Arial" charset="0"/>
              </a:rPr>
              <a:t>Isolation of the pulmonary veins performed</a:t>
            </a:r>
          </a:p>
        </p:txBody>
      </p:sp>
      <p:pic>
        <p:nvPicPr>
          <p:cNvPr id="13" name="Picture 3" descr="Cutout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86"/>
          <a:stretch/>
        </p:blipFill>
        <p:spPr bwMode="auto">
          <a:xfrm>
            <a:off x="483006" y="1270049"/>
            <a:ext cx="506833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61" name="Shape 261"/>
          <p:cNvSpPr>
            <a:spLocks noGrp="1"/>
          </p:cNvSpPr>
          <p:nvPr>
            <p:ph type="title"/>
          </p:nvPr>
        </p:nvSpPr>
        <p:spPr>
          <a:prstGeom prst="rect">
            <a:avLst/>
          </a:prstGeom>
        </p:spPr>
        <p:txBody>
          <a:bodyPr>
            <a:noAutofit/>
          </a:bodyPr>
          <a:lstStyle>
            <a:lvl1pPr defTabSz="379475">
              <a:defRPr sz="3237" b="1">
                <a:solidFill>
                  <a:srgbClr val="FF8C12"/>
                </a:solidFill>
              </a:defRPr>
            </a:lvl1pPr>
          </a:lstStyle>
          <a:p>
            <a:r>
              <a:rPr lang="en-US" sz="3200" dirty="0">
                <a:solidFill>
                  <a:srgbClr val="FF620B"/>
                </a:solidFill>
                <a:latin typeface="Arial" charset="0"/>
                <a:ea typeface="Arial" charset="0"/>
                <a:cs typeface="Arial" charset="0"/>
              </a:rPr>
              <a:t>Ablation Treatment of PAF</a:t>
            </a:r>
            <a:endParaRPr sz="3200" dirty="0">
              <a:solidFill>
                <a:srgbClr val="FF620B"/>
              </a:solidFill>
              <a:latin typeface="Arial" charset="0"/>
              <a:ea typeface="Arial" charset="0"/>
              <a:cs typeface="Arial" charset="0"/>
            </a:endParaRPr>
          </a:p>
        </p:txBody>
      </p:sp>
      <p:sp>
        <p:nvSpPr>
          <p:cNvPr id="7" name="Text Placeholder 6"/>
          <p:cNvSpPr>
            <a:spLocks noGrp="1"/>
          </p:cNvSpPr>
          <p:nvPr>
            <p:ph type="body" sz="quarter" idx="10"/>
          </p:nvPr>
        </p:nvSpPr>
        <p:spPr/>
        <p:txBody>
          <a:bodyPr/>
          <a:lstStyle/>
          <a:p>
            <a:r>
              <a:rPr lang="en-US" sz="700" dirty="0">
                <a:latin typeface="Arial" panose="020B0604020202020204" pitchFamily="34" charset="0"/>
                <a:ea typeface="Times New Roman" panose="02020603050405020304" pitchFamily="18" charset="0"/>
                <a:cs typeface="Arial" panose="020B0604020202020204" pitchFamily="34" charset="0"/>
              </a:rPr>
              <a:t>Image: Courtesy of James L. Cox, MD</a:t>
            </a:r>
            <a:endParaRPr lang="en-US" sz="700" dirty="0">
              <a:latin typeface="Arial" panose="020B0604020202020204" pitchFamily="34" charset="0"/>
              <a:cs typeface="Arial" panose="020B0604020202020204" pitchFamily="34" charset="0"/>
            </a:endParaRPr>
          </a:p>
        </p:txBody>
      </p:sp>
      <p:sp>
        <p:nvSpPr>
          <p:cNvPr id="12" name="Freeform 11"/>
          <p:cNvSpPr/>
          <p:nvPr/>
        </p:nvSpPr>
        <p:spPr>
          <a:xfrm>
            <a:off x="750736" y="1289100"/>
            <a:ext cx="1273175" cy="741362"/>
          </a:xfrm>
          <a:custGeom>
            <a:avLst/>
            <a:gdLst>
              <a:gd name="connsiteX0" fmla="*/ 43496 w 1273331"/>
              <a:gd name="connsiteY0" fmla="*/ 735694 h 740444"/>
              <a:gd name="connsiteX1" fmla="*/ 607941 w 1273331"/>
              <a:gd name="connsiteY1" fmla="*/ 566361 h 740444"/>
              <a:gd name="connsiteX2" fmla="*/ 1059496 w 1273331"/>
              <a:gd name="connsiteY2" fmla="*/ 538139 h 740444"/>
              <a:gd name="connsiteX3" fmla="*/ 1242941 w 1273331"/>
              <a:gd name="connsiteY3" fmla="*/ 580472 h 740444"/>
              <a:gd name="connsiteX4" fmla="*/ 1242941 w 1273331"/>
              <a:gd name="connsiteY4" fmla="*/ 439361 h 740444"/>
              <a:gd name="connsiteX5" fmla="*/ 946608 w 1273331"/>
              <a:gd name="connsiteY5" fmla="*/ 213583 h 740444"/>
              <a:gd name="connsiteX6" fmla="*/ 946608 w 1273331"/>
              <a:gd name="connsiteY6" fmla="*/ 213583 h 740444"/>
              <a:gd name="connsiteX7" fmla="*/ 368052 w 1273331"/>
              <a:gd name="connsiteY7" fmla="*/ 1917 h 740444"/>
              <a:gd name="connsiteX8" fmla="*/ 71719 w 1273331"/>
              <a:gd name="connsiteY8" fmla="*/ 354694 h 740444"/>
              <a:gd name="connsiteX9" fmla="*/ 43496 w 1273331"/>
              <a:gd name="connsiteY9" fmla="*/ 735694 h 74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31" h="740444">
                <a:moveTo>
                  <a:pt x="43496" y="735694"/>
                </a:moveTo>
                <a:cubicBezTo>
                  <a:pt x="132866" y="770972"/>
                  <a:pt x="438608" y="599287"/>
                  <a:pt x="607941" y="566361"/>
                </a:cubicBezTo>
                <a:cubicBezTo>
                  <a:pt x="777274" y="533435"/>
                  <a:pt x="953663" y="535787"/>
                  <a:pt x="1059496" y="538139"/>
                </a:cubicBezTo>
                <a:cubicBezTo>
                  <a:pt x="1165329" y="540491"/>
                  <a:pt x="1212367" y="596935"/>
                  <a:pt x="1242941" y="580472"/>
                </a:cubicBezTo>
                <a:cubicBezTo>
                  <a:pt x="1273515" y="564009"/>
                  <a:pt x="1292330" y="500509"/>
                  <a:pt x="1242941" y="439361"/>
                </a:cubicBezTo>
                <a:cubicBezTo>
                  <a:pt x="1193552" y="378213"/>
                  <a:pt x="946608" y="213583"/>
                  <a:pt x="946608" y="213583"/>
                </a:cubicBezTo>
                <a:lnTo>
                  <a:pt x="946608" y="213583"/>
                </a:lnTo>
                <a:cubicBezTo>
                  <a:pt x="850182" y="178305"/>
                  <a:pt x="513867" y="-21602"/>
                  <a:pt x="368052" y="1917"/>
                </a:cubicBezTo>
                <a:cubicBezTo>
                  <a:pt x="222237" y="25436"/>
                  <a:pt x="121108" y="230046"/>
                  <a:pt x="71719" y="354694"/>
                </a:cubicBezTo>
                <a:cubicBezTo>
                  <a:pt x="22330" y="479342"/>
                  <a:pt x="-45874" y="700416"/>
                  <a:pt x="43496" y="735694"/>
                </a:cubicBezTo>
                <a:close/>
              </a:path>
            </a:pathLst>
          </a:custGeom>
          <a:solidFill>
            <a:srgbClr val="FAFAFA"/>
          </a:solidFill>
          <a:ln w="6350">
            <a:solidFill>
              <a:srgbClr val="7F7F7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 name="Explosion 2 3"/>
          <p:cNvSpPr/>
          <p:nvPr/>
        </p:nvSpPr>
        <p:spPr>
          <a:xfrm>
            <a:off x="1608911" y="2761997"/>
            <a:ext cx="275208" cy="337352"/>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5" name="Explosion 2 14"/>
          <p:cNvSpPr/>
          <p:nvPr/>
        </p:nvSpPr>
        <p:spPr>
          <a:xfrm rot="17208700">
            <a:off x="1748702" y="3311066"/>
            <a:ext cx="375113" cy="391835"/>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6" name="Explosion 2 15"/>
          <p:cNvSpPr/>
          <p:nvPr/>
        </p:nvSpPr>
        <p:spPr>
          <a:xfrm rot="18099557">
            <a:off x="3105639" y="3180645"/>
            <a:ext cx="342468" cy="271311"/>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7" name="Explosion 2 16"/>
          <p:cNvSpPr/>
          <p:nvPr/>
        </p:nvSpPr>
        <p:spPr>
          <a:xfrm rot="14084261">
            <a:off x="2984523" y="3712361"/>
            <a:ext cx="325491" cy="363213"/>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2" name="TextBox 1"/>
          <p:cNvSpPr txBox="1"/>
          <p:nvPr/>
        </p:nvSpPr>
        <p:spPr>
          <a:xfrm>
            <a:off x="6019060" y="1695635"/>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rmAutofit fontScale="25000" lnSpcReduction="20000"/>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dirty="0">
              <a:ln>
                <a:noFill/>
              </a:ln>
              <a:solidFill>
                <a:srgbClr val="3D5567"/>
              </a:solidFill>
              <a:effectLst/>
              <a:uFillTx/>
              <a:latin typeface="+mj-lt"/>
              <a:ea typeface="+mj-ea"/>
              <a:cs typeface="+mj-cs"/>
              <a:sym typeface="Helvetica"/>
            </a:endParaRPr>
          </a:p>
        </p:txBody>
      </p:sp>
      <p:sp>
        <p:nvSpPr>
          <p:cNvPr id="3" name="TextBox 2"/>
          <p:cNvSpPr txBox="1"/>
          <p:nvPr/>
        </p:nvSpPr>
        <p:spPr>
          <a:xfrm>
            <a:off x="6019060" y="1624614"/>
            <a:ext cx="45719" cy="710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fontScale="25000" lnSpcReduction="20000"/>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dirty="0">
              <a:ln>
                <a:noFill/>
              </a:ln>
              <a:solidFill>
                <a:schemeClr val="bg1"/>
              </a:solidFill>
              <a:effectLst/>
              <a:uFillTx/>
              <a:latin typeface="+mj-lt"/>
              <a:ea typeface="+mj-ea"/>
              <a:cs typeface="+mj-cs"/>
              <a:sym typeface="Helvetica"/>
            </a:endParaRPr>
          </a:p>
        </p:txBody>
      </p:sp>
      <p:sp>
        <p:nvSpPr>
          <p:cNvPr id="22" name="Oval 21"/>
          <p:cNvSpPr/>
          <p:nvPr/>
        </p:nvSpPr>
        <p:spPr>
          <a:xfrm rot="20243280">
            <a:off x="1576307" y="2484706"/>
            <a:ext cx="542624" cy="1509305"/>
          </a:xfrm>
          <a:prstGeom prst="ellipse">
            <a:avLst/>
          </a:prstGeom>
          <a:noFill/>
          <a:ln w="38100" cap="flat">
            <a:solidFill>
              <a:srgbClr val="067AAD"/>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21" name="Oval 20"/>
          <p:cNvSpPr/>
          <p:nvPr/>
        </p:nvSpPr>
        <p:spPr>
          <a:xfrm rot="1136727">
            <a:off x="2940921" y="2901055"/>
            <a:ext cx="542624" cy="1509305"/>
          </a:xfrm>
          <a:prstGeom prst="ellipse">
            <a:avLst/>
          </a:prstGeom>
          <a:noFill/>
          <a:ln w="38100" cap="flat">
            <a:solidFill>
              <a:srgbClr val="067AAD"/>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pic>
        <p:nvPicPr>
          <p:cNvPr id="5" name="Picture 4">
            <a:extLst>
              <a:ext uri="{FF2B5EF4-FFF2-40B4-BE49-F238E27FC236}">
                <a16:creationId xmlns:a16="http://schemas.microsoft.com/office/drawing/2014/main" id="{DBFE8B04-FCAA-4408-8D45-8EC93F904F4F}"/>
              </a:ext>
            </a:extLst>
          </p:cNvPr>
          <p:cNvPicPr>
            <a:picLocks noChangeAspect="1"/>
          </p:cNvPicPr>
          <p:nvPr/>
        </p:nvPicPr>
        <p:blipFill>
          <a:blip r:embed="rId4"/>
          <a:stretch>
            <a:fillRect/>
          </a:stretch>
        </p:blipFill>
        <p:spPr>
          <a:xfrm>
            <a:off x="471533" y="1185732"/>
            <a:ext cx="5079803" cy="5131638"/>
          </a:xfrm>
          <a:prstGeom prst="rect">
            <a:avLst/>
          </a:prstGeom>
        </p:spPr>
      </p:pic>
    </p:spTree>
    <p:extLst>
      <p:ext uri="{BB962C8B-B14F-4D97-AF65-F5344CB8AC3E}">
        <p14:creationId xmlns:p14="http://schemas.microsoft.com/office/powerpoint/2010/main" val="353344033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p:cNvSpPr txBox="1">
            <a:spLocks/>
          </p:cNvSpPr>
          <p:nvPr/>
        </p:nvSpPr>
        <p:spPr>
          <a:xfrm>
            <a:off x="5736840" y="2543175"/>
            <a:ext cx="2922433" cy="174625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Aft>
                <a:spcPts val="600"/>
              </a:spcAft>
              <a:buNone/>
            </a:pPr>
            <a:r>
              <a:rPr lang="en-US" sz="2400" b="0" dirty="0">
                <a:solidFill>
                  <a:srgbClr val="3D5567"/>
                </a:solidFill>
                <a:latin typeface="Arial" charset="0"/>
                <a:ea typeface="Arial" charset="0"/>
                <a:cs typeface="Arial" charset="0"/>
              </a:rPr>
              <a:t>The posterior left atrium becomes a common </a:t>
            </a:r>
            <a:r>
              <a:rPr lang="en-US" sz="2400" b="0" dirty="0" err="1">
                <a:solidFill>
                  <a:srgbClr val="3D5567"/>
                </a:solidFill>
                <a:latin typeface="Arial" charset="0"/>
                <a:ea typeface="Arial" charset="0"/>
                <a:cs typeface="Arial" charset="0"/>
              </a:rPr>
              <a:t>Afib</a:t>
            </a:r>
            <a:r>
              <a:rPr lang="en-US" sz="2400" b="0" dirty="0">
                <a:solidFill>
                  <a:srgbClr val="3D5567"/>
                </a:solidFill>
                <a:latin typeface="Arial" charset="0"/>
                <a:ea typeface="Arial" charset="0"/>
                <a:cs typeface="Arial" charset="0"/>
              </a:rPr>
              <a:t> trigger as patients move from paroxysmal to non-paroxysmal </a:t>
            </a:r>
            <a:r>
              <a:rPr lang="en-US" sz="2400" b="0" dirty="0" err="1">
                <a:solidFill>
                  <a:srgbClr val="3D5567"/>
                </a:solidFill>
                <a:latin typeface="Arial" charset="0"/>
                <a:ea typeface="Arial" charset="0"/>
                <a:cs typeface="Arial" charset="0"/>
              </a:rPr>
              <a:t>Afib</a:t>
            </a:r>
            <a:endParaRPr lang="en-US" sz="2000" b="0" dirty="0">
              <a:solidFill>
                <a:srgbClr val="3D5567"/>
              </a:solidFill>
              <a:latin typeface="Arial" charset="0"/>
              <a:ea typeface="Arial" charset="0"/>
              <a:cs typeface="Arial" charset="0"/>
            </a:endParaRPr>
          </a:p>
        </p:txBody>
      </p:sp>
      <p:pic>
        <p:nvPicPr>
          <p:cNvPr id="13" name="Picture 3" descr="Cutout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86"/>
          <a:stretch/>
        </p:blipFill>
        <p:spPr bwMode="auto">
          <a:xfrm>
            <a:off x="483006" y="1270049"/>
            <a:ext cx="506833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61" name="Shape 261"/>
          <p:cNvSpPr>
            <a:spLocks noGrp="1"/>
          </p:cNvSpPr>
          <p:nvPr>
            <p:ph type="title"/>
          </p:nvPr>
        </p:nvSpPr>
        <p:spPr>
          <a:prstGeom prst="rect">
            <a:avLst/>
          </a:prstGeom>
        </p:spPr>
        <p:txBody>
          <a:bodyPr>
            <a:noAutofit/>
          </a:bodyPr>
          <a:lstStyle>
            <a:lvl1pPr defTabSz="379475">
              <a:defRPr sz="3237" b="1">
                <a:solidFill>
                  <a:srgbClr val="FF8C12"/>
                </a:solidFill>
              </a:defRPr>
            </a:lvl1pPr>
          </a:lstStyle>
          <a:p>
            <a:r>
              <a:rPr lang="en-US" sz="3200" dirty="0">
                <a:solidFill>
                  <a:srgbClr val="FF620B"/>
                </a:solidFill>
                <a:latin typeface="Arial" charset="0"/>
                <a:ea typeface="Arial" charset="0"/>
                <a:cs typeface="Arial" charset="0"/>
              </a:rPr>
              <a:t>PAF </a:t>
            </a:r>
            <a:r>
              <a:rPr lang="en-US" sz="3200" dirty="0">
                <a:solidFill>
                  <a:srgbClr val="FF620B"/>
                </a:solidFill>
                <a:latin typeface="Arial" charset="0"/>
                <a:ea typeface="Arial" charset="0"/>
                <a:cs typeface="Arial" charset="0"/>
                <a:sym typeface="Wingdings" panose="05000000000000000000" pitchFamily="2" charset="2"/>
              </a:rPr>
              <a:t>➔ Non-Paroxysmal </a:t>
            </a:r>
            <a:r>
              <a:rPr lang="en-US" sz="3200" dirty="0" err="1">
                <a:solidFill>
                  <a:srgbClr val="FF620B"/>
                </a:solidFill>
                <a:latin typeface="Arial" charset="0"/>
                <a:ea typeface="Arial" charset="0"/>
                <a:cs typeface="Arial" charset="0"/>
                <a:sym typeface="Wingdings" panose="05000000000000000000" pitchFamily="2" charset="2"/>
              </a:rPr>
              <a:t>Afib</a:t>
            </a:r>
            <a:r>
              <a:rPr lang="en-US" sz="3200" dirty="0">
                <a:solidFill>
                  <a:srgbClr val="FF620B"/>
                </a:solidFill>
                <a:latin typeface="Arial" charset="0"/>
                <a:ea typeface="Arial" charset="0"/>
                <a:cs typeface="Arial" charset="0"/>
                <a:sym typeface="Wingdings" panose="05000000000000000000" pitchFamily="2" charset="2"/>
              </a:rPr>
              <a:t> (</a:t>
            </a:r>
            <a:r>
              <a:rPr lang="en-US" sz="3200" dirty="0" err="1">
                <a:solidFill>
                  <a:srgbClr val="FF620B"/>
                </a:solidFill>
                <a:latin typeface="Arial" charset="0"/>
                <a:ea typeface="Arial" charset="0"/>
                <a:cs typeface="Arial" charset="0"/>
                <a:sym typeface="Wingdings" panose="05000000000000000000" pitchFamily="2" charset="2"/>
              </a:rPr>
              <a:t>nPAF</a:t>
            </a:r>
            <a:r>
              <a:rPr lang="en-US" sz="3200" dirty="0">
                <a:solidFill>
                  <a:srgbClr val="FF620B"/>
                </a:solidFill>
                <a:latin typeface="Arial" charset="0"/>
                <a:ea typeface="Arial" charset="0"/>
                <a:cs typeface="Arial" charset="0"/>
                <a:sym typeface="Wingdings" panose="05000000000000000000" pitchFamily="2" charset="2"/>
              </a:rPr>
              <a:t>) </a:t>
            </a:r>
            <a:endParaRPr sz="3200" dirty="0">
              <a:solidFill>
                <a:srgbClr val="FF620B"/>
              </a:solidFill>
              <a:latin typeface="Arial" charset="0"/>
              <a:ea typeface="Arial" charset="0"/>
              <a:cs typeface="Arial" charset="0"/>
            </a:endParaRPr>
          </a:p>
        </p:txBody>
      </p:sp>
      <p:sp>
        <p:nvSpPr>
          <p:cNvPr id="7" name="Text Placeholder 6"/>
          <p:cNvSpPr>
            <a:spLocks noGrp="1"/>
          </p:cNvSpPr>
          <p:nvPr>
            <p:ph type="body" sz="quarter" idx="10"/>
          </p:nvPr>
        </p:nvSpPr>
        <p:spPr/>
        <p:txBody>
          <a:bodyPr/>
          <a:lstStyle/>
          <a:p>
            <a:r>
              <a:rPr lang="en-US" sz="700" dirty="0">
                <a:latin typeface="Arial" panose="020B0604020202020204" pitchFamily="34" charset="0"/>
                <a:ea typeface="Times New Roman" panose="02020603050405020304" pitchFamily="18" charset="0"/>
                <a:cs typeface="Arial" panose="020B0604020202020204" pitchFamily="34" charset="0"/>
              </a:rPr>
              <a:t>Image: Courtesy of James L. Cox, MD</a:t>
            </a:r>
            <a:endParaRPr lang="en-US" sz="700" dirty="0">
              <a:latin typeface="Arial" panose="020B0604020202020204" pitchFamily="34" charset="0"/>
              <a:cs typeface="Arial" panose="020B0604020202020204" pitchFamily="34" charset="0"/>
            </a:endParaRPr>
          </a:p>
        </p:txBody>
      </p:sp>
      <p:sp>
        <p:nvSpPr>
          <p:cNvPr id="12" name="Freeform 11"/>
          <p:cNvSpPr/>
          <p:nvPr/>
        </p:nvSpPr>
        <p:spPr>
          <a:xfrm>
            <a:off x="750736" y="1289100"/>
            <a:ext cx="1273175" cy="741362"/>
          </a:xfrm>
          <a:custGeom>
            <a:avLst/>
            <a:gdLst>
              <a:gd name="connsiteX0" fmla="*/ 43496 w 1273331"/>
              <a:gd name="connsiteY0" fmla="*/ 735694 h 740444"/>
              <a:gd name="connsiteX1" fmla="*/ 607941 w 1273331"/>
              <a:gd name="connsiteY1" fmla="*/ 566361 h 740444"/>
              <a:gd name="connsiteX2" fmla="*/ 1059496 w 1273331"/>
              <a:gd name="connsiteY2" fmla="*/ 538139 h 740444"/>
              <a:gd name="connsiteX3" fmla="*/ 1242941 w 1273331"/>
              <a:gd name="connsiteY3" fmla="*/ 580472 h 740444"/>
              <a:gd name="connsiteX4" fmla="*/ 1242941 w 1273331"/>
              <a:gd name="connsiteY4" fmla="*/ 439361 h 740444"/>
              <a:gd name="connsiteX5" fmla="*/ 946608 w 1273331"/>
              <a:gd name="connsiteY5" fmla="*/ 213583 h 740444"/>
              <a:gd name="connsiteX6" fmla="*/ 946608 w 1273331"/>
              <a:gd name="connsiteY6" fmla="*/ 213583 h 740444"/>
              <a:gd name="connsiteX7" fmla="*/ 368052 w 1273331"/>
              <a:gd name="connsiteY7" fmla="*/ 1917 h 740444"/>
              <a:gd name="connsiteX8" fmla="*/ 71719 w 1273331"/>
              <a:gd name="connsiteY8" fmla="*/ 354694 h 740444"/>
              <a:gd name="connsiteX9" fmla="*/ 43496 w 1273331"/>
              <a:gd name="connsiteY9" fmla="*/ 735694 h 74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31" h="740444">
                <a:moveTo>
                  <a:pt x="43496" y="735694"/>
                </a:moveTo>
                <a:cubicBezTo>
                  <a:pt x="132866" y="770972"/>
                  <a:pt x="438608" y="599287"/>
                  <a:pt x="607941" y="566361"/>
                </a:cubicBezTo>
                <a:cubicBezTo>
                  <a:pt x="777274" y="533435"/>
                  <a:pt x="953663" y="535787"/>
                  <a:pt x="1059496" y="538139"/>
                </a:cubicBezTo>
                <a:cubicBezTo>
                  <a:pt x="1165329" y="540491"/>
                  <a:pt x="1212367" y="596935"/>
                  <a:pt x="1242941" y="580472"/>
                </a:cubicBezTo>
                <a:cubicBezTo>
                  <a:pt x="1273515" y="564009"/>
                  <a:pt x="1292330" y="500509"/>
                  <a:pt x="1242941" y="439361"/>
                </a:cubicBezTo>
                <a:cubicBezTo>
                  <a:pt x="1193552" y="378213"/>
                  <a:pt x="946608" y="213583"/>
                  <a:pt x="946608" y="213583"/>
                </a:cubicBezTo>
                <a:lnTo>
                  <a:pt x="946608" y="213583"/>
                </a:lnTo>
                <a:cubicBezTo>
                  <a:pt x="850182" y="178305"/>
                  <a:pt x="513867" y="-21602"/>
                  <a:pt x="368052" y="1917"/>
                </a:cubicBezTo>
                <a:cubicBezTo>
                  <a:pt x="222237" y="25436"/>
                  <a:pt x="121108" y="230046"/>
                  <a:pt x="71719" y="354694"/>
                </a:cubicBezTo>
                <a:cubicBezTo>
                  <a:pt x="22330" y="479342"/>
                  <a:pt x="-45874" y="700416"/>
                  <a:pt x="43496" y="735694"/>
                </a:cubicBezTo>
                <a:close/>
              </a:path>
            </a:pathLst>
          </a:custGeom>
          <a:solidFill>
            <a:srgbClr val="FAFAFA"/>
          </a:solidFill>
          <a:ln w="6350">
            <a:solidFill>
              <a:srgbClr val="7F7F7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 name="Explosion 2 3"/>
          <p:cNvSpPr/>
          <p:nvPr/>
        </p:nvSpPr>
        <p:spPr>
          <a:xfrm>
            <a:off x="1608911" y="2761997"/>
            <a:ext cx="275208" cy="337352"/>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5" name="Explosion 2 14"/>
          <p:cNvSpPr/>
          <p:nvPr/>
        </p:nvSpPr>
        <p:spPr>
          <a:xfrm rot="17208700">
            <a:off x="1748702" y="3311066"/>
            <a:ext cx="375113" cy="391835"/>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6" name="Explosion 2 15"/>
          <p:cNvSpPr/>
          <p:nvPr/>
        </p:nvSpPr>
        <p:spPr>
          <a:xfrm rot="18099557">
            <a:off x="3105639" y="3180645"/>
            <a:ext cx="342468" cy="271311"/>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7" name="Explosion 2 16"/>
          <p:cNvSpPr/>
          <p:nvPr/>
        </p:nvSpPr>
        <p:spPr>
          <a:xfrm rot="14084261">
            <a:off x="2984523" y="3712361"/>
            <a:ext cx="325491" cy="363213"/>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2" name="TextBox 1"/>
          <p:cNvSpPr txBox="1"/>
          <p:nvPr/>
        </p:nvSpPr>
        <p:spPr>
          <a:xfrm>
            <a:off x="6019060" y="1695635"/>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rmAutofit fontScale="25000" lnSpcReduction="20000"/>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dirty="0">
              <a:ln>
                <a:noFill/>
              </a:ln>
              <a:solidFill>
                <a:srgbClr val="3D5567"/>
              </a:solidFill>
              <a:effectLst/>
              <a:uFillTx/>
              <a:latin typeface="+mj-lt"/>
              <a:ea typeface="+mj-ea"/>
              <a:cs typeface="+mj-cs"/>
              <a:sym typeface="Helvetica"/>
            </a:endParaRPr>
          </a:p>
        </p:txBody>
      </p:sp>
      <p:sp>
        <p:nvSpPr>
          <p:cNvPr id="3" name="TextBox 2"/>
          <p:cNvSpPr txBox="1"/>
          <p:nvPr/>
        </p:nvSpPr>
        <p:spPr>
          <a:xfrm>
            <a:off x="6019060" y="1624614"/>
            <a:ext cx="45719" cy="710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fontScale="25000" lnSpcReduction="20000"/>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dirty="0">
              <a:ln>
                <a:noFill/>
              </a:ln>
              <a:solidFill>
                <a:schemeClr val="bg1"/>
              </a:solidFill>
              <a:effectLst/>
              <a:uFillTx/>
              <a:latin typeface="+mj-lt"/>
              <a:ea typeface="+mj-ea"/>
              <a:cs typeface="+mj-cs"/>
              <a:sym typeface="Helvetica"/>
            </a:endParaRPr>
          </a:p>
        </p:txBody>
      </p:sp>
      <p:sp>
        <p:nvSpPr>
          <p:cNvPr id="18" name="Explosion 2 17"/>
          <p:cNvSpPr/>
          <p:nvPr/>
        </p:nvSpPr>
        <p:spPr>
          <a:xfrm>
            <a:off x="2285999" y="2894321"/>
            <a:ext cx="167257" cy="205025"/>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9" name="Explosion 2 18"/>
          <p:cNvSpPr/>
          <p:nvPr/>
        </p:nvSpPr>
        <p:spPr>
          <a:xfrm rot="19446702">
            <a:off x="2638694" y="3111677"/>
            <a:ext cx="167257" cy="205025"/>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20" name="Explosion 2 19"/>
          <p:cNvSpPr/>
          <p:nvPr/>
        </p:nvSpPr>
        <p:spPr>
          <a:xfrm rot="13947086">
            <a:off x="2458806" y="3447721"/>
            <a:ext cx="167257" cy="205025"/>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pic>
        <p:nvPicPr>
          <p:cNvPr id="5" name="Picture 4">
            <a:extLst>
              <a:ext uri="{FF2B5EF4-FFF2-40B4-BE49-F238E27FC236}">
                <a16:creationId xmlns:a16="http://schemas.microsoft.com/office/drawing/2014/main" id="{5C848B32-218A-47EA-9792-32B011655224}"/>
              </a:ext>
            </a:extLst>
          </p:cNvPr>
          <p:cNvPicPr>
            <a:picLocks noChangeAspect="1"/>
          </p:cNvPicPr>
          <p:nvPr/>
        </p:nvPicPr>
        <p:blipFill>
          <a:blip r:embed="rId4"/>
          <a:stretch>
            <a:fillRect/>
          </a:stretch>
        </p:blipFill>
        <p:spPr>
          <a:xfrm>
            <a:off x="447359" y="1258330"/>
            <a:ext cx="5065170" cy="4857369"/>
          </a:xfrm>
          <a:prstGeom prst="rect">
            <a:avLst/>
          </a:prstGeom>
        </p:spPr>
      </p:pic>
    </p:spTree>
    <p:extLst>
      <p:ext uri="{BB962C8B-B14F-4D97-AF65-F5344CB8AC3E}">
        <p14:creationId xmlns:p14="http://schemas.microsoft.com/office/powerpoint/2010/main" val="296923133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p:cNvSpPr txBox="1">
            <a:spLocks/>
          </p:cNvSpPr>
          <p:nvPr/>
        </p:nvSpPr>
        <p:spPr>
          <a:xfrm>
            <a:off x="5736840" y="2543175"/>
            <a:ext cx="2922433" cy="174625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Aft>
                <a:spcPts val="600"/>
              </a:spcAft>
              <a:buNone/>
            </a:pPr>
            <a:r>
              <a:rPr lang="en-US" sz="2400" b="0" dirty="0">
                <a:solidFill>
                  <a:srgbClr val="3D5567"/>
                </a:solidFill>
                <a:latin typeface="Arial" charset="0"/>
                <a:ea typeface="Arial" charset="0"/>
                <a:cs typeface="Arial" charset="0"/>
              </a:rPr>
              <a:t>Isolation of the pulmonary veins and posterior left atrium performed </a:t>
            </a:r>
            <a:endParaRPr lang="en-US" sz="2000" b="0" dirty="0">
              <a:solidFill>
                <a:srgbClr val="3D5567"/>
              </a:solidFill>
              <a:latin typeface="Arial" charset="0"/>
              <a:ea typeface="Arial" charset="0"/>
              <a:cs typeface="Arial" charset="0"/>
            </a:endParaRPr>
          </a:p>
        </p:txBody>
      </p:sp>
      <p:pic>
        <p:nvPicPr>
          <p:cNvPr id="13" name="Picture 3" descr="Cutout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86"/>
          <a:stretch/>
        </p:blipFill>
        <p:spPr bwMode="auto">
          <a:xfrm>
            <a:off x="483006" y="1270049"/>
            <a:ext cx="506833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61" name="Shape 261"/>
          <p:cNvSpPr>
            <a:spLocks noGrp="1"/>
          </p:cNvSpPr>
          <p:nvPr>
            <p:ph type="title"/>
          </p:nvPr>
        </p:nvSpPr>
        <p:spPr>
          <a:prstGeom prst="rect">
            <a:avLst/>
          </a:prstGeom>
        </p:spPr>
        <p:txBody>
          <a:bodyPr>
            <a:noAutofit/>
          </a:bodyPr>
          <a:lstStyle>
            <a:lvl1pPr defTabSz="379475">
              <a:defRPr sz="3237" b="1">
                <a:solidFill>
                  <a:srgbClr val="FF8C12"/>
                </a:solidFill>
              </a:defRPr>
            </a:lvl1pPr>
          </a:lstStyle>
          <a:p>
            <a:r>
              <a:rPr lang="en-US" sz="3200" dirty="0">
                <a:solidFill>
                  <a:srgbClr val="FF620B"/>
                </a:solidFill>
                <a:latin typeface="Arial" charset="0"/>
                <a:ea typeface="Arial" charset="0"/>
                <a:cs typeface="Arial" charset="0"/>
              </a:rPr>
              <a:t>Ablation Treatment PAF ➔ </a:t>
            </a:r>
            <a:r>
              <a:rPr lang="en-US" sz="3200" dirty="0" err="1">
                <a:solidFill>
                  <a:srgbClr val="FF620B"/>
                </a:solidFill>
                <a:latin typeface="Arial" charset="0"/>
                <a:ea typeface="Arial" charset="0"/>
                <a:cs typeface="Arial" charset="0"/>
                <a:sym typeface="Wingdings" panose="05000000000000000000" pitchFamily="2" charset="2"/>
              </a:rPr>
              <a:t>nPAF</a:t>
            </a:r>
            <a:endParaRPr sz="3200" dirty="0">
              <a:solidFill>
                <a:srgbClr val="FF620B"/>
              </a:solidFill>
              <a:latin typeface="Arial" charset="0"/>
              <a:ea typeface="Arial" charset="0"/>
              <a:cs typeface="Arial" charset="0"/>
            </a:endParaRPr>
          </a:p>
        </p:txBody>
      </p:sp>
      <p:sp>
        <p:nvSpPr>
          <p:cNvPr id="8" name="Text Placeholder 7"/>
          <p:cNvSpPr>
            <a:spLocks noGrp="1"/>
          </p:cNvSpPr>
          <p:nvPr>
            <p:ph type="body" sz="quarter" idx="10"/>
          </p:nvPr>
        </p:nvSpPr>
        <p:spPr/>
        <p:txBody>
          <a:bodyPr/>
          <a:lstStyle/>
          <a:p>
            <a:r>
              <a:rPr lang="en-US" sz="700" dirty="0">
                <a:latin typeface="Arial" panose="020B0604020202020204" pitchFamily="34" charset="0"/>
                <a:ea typeface="Times New Roman" panose="02020603050405020304" pitchFamily="18" charset="0"/>
                <a:cs typeface="Arial" panose="020B0604020202020204" pitchFamily="34" charset="0"/>
              </a:rPr>
              <a:t>Image: Courtesy of James L. Cox, MD</a:t>
            </a:r>
            <a:endParaRPr lang="en-US" sz="700" dirty="0">
              <a:latin typeface="Arial" panose="020B0604020202020204" pitchFamily="34" charset="0"/>
              <a:cs typeface="Arial" panose="020B0604020202020204" pitchFamily="34" charset="0"/>
            </a:endParaRPr>
          </a:p>
        </p:txBody>
      </p:sp>
      <p:sp>
        <p:nvSpPr>
          <p:cNvPr id="12" name="Freeform 11"/>
          <p:cNvSpPr/>
          <p:nvPr/>
        </p:nvSpPr>
        <p:spPr>
          <a:xfrm>
            <a:off x="750736" y="1289100"/>
            <a:ext cx="1273175" cy="741362"/>
          </a:xfrm>
          <a:custGeom>
            <a:avLst/>
            <a:gdLst>
              <a:gd name="connsiteX0" fmla="*/ 43496 w 1273331"/>
              <a:gd name="connsiteY0" fmla="*/ 735694 h 740444"/>
              <a:gd name="connsiteX1" fmla="*/ 607941 w 1273331"/>
              <a:gd name="connsiteY1" fmla="*/ 566361 h 740444"/>
              <a:gd name="connsiteX2" fmla="*/ 1059496 w 1273331"/>
              <a:gd name="connsiteY2" fmla="*/ 538139 h 740444"/>
              <a:gd name="connsiteX3" fmla="*/ 1242941 w 1273331"/>
              <a:gd name="connsiteY3" fmla="*/ 580472 h 740444"/>
              <a:gd name="connsiteX4" fmla="*/ 1242941 w 1273331"/>
              <a:gd name="connsiteY4" fmla="*/ 439361 h 740444"/>
              <a:gd name="connsiteX5" fmla="*/ 946608 w 1273331"/>
              <a:gd name="connsiteY5" fmla="*/ 213583 h 740444"/>
              <a:gd name="connsiteX6" fmla="*/ 946608 w 1273331"/>
              <a:gd name="connsiteY6" fmla="*/ 213583 h 740444"/>
              <a:gd name="connsiteX7" fmla="*/ 368052 w 1273331"/>
              <a:gd name="connsiteY7" fmla="*/ 1917 h 740444"/>
              <a:gd name="connsiteX8" fmla="*/ 71719 w 1273331"/>
              <a:gd name="connsiteY8" fmla="*/ 354694 h 740444"/>
              <a:gd name="connsiteX9" fmla="*/ 43496 w 1273331"/>
              <a:gd name="connsiteY9" fmla="*/ 735694 h 74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31" h="740444">
                <a:moveTo>
                  <a:pt x="43496" y="735694"/>
                </a:moveTo>
                <a:cubicBezTo>
                  <a:pt x="132866" y="770972"/>
                  <a:pt x="438608" y="599287"/>
                  <a:pt x="607941" y="566361"/>
                </a:cubicBezTo>
                <a:cubicBezTo>
                  <a:pt x="777274" y="533435"/>
                  <a:pt x="953663" y="535787"/>
                  <a:pt x="1059496" y="538139"/>
                </a:cubicBezTo>
                <a:cubicBezTo>
                  <a:pt x="1165329" y="540491"/>
                  <a:pt x="1212367" y="596935"/>
                  <a:pt x="1242941" y="580472"/>
                </a:cubicBezTo>
                <a:cubicBezTo>
                  <a:pt x="1273515" y="564009"/>
                  <a:pt x="1292330" y="500509"/>
                  <a:pt x="1242941" y="439361"/>
                </a:cubicBezTo>
                <a:cubicBezTo>
                  <a:pt x="1193552" y="378213"/>
                  <a:pt x="946608" y="213583"/>
                  <a:pt x="946608" y="213583"/>
                </a:cubicBezTo>
                <a:lnTo>
                  <a:pt x="946608" y="213583"/>
                </a:lnTo>
                <a:cubicBezTo>
                  <a:pt x="850182" y="178305"/>
                  <a:pt x="513867" y="-21602"/>
                  <a:pt x="368052" y="1917"/>
                </a:cubicBezTo>
                <a:cubicBezTo>
                  <a:pt x="222237" y="25436"/>
                  <a:pt x="121108" y="230046"/>
                  <a:pt x="71719" y="354694"/>
                </a:cubicBezTo>
                <a:cubicBezTo>
                  <a:pt x="22330" y="479342"/>
                  <a:pt x="-45874" y="700416"/>
                  <a:pt x="43496" y="735694"/>
                </a:cubicBezTo>
                <a:close/>
              </a:path>
            </a:pathLst>
          </a:custGeom>
          <a:solidFill>
            <a:srgbClr val="FAFAFA"/>
          </a:solidFill>
          <a:ln w="6350">
            <a:solidFill>
              <a:srgbClr val="7F7F7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 name="Explosion 2 3"/>
          <p:cNvSpPr/>
          <p:nvPr/>
        </p:nvSpPr>
        <p:spPr>
          <a:xfrm>
            <a:off x="1608911" y="2761997"/>
            <a:ext cx="275208" cy="337352"/>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5" name="Explosion 2 14"/>
          <p:cNvSpPr/>
          <p:nvPr/>
        </p:nvSpPr>
        <p:spPr>
          <a:xfrm rot="17208700">
            <a:off x="1748702" y="3311066"/>
            <a:ext cx="375113" cy="391835"/>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6" name="Explosion 2 15"/>
          <p:cNvSpPr/>
          <p:nvPr/>
        </p:nvSpPr>
        <p:spPr>
          <a:xfrm rot="18099557">
            <a:off x="3105639" y="3180645"/>
            <a:ext cx="342468" cy="271311"/>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7" name="Explosion 2 16"/>
          <p:cNvSpPr/>
          <p:nvPr/>
        </p:nvSpPr>
        <p:spPr>
          <a:xfrm rot="14084261">
            <a:off x="2984523" y="3712361"/>
            <a:ext cx="325491" cy="363213"/>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2" name="TextBox 1"/>
          <p:cNvSpPr txBox="1"/>
          <p:nvPr/>
        </p:nvSpPr>
        <p:spPr>
          <a:xfrm>
            <a:off x="6019060" y="1695635"/>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rmAutofit fontScale="25000" lnSpcReduction="20000"/>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dirty="0">
              <a:ln>
                <a:noFill/>
              </a:ln>
              <a:solidFill>
                <a:srgbClr val="3D5567"/>
              </a:solidFill>
              <a:effectLst/>
              <a:uFillTx/>
              <a:latin typeface="+mj-lt"/>
              <a:ea typeface="+mj-ea"/>
              <a:cs typeface="+mj-cs"/>
              <a:sym typeface="Helvetica"/>
            </a:endParaRPr>
          </a:p>
        </p:txBody>
      </p:sp>
      <p:sp>
        <p:nvSpPr>
          <p:cNvPr id="3" name="TextBox 2"/>
          <p:cNvSpPr txBox="1"/>
          <p:nvPr/>
        </p:nvSpPr>
        <p:spPr>
          <a:xfrm>
            <a:off x="6019060" y="1624614"/>
            <a:ext cx="45719" cy="710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rmAutofit fontScale="25000" lnSpcReduction="20000"/>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dirty="0">
              <a:ln>
                <a:noFill/>
              </a:ln>
              <a:solidFill>
                <a:schemeClr val="bg1"/>
              </a:solidFill>
              <a:effectLst/>
              <a:uFillTx/>
              <a:latin typeface="+mj-lt"/>
              <a:ea typeface="+mj-ea"/>
              <a:cs typeface="+mj-cs"/>
              <a:sym typeface="Helvetica"/>
            </a:endParaRPr>
          </a:p>
        </p:txBody>
      </p:sp>
      <p:sp>
        <p:nvSpPr>
          <p:cNvPr id="18" name="Explosion 2 17"/>
          <p:cNvSpPr/>
          <p:nvPr/>
        </p:nvSpPr>
        <p:spPr>
          <a:xfrm>
            <a:off x="2285999" y="2894321"/>
            <a:ext cx="167257" cy="205025"/>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19" name="Explosion 2 18"/>
          <p:cNvSpPr/>
          <p:nvPr/>
        </p:nvSpPr>
        <p:spPr>
          <a:xfrm rot="19446702">
            <a:off x="2638694" y="3111677"/>
            <a:ext cx="167257" cy="205025"/>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20" name="Explosion 2 19"/>
          <p:cNvSpPr/>
          <p:nvPr/>
        </p:nvSpPr>
        <p:spPr>
          <a:xfrm rot="13947086">
            <a:off x="2458806" y="3447721"/>
            <a:ext cx="167257" cy="205025"/>
          </a:xfrm>
          <a:prstGeom prst="irregularSeal2">
            <a:avLst/>
          </a:prstGeom>
          <a:solidFill>
            <a:srgbClr val="FF620B"/>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27" name="Oval 26"/>
          <p:cNvSpPr/>
          <p:nvPr/>
        </p:nvSpPr>
        <p:spPr>
          <a:xfrm rot="20243280">
            <a:off x="1576307" y="2484706"/>
            <a:ext cx="542624" cy="1509305"/>
          </a:xfrm>
          <a:prstGeom prst="ellipse">
            <a:avLst/>
          </a:prstGeom>
          <a:noFill/>
          <a:ln w="38100" cap="flat">
            <a:solidFill>
              <a:srgbClr val="067AAD"/>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sp>
        <p:nvSpPr>
          <p:cNvPr id="28" name="Oval 27"/>
          <p:cNvSpPr/>
          <p:nvPr/>
        </p:nvSpPr>
        <p:spPr>
          <a:xfrm rot="1136727">
            <a:off x="2940921" y="2901055"/>
            <a:ext cx="542624" cy="1509305"/>
          </a:xfrm>
          <a:prstGeom prst="ellipse">
            <a:avLst/>
          </a:prstGeom>
          <a:noFill/>
          <a:ln w="38100" cap="flat">
            <a:solidFill>
              <a:srgbClr val="067AAD"/>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a:ln>
                <a:noFill/>
              </a:ln>
              <a:solidFill>
                <a:srgbClr val="CFE9FF"/>
              </a:solidFill>
              <a:effectLst/>
              <a:uFillTx/>
              <a:latin typeface="+mj-lt"/>
              <a:ea typeface="+mj-ea"/>
              <a:cs typeface="+mj-cs"/>
              <a:sym typeface="Helvetica"/>
            </a:endParaRPr>
          </a:p>
        </p:txBody>
      </p:sp>
      <p:cxnSp>
        <p:nvCxnSpPr>
          <p:cNvPr id="6" name="Straight Connector 5"/>
          <p:cNvCxnSpPr>
            <a:stCxn id="27" idx="0"/>
            <a:endCxn id="28" idx="0"/>
          </p:cNvCxnSpPr>
          <p:nvPr/>
        </p:nvCxnSpPr>
        <p:spPr>
          <a:xfrm>
            <a:off x="1557464" y="2542716"/>
            <a:ext cx="1899780" cy="399220"/>
          </a:xfrm>
          <a:prstGeom prst="line">
            <a:avLst/>
          </a:prstGeom>
          <a:noFill/>
          <a:ln w="38100" cap="flat">
            <a:solidFill>
              <a:srgbClr val="067AAD"/>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29" name="Straight Connector 28"/>
          <p:cNvCxnSpPr>
            <a:stCxn id="27" idx="4"/>
            <a:endCxn id="28" idx="4"/>
          </p:cNvCxnSpPr>
          <p:nvPr/>
        </p:nvCxnSpPr>
        <p:spPr>
          <a:xfrm>
            <a:off x="2137774" y="3936001"/>
            <a:ext cx="829448" cy="433478"/>
          </a:xfrm>
          <a:prstGeom prst="line">
            <a:avLst/>
          </a:prstGeom>
          <a:noFill/>
          <a:ln w="38100" cap="flat">
            <a:solidFill>
              <a:srgbClr val="067AAD"/>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pic>
        <p:nvPicPr>
          <p:cNvPr id="5" name="Picture 4">
            <a:extLst>
              <a:ext uri="{FF2B5EF4-FFF2-40B4-BE49-F238E27FC236}">
                <a16:creationId xmlns:a16="http://schemas.microsoft.com/office/drawing/2014/main" id="{34351C60-FEA8-4B94-B0B1-CA2815973D85}"/>
              </a:ext>
            </a:extLst>
          </p:cNvPr>
          <p:cNvPicPr>
            <a:picLocks noChangeAspect="1"/>
          </p:cNvPicPr>
          <p:nvPr/>
        </p:nvPicPr>
        <p:blipFill>
          <a:blip r:embed="rId4"/>
          <a:stretch>
            <a:fillRect/>
          </a:stretch>
        </p:blipFill>
        <p:spPr>
          <a:xfrm>
            <a:off x="354764" y="1177446"/>
            <a:ext cx="5166573" cy="5131486"/>
          </a:xfrm>
          <a:prstGeom prst="rect">
            <a:avLst/>
          </a:prstGeom>
        </p:spPr>
      </p:pic>
    </p:spTree>
    <p:extLst>
      <p:ext uri="{BB962C8B-B14F-4D97-AF65-F5344CB8AC3E}">
        <p14:creationId xmlns:p14="http://schemas.microsoft.com/office/powerpoint/2010/main" val="140474268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200" dirty="0">
                <a:latin typeface="Arial" charset="0"/>
                <a:ea typeface="Arial" charset="0"/>
                <a:cs typeface="Arial" charset="0"/>
              </a:rPr>
              <a:t>Mechanisms of </a:t>
            </a:r>
            <a:r>
              <a:rPr lang="en-US" sz="3200" dirty="0" err="1">
                <a:latin typeface="Arial" charset="0"/>
                <a:ea typeface="Arial" charset="0"/>
                <a:cs typeface="Arial" charset="0"/>
              </a:rPr>
              <a:t>nPAF</a:t>
            </a:r>
            <a:r>
              <a:rPr lang="en-US" sz="3200" dirty="0">
                <a:latin typeface="Arial" charset="0"/>
                <a:ea typeface="Arial" charset="0"/>
                <a:cs typeface="Arial" charset="0"/>
              </a:rPr>
              <a:t> </a:t>
            </a:r>
            <a:r>
              <a:rPr lang="en-US" sz="3200" dirty="0" err="1">
                <a:latin typeface="Arial" charset="0"/>
                <a:ea typeface="Arial" charset="0"/>
                <a:cs typeface="Arial" charset="0"/>
              </a:rPr>
              <a:t>Afib</a:t>
            </a:r>
            <a:endParaRPr lang="en-US" sz="3200" dirty="0">
              <a:latin typeface="Arial" charset="0"/>
              <a:ea typeface="Arial" charset="0"/>
              <a:cs typeface="Arial" charset="0"/>
            </a:endParaRPr>
          </a:p>
        </p:txBody>
      </p:sp>
      <p:sp>
        <p:nvSpPr>
          <p:cNvPr id="6" name="Text Placeholder 5"/>
          <p:cNvSpPr>
            <a:spLocks noGrp="1"/>
          </p:cNvSpPr>
          <p:nvPr>
            <p:ph type="body" sz="quarter" idx="10"/>
          </p:nvPr>
        </p:nvSpPr>
        <p:spPr/>
        <p:txBody>
          <a:bodyPr/>
          <a:lstStyle/>
          <a:p>
            <a:r>
              <a:rPr lang="en-US" sz="700" dirty="0">
                <a:latin typeface="Arial" panose="020B0604020202020204" pitchFamily="34" charset="0"/>
                <a:ea typeface="Times New Roman" panose="02020603050405020304" pitchFamily="18" charset="0"/>
                <a:cs typeface="Arial" panose="020B0604020202020204" pitchFamily="34" charset="0"/>
              </a:rPr>
              <a:t>Image: Courtesy of James L. Cox, MD</a:t>
            </a:r>
            <a:endParaRPr lang="en-US" sz="700" dirty="0">
              <a:latin typeface="Arial" panose="020B0604020202020204" pitchFamily="34" charset="0"/>
              <a:cs typeface="Arial" panose="020B0604020202020204" pitchFamily="34" charset="0"/>
            </a:endParaRPr>
          </a:p>
        </p:txBody>
      </p:sp>
      <p:pic>
        <p:nvPicPr>
          <p:cNvPr id="119810" name="Picture 3" descr="Cutout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186"/>
          <a:stretch/>
        </p:blipFill>
        <p:spPr bwMode="auto">
          <a:xfrm>
            <a:off x="640751" y="1296987"/>
            <a:ext cx="506833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9811" name="Rectangle 4"/>
          <p:cNvSpPr>
            <a:spLocks noChangeArrowheads="1"/>
          </p:cNvSpPr>
          <p:nvPr/>
        </p:nvSpPr>
        <p:spPr bwMode="auto">
          <a:xfrm>
            <a:off x="375081" y="1143000"/>
            <a:ext cx="228600" cy="5257800"/>
          </a:xfrm>
          <a:prstGeom prst="rect">
            <a:avLst/>
          </a:prstGeom>
          <a:noFill/>
          <a:ln>
            <a:noFill/>
          </a:ln>
        </p:spPr>
        <p:txBody>
          <a:bodyPr wrap="none" anchor="ctr"/>
          <a:lstStyle/>
          <a:p>
            <a:endParaRPr lang="en-US"/>
          </a:p>
        </p:txBody>
      </p:sp>
      <p:sp>
        <p:nvSpPr>
          <p:cNvPr id="119812" name="Freeform 13"/>
          <p:cNvSpPr>
            <a:spLocks/>
          </p:cNvSpPr>
          <p:nvPr/>
        </p:nvSpPr>
        <p:spPr bwMode="auto">
          <a:xfrm>
            <a:off x="1594281" y="3505200"/>
            <a:ext cx="88900" cy="228600"/>
          </a:xfrm>
          <a:custGeom>
            <a:avLst/>
            <a:gdLst>
              <a:gd name="T0" fmla="*/ 0 w 56"/>
              <a:gd name="T1" fmla="*/ 2147483647 h 144"/>
              <a:gd name="T2" fmla="*/ 2147483647 w 56"/>
              <a:gd name="T3" fmla="*/ 2147483647 h 144"/>
              <a:gd name="T4" fmla="*/ 2147483647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144"/>
                </a:moveTo>
                <a:cubicBezTo>
                  <a:pt x="20" y="108"/>
                  <a:pt x="40" y="72"/>
                  <a:pt x="48" y="48"/>
                </a:cubicBezTo>
                <a:cubicBezTo>
                  <a:pt x="56" y="24"/>
                  <a:pt x="52" y="12"/>
                  <a:pt x="4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Freeform 23"/>
          <p:cNvSpPr/>
          <p:nvPr/>
        </p:nvSpPr>
        <p:spPr>
          <a:xfrm>
            <a:off x="908481" y="1316038"/>
            <a:ext cx="1273175" cy="741362"/>
          </a:xfrm>
          <a:custGeom>
            <a:avLst/>
            <a:gdLst>
              <a:gd name="connsiteX0" fmla="*/ 43496 w 1273331"/>
              <a:gd name="connsiteY0" fmla="*/ 735694 h 740444"/>
              <a:gd name="connsiteX1" fmla="*/ 607941 w 1273331"/>
              <a:gd name="connsiteY1" fmla="*/ 566361 h 740444"/>
              <a:gd name="connsiteX2" fmla="*/ 1059496 w 1273331"/>
              <a:gd name="connsiteY2" fmla="*/ 538139 h 740444"/>
              <a:gd name="connsiteX3" fmla="*/ 1242941 w 1273331"/>
              <a:gd name="connsiteY3" fmla="*/ 580472 h 740444"/>
              <a:gd name="connsiteX4" fmla="*/ 1242941 w 1273331"/>
              <a:gd name="connsiteY4" fmla="*/ 439361 h 740444"/>
              <a:gd name="connsiteX5" fmla="*/ 946608 w 1273331"/>
              <a:gd name="connsiteY5" fmla="*/ 213583 h 740444"/>
              <a:gd name="connsiteX6" fmla="*/ 946608 w 1273331"/>
              <a:gd name="connsiteY6" fmla="*/ 213583 h 740444"/>
              <a:gd name="connsiteX7" fmla="*/ 368052 w 1273331"/>
              <a:gd name="connsiteY7" fmla="*/ 1917 h 740444"/>
              <a:gd name="connsiteX8" fmla="*/ 71719 w 1273331"/>
              <a:gd name="connsiteY8" fmla="*/ 354694 h 740444"/>
              <a:gd name="connsiteX9" fmla="*/ 43496 w 1273331"/>
              <a:gd name="connsiteY9" fmla="*/ 735694 h 74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31" h="740444">
                <a:moveTo>
                  <a:pt x="43496" y="735694"/>
                </a:moveTo>
                <a:cubicBezTo>
                  <a:pt x="132866" y="770972"/>
                  <a:pt x="438608" y="599287"/>
                  <a:pt x="607941" y="566361"/>
                </a:cubicBezTo>
                <a:cubicBezTo>
                  <a:pt x="777274" y="533435"/>
                  <a:pt x="953663" y="535787"/>
                  <a:pt x="1059496" y="538139"/>
                </a:cubicBezTo>
                <a:cubicBezTo>
                  <a:pt x="1165329" y="540491"/>
                  <a:pt x="1212367" y="596935"/>
                  <a:pt x="1242941" y="580472"/>
                </a:cubicBezTo>
                <a:cubicBezTo>
                  <a:pt x="1273515" y="564009"/>
                  <a:pt x="1292330" y="500509"/>
                  <a:pt x="1242941" y="439361"/>
                </a:cubicBezTo>
                <a:cubicBezTo>
                  <a:pt x="1193552" y="378213"/>
                  <a:pt x="946608" y="213583"/>
                  <a:pt x="946608" y="213583"/>
                </a:cubicBezTo>
                <a:lnTo>
                  <a:pt x="946608" y="213583"/>
                </a:lnTo>
                <a:cubicBezTo>
                  <a:pt x="850182" y="178305"/>
                  <a:pt x="513867" y="-21602"/>
                  <a:pt x="368052" y="1917"/>
                </a:cubicBezTo>
                <a:cubicBezTo>
                  <a:pt x="222237" y="25436"/>
                  <a:pt x="121108" y="230046"/>
                  <a:pt x="71719" y="354694"/>
                </a:cubicBezTo>
                <a:cubicBezTo>
                  <a:pt x="22330" y="479342"/>
                  <a:pt x="-45874" y="700416"/>
                  <a:pt x="43496" y="735694"/>
                </a:cubicBezTo>
                <a:close/>
              </a:path>
            </a:pathLst>
          </a:custGeom>
          <a:solidFill>
            <a:srgbClr val="FAFAFA"/>
          </a:solidFill>
          <a:ln w="6350">
            <a:solidFill>
              <a:srgbClr val="7F7F7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3" name="Freeform 12"/>
          <p:cNvSpPr/>
          <p:nvPr/>
        </p:nvSpPr>
        <p:spPr>
          <a:xfrm>
            <a:off x="425881" y="2797175"/>
            <a:ext cx="3557588" cy="1779588"/>
          </a:xfrm>
          <a:custGeom>
            <a:avLst/>
            <a:gdLst>
              <a:gd name="connsiteX0" fmla="*/ 282363 w 3558925"/>
              <a:gd name="connsiteY0" fmla="*/ 0 h 1778802"/>
              <a:gd name="connsiteX1" fmla="*/ 6248 w 3558925"/>
              <a:gd name="connsiteY1" fmla="*/ 294473 h 1778802"/>
              <a:gd name="connsiteX2" fmla="*/ 521663 w 3558925"/>
              <a:gd name="connsiteY2" fmla="*/ 975442 h 1778802"/>
              <a:gd name="connsiteX3" fmla="*/ 1791790 w 3558925"/>
              <a:gd name="connsiteY3" fmla="*/ 1601197 h 1778802"/>
              <a:gd name="connsiteX4" fmla="*/ 2988288 w 3558925"/>
              <a:gd name="connsiteY4" fmla="*/ 1766838 h 1778802"/>
              <a:gd name="connsiteX5" fmla="*/ 3558925 w 3558925"/>
              <a:gd name="connsiteY5" fmla="*/ 1343534 h 177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8925" h="1778802">
                <a:moveTo>
                  <a:pt x="282363" y="0"/>
                </a:moveTo>
                <a:cubicBezTo>
                  <a:pt x="124364" y="65949"/>
                  <a:pt x="-33635" y="131899"/>
                  <a:pt x="6248" y="294473"/>
                </a:cubicBezTo>
                <a:cubicBezTo>
                  <a:pt x="46131" y="457047"/>
                  <a:pt x="224073" y="757655"/>
                  <a:pt x="521663" y="975442"/>
                </a:cubicBezTo>
                <a:cubicBezTo>
                  <a:pt x="819253" y="1193229"/>
                  <a:pt x="1380686" y="1469298"/>
                  <a:pt x="1791790" y="1601197"/>
                </a:cubicBezTo>
                <a:cubicBezTo>
                  <a:pt x="2202894" y="1733096"/>
                  <a:pt x="2693765" y="1809782"/>
                  <a:pt x="2988288" y="1766838"/>
                </a:cubicBezTo>
                <a:cubicBezTo>
                  <a:pt x="3282811" y="1723894"/>
                  <a:pt x="3558925" y="1343534"/>
                  <a:pt x="3558925" y="1343534"/>
                </a:cubicBezTo>
              </a:path>
            </a:pathLst>
          </a:custGeom>
          <a:ln w="76200" cmpd="sng">
            <a:solidFill>
              <a:srgbClr val="FF620B"/>
            </a:solidFill>
            <a:headEnd type="none"/>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0" name="Freeform 19"/>
          <p:cNvSpPr/>
          <p:nvPr/>
        </p:nvSpPr>
        <p:spPr>
          <a:xfrm>
            <a:off x="3946956" y="2152650"/>
            <a:ext cx="1384300" cy="2595563"/>
          </a:xfrm>
          <a:custGeom>
            <a:avLst/>
            <a:gdLst>
              <a:gd name="connsiteX0" fmla="*/ 1141274 w 1384184"/>
              <a:gd name="connsiteY0" fmla="*/ 0 h 2595043"/>
              <a:gd name="connsiteX1" fmla="*/ 1380573 w 1384184"/>
              <a:gd name="connsiteY1" fmla="*/ 368091 h 2595043"/>
              <a:gd name="connsiteX2" fmla="*/ 1233312 w 1384184"/>
              <a:gd name="connsiteY2" fmla="*/ 1380342 h 2595043"/>
              <a:gd name="connsiteX3" fmla="*/ 589044 w 1384184"/>
              <a:gd name="connsiteY3" fmla="*/ 2374188 h 2595043"/>
              <a:gd name="connsiteX4" fmla="*/ 0 w 1384184"/>
              <a:gd name="connsiteY4" fmla="*/ 2595043 h 2595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184" h="2595043">
                <a:moveTo>
                  <a:pt x="1141274" y="0"/>
                </a:moveTo>
                <a:cubicBezTo>
                  <a:pt x="1253253" y="69017"/>
                  <a:pt x="1365233" y="138034"/>
                  <a:pt x="1380573" y="368091"/>
                </a:cubicBezTo>
                <a:cubicBezTo>
                  <a:pt x="1395913" y="598148"/>
                  <a:pt x="1365233" y="1045993"/>
                  <a:pt x="1233312" y="1380342"/>
                </a:cubicBezTo>
                <a:cubicBezTo>
                  <a:pt x="1101391" y="1714691"/>
                  <a:pt x="794596" y="2171738"/>
                  <a:pt x="589044" y="2374188"/>
                </a:cubicBezTo>
                <a:cubicBezTo>
                  <a:pt x="383492" y="2576638"/>
                  <a:pt x="0" y="2595043"/>
                  <a:pt x="0" y="2595043"/>
                </a:cubicBezTo>
              </a:path>
            </a:pathLst>
          </a:custGeom>
          <a:ln w="76200" cmpd="sng">
            <a:solidFill>
              <a:srgbClr val="FF620B"/>
            </a:solidFill>
            <a:headEnd type="none"/>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 name="Freeform 1"/>
          <p:cNvSpPr/>
          <p:nvPr/>
        </p:nvSpPr>
        <p:spPr>
          <a:xfrm>
            <a:off x="432231" y="2776538"/>
            <a:ext cx="3389313" cy="2168525"/>
          </a:xfrm>
          <a:custGeom>
            <a:avLst/>
            <a:gdLst>
              <a:gd name="connsiteX0" fmla="*/ 272294 w 3388027"/>
              <a:gd name="connsiteY0" fmla="*/ 0 h 2168375"/>
              <a:gd name="connsiteX1" fmla="*/ 1361 w 3388027"/>
              <a:gd name="connsiteY1" fmla="*/ 254000 h 2168375"/>
              <a:gd name="connsiteX2" fmla="*/ 373894 w 3388027"/>
              <a:gd name="connsiteY2" fmla="*/ 897466 h 2168375"/>
              <a:gd name="connsiteX3" fmla="*/ 1694694 w 3388027"/>
              <a:gd name="connsiteY3" fmla="*/ 1608666 h 2168375"/>
              <a:gd name="connsiteX4" fmla="*/ 2016427 w 3388027"/>
              <a:gd name="connsiteY4" fmla="*/ 1930400 h 2168375"/>
              <a:gd name="connsiteX5" fmla="*/ 2473627 w 3388027"/>
              <a:gd name="connsiteY5" fmla="*/ 2167466 h 2168375"/>
              <a:gd name="connsiteX6" fmla="*/ 3100161 w 3388027"/>
              <a:gd name="connsiteY6" fmla="*/ 1998133 h 2168375"/>
              <a:gd name="connsiteX7" fmla="*/ 3388027 w 3388027"/>
              <a:gd name="connsiteY7" fmla="*/ 1659466 h 216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8027" h="2168375">
                <a:moveTo>
                  <a:pt x="272294" y="0"/>
                </a:moveTo>
                <a:cubicBezTo>
                  <a:pt x="128361" y="52211"/>
                  <a:pt x="-15572" y="104422"/>
                  <a:pt x="1361" y="254000"/>
                </a:cubicBezTo>
                <a:cubicBezTo>
                  <a:pt x="18294" y="403578"/>
                  <a:pt x="91672" y="671688"/>
                  <a:pt x="373894" y="897466"/>
                </a:cubicBezTo>
                <a:cubicBezTo>
                  <a:pt x="656116" y="1123244"/>
                  <a:pt x="1420939" y="1436510"/>
                  <a:pt x="1694694" y="1608666"/>
                </a:cubicBezTo>
                <a:cubicBezTo>
                  <a:pt x="1968450" y="1780822"/>
                  <a:pt x="1886605" y="1837267"/>
                  <a:pt x="2016427" y="1930400"/>
                </a:cubicBezTo>
                <a:cubicBezTo>
                  <a:pt x="2146249" y="2023533"/>
                  <a:pt x="2293005" y="2156177"/>
                  <a:pt x="2473627" y="2167466"/>
                </a:cubicBezTo>
                <a:cubicBezTo>
                  <a:pt x="2654249" y="2178755"/>
                  <a:pt x="2947761" y="2082800"/>
                  <a:pt x="3100161" y="1998133"/>
                </a:cubicBezTo>
                <a:cubicBezTo>
                  <a:pt x="3252561" y="1913466"/>
                  <a:pt x="3388027" y="1659466"/>
                  <a:pt x="3388027" y="1659466"/>
                </a:cubicBezTo>
              </a:path>
            </a:pathLst>
          </a:custGeom>
          <a:ln w="76200" cmpd="sng">
            <a:solidFill>
              <a:srgbClr val="FF620B"/>
            </a:solidFill>
            <a:headEnd type="none"/>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7" name="Freeform 26"/>
          <p:cNvSpPr/>
          <p:nvPr/>
        </p:nvSpPr>
        <p:spPr>
          <a:xfrm>
            <a:off x="508431" y="1984375"/>
            <a:ext cx="2427288" cy="2254250"/>
          </a:xfrm>
          <a:custGeom>
            <a:avLst/>
            <a:gdLst>
              <a:gd name="connsiteX0" fmla="*/ 1764669 w 2428778"/>
              <a:gd name="connsiteY0" fmla="*/ 58719 h 2253761"/>
              <a:gd name="connsiteX1" fmla="*/ 2261676 w 2428778"/>
              <a:gd name="connsiteY1" fmla="*/ 77124 h 2253761"/>
              <a:gd name="connsiteX2" fmla="*/ 2427345 w 2428778"/>
              <a:gd name="connsiteY2" fmla="*/ 813306 h 2253761"/>
              <a:gd name="connsiteX3" fmla="*/ 2188045 w 2428778"/>
              <a:gd name="connsiteY3" fmla="*/ 1880771 h 2253761"/>
              <a:gd name="connsiteX4" fmla="*/ 1451739 w 2428778"/>
              <a:gd name="connsiteY4" fmla="*/ 2248862 h 2253761"/>
              <a:gd name="connsiteX5" fmla="*/ 697026 w 2428778"/>
              <a:gd name="connsiteY5" fmla="*/ 2064817 h 2253761"/>
              <a:gd name="connsiteX6" fmla="*/ 15943 w 2428778"/>
              <a:gd name="connsiteY6" fmla="*/ 1678321 h 2253761"/>
              <a:gd name="connsiteX7" fmla="*/ 200019 w 2428778"/>
              <a:gd name="connsiteY7" fmla="*/ 1291825 h 225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778" h="2253761">
                <a:moveTo>
                  <a:pt x="1764669" y="58719"/>
                </a:moveTo>
                <a:cubicBezTo>
                  <a:pt x="1957949" y="5039"/>
                  <a:pt x="2151230" y="-48641"/>
                  <a:pt x="2261676" y="77124"/>
                </a:cubicBezTo>
                <a:cubicBezTo>
                  <a:pt x="2372122" y="202889"/>
                  <a:pt x="2439617" y="512698"/>
                  <a:pt x="2427345" y="813306"/>
                </a:cubicBezTo>
                <a:cubicBezTo>
                  <a:pt x="2415073" y="1113914"/>
                  <a:pt x="2350646" y="1641512"/>
                  <a:pt x="2188045" y="1880771"/>
                </a:cubicBezTo>
                <a:cubicBezTo>
                  <a:pt x="2025444" y="2120030"/>
                  <a:pt x="1700242" y="2218188"/>
                  <a:pt x="1451739" y="2248862"/>
                </a:cubicBezTo>
                <a:cubicBezTo>
                  <a:pt x="1203236" y="2279536"/>
                  <a:pt x="936325" y="2159907"/>
                  <a:pt x="697026" y="2064817"/>
                </a:cubicBezTo>
                <a:cubicBezTo>
                  <a:pt x="457727" y="1969727"/>
                  <a:pt x="98777" y="1807153"/>
                  <a:pt x="15943" y="1678321"/>
                </a:cubicBezTo>
                <a:cubicBezTo>
                  <a:pt x="-66892" y="1549489"/>
                  <a:pt x="200019" y="1291825"/>
                  <a:pt x="200019" y="1291825"/>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1" name="Freeform 30"/>
          <p:cNvSpPr/>
          <p:nvPr/>
        </p:nvSpPr>
        <p:spPr>
          <a:xfrm>
            <a:off x="2581706" y="2205038"/>
            <a:ext cx="1347788" cy="2341562"/>
          </a:xfrm>
          <a:custGeom>
            <a:avLst/>
            <a:gdLst>
              <a:gd name="connsiteX0" fmla="*/ 1347460 w 1347460"/>
              <a:gd name="connsiteY0" fmla="*/ 2137648 h 2340164"/>
              <a:gd name="connsiteX1" fmla="*/ 942492 w 1347460"/>
              <a:gd name="connsiteY1" fmla="*/ 2340098 h 2340164"/>
              <a:gd name="connsiteX2" fmla="*/ 261409 w 1347460"/>
              <a:gd name="connsiteY2" fmla="*/ 2119243 h 2340164"/>
              <a:gd name="connsiteX3" fmla="*/ 22109 w 1347460"/>
              <a:gd name="connsiteY3" fmla="*/ 1401465 h 2340164"/>
              <a:gd name="connsiteX4" fmla="*/ 77332 w 1347460"/>
              <a:gd name="connsiteY4" fmla="*/ 591664 h 2340164"/>
              <a:gd name="connsiteX5" fmla="*/ 611154 w 1347460"/>
              <a:gd name="connsiteY5" fmla="*/ 21123 h 2340164"/>
              <a:gd name="connsiteX6" fmla="*/ 960899 w 1347460"/>
              <a:gd name="connsiteY6" fmla="*/ 113146 h 234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460" h="2340164">
                <a:moveTo>
                  <a:pt x="1347460" y="2137648"/>
                </a:moveTo>
                <a:cubicBezTo>
                  <a:pt x="1235480" y="2240406"/>
                  <a:pt x="1123500" y="2343165"/>
                  <a:pt x="942492" y="2340098"/>
                </a:cubicBezTo>
                <a:cubicBezTo>
                  <a:pt x="761484" y="2337031"/>
                  <a:pt x="414806" y="2275682"/>
                  <a:pt x="261409" y="2119243"/>
                </a:cubicBezTo>
                <a:cubicBezTo>
                  <a:pt x="108012" y="1962804"/>
                  <a:pt x="52788" y="1656061"/>
                  <a:pt x="22109" y="1401465"/>
                </a:cubicBezTo>
                <a:cubicBezTo>
                  <a:pt x="-8570" y="1146869"/>
                  <a:pt x="-20842" y="821721"/>
                  <a:pt x="77332" y="591664"/>
                </a:cubicBezTo>
                <a:cubicBezTo>
                  <a:pt x="175506" y="361607"/>
                  <a:pt x="463893" y="100876"/>
                  <a:pt x="611154" y="21123"/>
                </a:cubicBezTo>
                <a:cubicBezTo>
                  <a:pt x="758415" y="-58630"/>
                  <a:pt x="960899" y="113146"/>
                  <a:pt x="960899" y="113146"/>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565581" y="2006600"/>
            <a:ext cx="1982788" cy="441325"/>
          </a:xfrm>
          <a:custGeom>
            <a:avLst/>
            <a:gdLst>
              <a:gd name="connsiteX0" fmla="*/ 382013 w 1983067"/>
              <a:gd name="connsiteY0" fmla="*/ 220909 h 441814"/>
              <a:gd name="connsiteX1" fmla="*/ 32267 w 1983067"/>
              <a:gd name="connsiteY1" fmla="*/ 441764 h 441814"/>
              <a:gd name="connsiteX2" fmla="*/ 1099911 w 1983067"/>
              <a:gd name="connsiteY2" fmla="*/ 239314 h 441814"/>
              <a:gd name="connsiteX3" fmla="*/ 1965071 w 1983067"/>
              <a:gd name="connsiteY3" fmla="*/ 36863 h 441814"/>
              <a:gd name="connsiteX4" fmla="*/ 1707363 w 1983067"/>
              <a:gd name="connsiteY4" fmla="*/ 54 h 441814"/>
              <a:gd name="connsiteX5" fmla="*/ 1707363 w 1983067"/>
              <a:gd name="connsiteY5" fmla="*/ 54 h 4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3067" h="441814">
                <a:moveTo>
                  <a:pt x="382013" y="220909"/>
                </a:moveTo>
                <a:cubicBezTo>
                  <a:pt x="147315" y="329802"/>
                  <a:pt x="-87383" y="438696"/>
                  <a:pt x="32267" y="441764"/>
                </a:cubicBezTo>
                <a:cubicBezTo>
                  <a:pt x="151917" y="444832"/>
                  <a:pt x="777777" y="306797"/>
                  <a:pt x="1099911" y="239314"/>
                </a:cubicBezTo>
                <a:cubicBezTo>
                  <a:pt x="1422045" y="171831"/>
                  <a:pt x="1863829" y="76740"/>
                  <a:pt x="1965071" y="36863"/>
                </a:cubicBezTo>
                <a:cubicBezTo>
                  <a:pt x="2066313" y="-3014"/>
                  <a:pt x="1707363" y="54"/>
                  <a:pt x="1707363" y="54"/>
                </a:cubicBezTo>
                <a:lnTo>
                  <a:pt x="1707363" y="54"/>
                </a:ln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5" name="Freeform 34"/>
          <p:cNvSpPr/>
          <p:nvPr/>
        </p:nvSpPr>
        <p:spPr>
          <a:xfrm>
            <a:off x="705281" y="1452563"/>
            <a:ext cx="1493838" cy="482600"/>
          </a:xfrm>
          <a:custGeom>
            <a:avLst/>
            <a:gdLst>
              <a:gd name="connsiteX0" fmla="*/ 241063 w 1493184"/>
              <a:gd name="connsiteY0" fmla="*/ 241304 h 482790"/>
              <a:gd name="connsiteX1" fmla="*/ 1763 w 1493184"/>
              <a:gd name="connsiteY1" fmla="*/ 388540 h 482790"/>
              <a:gd name="connsiteX2" fmla="*/ 351509 w 1493184"/>
              <a:gd name="connsiteY2" fmla="*/ 480563 h 482790"/>
              <a:gd name="connsiteX3" fmla="*/ 1161445 w 1493184"/>
              <a:gd name="connsiteY3" fmla="*/ 296517 h 482790"/>
              <a:gd name="connsiteX4" fmla="*/ 1492783 w 1493184"/>
              <a:gd name="connsiteY4" fmla="*/ 20449 h 482790"/>
              <a:gd name="connsiteX5" fmla="*/ 1106222 w 1493184"/>
              <a:gd name="connsiteY5" fmla="*/ 20449 h 48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184" h="482790">
                <a:moveTo>
                  <a:pt x="241063" y="241304"/>
                </a:moveTo>
                <a:cubicBezTo>
                  <a:pt x="112209" y="294984"/>
                  <a:pt x="-16645" y="348664"/>
                  <a:pt x="1763" y="388540"/>
                </a:cubicBezTo>
                <a:cubicBezTo>
                  <a:pt x="20171" y="428416"/>
                  <a:pt x="158229" y="495900"/>
                  <a:pt x="351509" y="480563"/>
                </a:cubicBezTo>
                <a:cubicBezTo>
                  <a:pt x="544789" y="465226"/>
                  <a:pt x="971233" y="373203"/>
                  <a:pt x="1161445" y="296517"/>
                </a:cubicBezTo>
                <a:cubicBezTo>
                  <a:pt x="1351657" y="219831"/>
                  <a:pt x="1501987" y="66460"/>
                  <a:pt x="1492783" y="20449"/>
                </a:cubicBezTo>
                <a:cubicBezTo>
                  <a:pt x="1483579" y="-25562"/>
                  <a:pt x="1106222" y="20449"/>
                  <a:pt x="1106222" y="20449"/>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6" name="Freeform 35"/>
          <p:cNvSpPr/>
          <p:nvPr/>
        </p:nvSpPr>
        <p:spPr>
          <a:xfrm>
            <a:off x="3859644" y="2079625"/>
            <a:ext cx="1358900" cy="711200"/>
          </a:xfrm>
          <a:custGeom>
            <a:avLst/>
            <a:gdLst>
              <a:gd name="connsiteX0" fmla="*/ 216766 w 1359467"/>
              <a:gd name="connsiteY0" fmla="*/ 0 h 710428"/>
              <a:gd name="connsiteX1" fmla="*/ 69505 w 1359467"/>
              <a:gd name="connsiteY1" fmla="*/ 110427 h 710428"/>
              <a:gd name="connsiteX2" fmla="*/ 14282 w 1359467"/>
              <a:gd name="connsiteY2" fmla="*/ 386495 h 710428"/>
              <a:gd name="connsiteX3" fmla="*/ 327212 w 1359467"/>
              <a:gd name="connsiteY3" fmla="*/ 680968 h 710428"/>
              <a:gd name="connsiteX4" fmla="*/ 1100333 w 1359467"/>
              <a:gd name="connsiteY4" fmla="*/ 662564 h 710428"/>
              <a:gd name="connsiteX5" fmla="*/ 1358040 w 1359467"/>
              <a:gd name="connsiteY5" fmla="*/ 349686 h 710428"/>
              <a:gd name="connsiteX6" fmla="*/ 1210779 w 1359467"/>
              <a:gd name="connsiteY6" fmla="*/ 55213 h 71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9467" h="710428">
                <a:moveTo>
                  <a:pt x="216766" y="0"/>
                </a:moveTo>
                <a:cubicBezTo>
                  <a:pt x="160009" y="23005"/>
                  <a:pt x="103252" y="46011"/>
                  <a:pt x="69505" y="110427"/>
                </a:cubicBezTo>
                <a:cubicBezTo>
                  <a:pt x="35758" y="174843"/>
                  <a:pt x="-28669" y="291405"/>
                  <a:pt x="14282" y="386495"/>
                </a:cubicBezTo>
                <a:cubicBezTo>
                  <a:pt x="57233" y="481585"/>
                  <a:pt x="146204" y="634957"/>
                  <a:pt x="327212" y="680968"/>
                </a:cubicBezTo>
                <a:cubicBezTo>
                  <a:pt x="508220" y="726979"/>
                  <a:pt x="928528" y="717778"/>
                  <a:pt x="1100333" y="662564"/>
                </a:cubicBezTo>
                <a:cubicBezTo>
                  <a:pt x="1272138" y="607350"/>
                  <a:pt x="1339632" y="450911"/>
                  <a:pt x="1358040" y="349686"/>
                </a:cubicBezTo>
                <a:cubicBezTo>
                  <a:pt x="1376448" y="248461"/>
                  <a:pt x="1210779" y="55213"/>
                  <a:pt x="1210779" y="55213"/>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9" name="Freeform 38"/>
          <p:cNvSpPr/>
          <p:nvPr/>
        </p:nvSpPr>
        <p:spPr>
          <a:xfrm>
            <a:off x="3977119" y="4837113"/>
            <a:ext cx="1241425" cy="315912"/>
          </a:xfrm>
          <a:custGeom>
            <a:avLst/>
            <a:gdLst>
              <a:gd name="connsiteX0" fmla="*/ 98970 w 1241236"/>
              <a:gd name="connsiteY0" fmla="*/ 278815 h 315624"/>
              <a:gd name="connsiteX1" fmla="*/ 6932 w 1241236"/>
              <a:gd name="connsiteY1" fmla="*/ 223602 h 315624"/>
              <a:gd name="connsiteX2" fmla="*/ 264639 w 1241236"/>
              <a:gd name="connsiteY2" fmla="*/ 57961 h 315624"/>
              <a:gd name="connsiteX3" fmla="*/ 632792 w 1241236"/>
              <a:gd name="connsiteY3" fmla="*/ 2747 h 315624"/>
              <a:gd name="connsiteX4" fmla="*/ 1092983 w 1241236"/>
              <a:gd name="connsiteY4" fmla="*/ 131579 h 315624"/>
              <a:gd name="connsiteX5" fmla="*/ 1240244 w 1241236"/>
              <a:gd name="connsiteY5" fmla="*/ 260411 h 315624"/>
              <a:gd name="connsiteX6" fmla="*/ 1037760 w 1241236"/>
              <a:gd name="connsiteY6" fmla="*/ 315624 h 31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236" h="315624">
                <a:moveTo>
                  <a:pt x="98970" y="278815"/>
                </a:moveTo>
                <a:cubicBezTo>
                  <a:pt x="39145" y="269613"/>
                  <a:pt x="-20679" y="260411"/>
                  <a:pt x="6932" y="223602"/>
                </a:cubicBezTo>
                <a:cubicBezTo>
                  <a:pt x="34543" y="186793"/>
                  <a:pt x="160329" y="94770"/>
                  <a:pt x="264639" y="57961"/>
                </a:cubicBezTo>
                <a:cubicBezTo>
                  <a:pt x="368949" y="21152"/>
                  <a:pt x="494735" y="-9523"/>
                  <a:pt x="632792" y="2747"/>
                </a:cubicBezTo>
                <a:cubicBezTo>
                  <a:pt x="770849" y="15017"/>
                  <a:pt x="991741" y="88635"/>
                  <a:pt x="1092983" y="131579"/>
                </a:cubicBezTo>
                <a:cubicBezTo>
                  <a:pt x="1194225" y="174523"/>
                  <a:pt x="1249448" y="229737"/>
                  <a:pt x="1240244" y="260411"/>
                </a:cubicBezTo>
                <a:cubicBezTo>
                  <a:pt x="1231040" y="291085"/>
                  <a:pt x="1037760" y="315624"/>
                  <a:pt x="1037760" y="315624"/>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0" name="Freeform 39"/>
          <p:cNvSpPr/>
          <p:nvPr/>
        </p:nvSpPr>
        <p:spPr>
          <a:xfrm>
            <a:off x="4094594" y="1693863"/>
            <a:ext cx="1214437" cy="228600"/>
          </a:xfrm>
          <a:custGeom>
            <a:avLst/>
            <a:gdLst>
              <a:gd name="connsiteX0" fmla="*/ 221130 w 1214970"/>
              <a:gd name="connsiteY0" fmla="*/ 0 h 229860"/>
              <a:gd name="connsiteX1" fmla="*/ 238 w 1214970"/>
              <a:gd name="connsiteY1" fmla="*/ 36809 h 229860"/>
              <a:gd name="connsiteX2" fmla="*/ 257945 w 1214970"/>
              <a:gd name="connsiteY2" fmla="*/ 202450 h 229860"/>
              <a:gd name="connsiteX3" fmla="*/ 1196735 w 1214970"/>
              <a:gd name="connsiteY3" fmla="*/ 220854 h 229860"/>
              <a:gd name="connsiteX4" fmla="*/ 902213 w 1214970"/>
              <a:gd name="connsiteY4" fmla="*/ 110427 h 22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970" h="229860">
                <a:moveTo>
                  <a:pt x="221130" y="0"/>
                </a:moveTo>
                <a:cubicBezTo>
                  <a:pt x="107616" y="1533"/>
                  <a:pt x="-5898" y="3067"/>
                  <a:pt x="238" y="36809"/>
                </a:cubicBezTo>
                <a:cubicBezTo>
                  <a:pt x="6374" y="70551"/>
                  <a:pt x="58529" y="171776"/>
                  <a:pt x="257945" y="202450"/>
                </a:cubicBezTo>
                <a:cubicBezTo>
                  <a:pt x="457361" y="233124"/>
                  <a:pt x="1089357" y="236191"/>
                  <a:pt x="1196735" y="220854"/>
                </a:cubicBezTo>
                <a:cubicBezTo>
                  <a:pt x="1304113" y="205517"/>
                  <a:pt x="902213" y="110427"/>
                  <a:pt x="902213" y="110427"/>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4" name="Picture 3">
            <a:extLst>
              <a:ext uri="{FF2B5EF4-FFF2-40B4-BE49-F238E27FC236}">
                <a16:creationId xmlns:a16="http://schemas.microsoft.com/office/drawing/2014/main" id="{C6433B95-29E5-40B8-BE75-479FD12A2709}"/>
              </a:ext>
            </a:extLst>
          </p:cNvPr>
          <p:cNvPicPr>
            <a:picLocks noChangeAspect="1"/>
          </p:cNvPicPr>
          <p:nvPr/>
        </p:nvPicPr>
        <p:blipFill>
          <a:blip r:embed="rId5"/>
          <a:stretch>
            <a:fillRect/>
          </a:stretch>
        </p:blipFill>
        <p:spPr>
          <a:xfrm>
            <a:off x="221360" y="1127174"/>
            <a:ext cx="5479012" cy="5119589"/>
          </a:xfrm>
          <a:prstGeom prst="rect">
            <a:avLst/>
          </a:prstGeom>
        </p:spPr>
      </p:pic>
      <p:sp>
        <p:nvSpPr>
          <p:cNvPr id="21" name="Text Placeholder 1"/>
          <p:cNvSpPr txBox="1">
            <a:spLocks/>
          </p:cNvSpPr>
          <p:nvPr/>
        </p:nvSpPr>
        <p:spPr>
          <a:xfrm>
            <a:off x="5736840" y="2543175"/>
            <a:ext cx="2922433" cy="174625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Aft>
                <a:spcPts val="600"/>
              </a:spcAft>
              <a:buNone/>
            </a:pPr>
            <a:r>
              <a:rPr lang="en-US" sz="2400" b="0" dirty="0" err="1">
                <a:solidFill>
                  <a:srgbClr val="3D5567"/>
                </a:solidFill>
                <a:latin typeface="Arial" charset="0"/>
                <a:ea typeface="Arial" charset="0"/>
                <a:cs typeface="Arial" charset="0"/>
              </a:rPr>
              <a:t>Maco</a:t>
            </a:r>
            <a:r>
              <a:rPr lang="en-US" sz="2400" b="0" dirty="0">
                <a:solidFill>
                  <a:srgbClr val="3D5567"/>
                </a:solidFill>
                <a:latin typeface="Arial" charset="0"/>
                <a:ea typeface="Arial" charset="0"/>
                <a:cs typeface="Arial" charset="0"/>
              </a:rPr>
              <a:t>-reentrant circuits are common </a:t>
            </a:r>
            <a:r>
              <a:rPr lang="en-US" sz="2400" b="0" dirty="0" err="1">
                <a:solidFill>
                  <a:srgbClr val="3D5567"/>
                </a:solidFill>
                <a:latin typeface="Arial" charset="0"/>
                <a:ea typeface="Arial" charset="0"/>
                <a:cs typeface="Arial" charset="0"/>
              </a:rPr>
              <a:t>Afib</a:t>
            </a:r>
            <a:r>
              <a:rPr lang="en-US" sz="2400" b="0" dirty="0">
                <a:solidFill>
                  <a:srgbClr val="3D5567"/>
                </a:solidFill>
                <a:latin typeface="Arial" charset="0"/>
                <a:ea typeface="Arial" charset="0"/>
                <a:cs typeface="Arial" charset="0"/>
              </a:rPr>
              <a:t> triggers in non-paroxysmal patients</a:t>
            </a:r>
          </a:p>
        </p:txBody>
      </p:sp>
    </p:spTree>
    <p:custDataLst>
      <p:tags r:id="rId1"/>
    </p:custDataLst>
    <p:extLst>
      <p:ext uri="{BB962C8B-B14F-4D97-AF65-F5344CB8AC3E}">
        <p14:creationId xmlns:p14="http://schemas.microsoft.com/office/powerpoint/2010/main" val="278491885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200" dirty="0">
                <a:latin typeface="Arial" charset="0"/>
                <a:ea typeface="Arial" charset="0"/>
                <a:cs typeface="Arial" charset="0"/>
              </a:rPr>
              <a:t>MAZE IV Ablation Treatment of </a:t>
            </a:r>
            <a:r>
              <a:rPr lang="en-US" sz="3200" dirty="0" err="1">
                <a:latin typeface="Arial" charset="0"/>
                <a:ea typeface="Arial" charset="0"/>
                <a:cs typeface="Arial" charset="0"/>
              </a:rPr>
              <a:t>nPAF</a:t>
            </a:r>
            <a:endParaRPr lang="en-US" sz="3200" dirty="0">
              <a:latin typeface="Arial" charset="0"/>
              <a:ea typeface="Arial" charset="0"/>
              <a:cs typeface="Arial" charset="0"/>
            </a:endParaRPr>
          </a:p>
        </p:txBody>
      </p:sp>
      <p:sp>
        <p:nvSpPr>
          <p:cNvPr id="9" name="Text Placeholder 8"/>
          <p:cNvSpPr>
            <a:spLocks noGrp="1"/>
          </p:cNvSpPr>
          <p:nvPr>
            <p:ph type="body" sz="quarter" idx="10"/>
          </p:nvPr>
        </p:nvSpPr>
        <p:spPr/>
        <p:txBody>
          <a:bodyPr/>
          <a:lstStyle/>
          <a:p>
            <a:r>
              <a:rPr lang="en-US" sz="700" dirty="0">
                <a:latin typeface="Arial" panose="020B0604020202020204" pitchFamily="34" charset="0"/>
                <a:ea typeface="Times New Roman" panose="02020603050405020304" pitchFamily="18" charset="0"/>
                <a:cs typeface="Arial" panose="020B0604020202020204" pitchFamily="34" charset="0"/>
              </a:rPr>
              <a:t>Image: Courtesy of James L. Cox, MD</a:t>
            </a:r>
            <a:endParaRPr lang="en-US" sz="700" dirty="0">
              <a:latin typeface="Arial" panose="020B0604020202020204" pitchFamily="34" charset="0"/>
              <a:cs typeface="Arial" panose="020B0604020202020204" pitchFamily="34" charset="0"/>
            </a:endParaRPr>
          </a:p>
        </p:txBody>
      </p:sp>
      <p:pic>
        <p:nvPicPr>
          <p:cNvPr id="125954" name="Picture 3" descr="Cutout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803"/>
          <a:stretch/>
        </p:blipFill>
        <p:spPr bwMode="auto">
          <a:xfrm>
            <a:off x="532161" y="1295400"/>
            <a:ext cx="5088147"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25955" name="Rectangle 4"/>
          <p:cNvSpPr>
            <a:spLocks noChangeArrowheads="1"/>
          </p:cNvSpPr>
          <p:nvPr/>
        </p:nvSpPr>
        <p:spPr bwMode="auto">
          <a:xfrm>
            <a:off x="286309" y="1143000"/>
            <a:ext cx="228600" cy="5257800"/>
          </a:xfrm>
          <a:prstGeom prst="rect">
            <a:avLst/>
          </a:prstGeom>
          <a:noFill/>
          <a:ln>
            <a:noFill/>
          </a:ln>
        </p:spPr>
        <p:txBody>
          <a:bodyPr wrap="none" anchor="ctr"/>
          <a:lstStyle/>
          <a:p>
            <a:endParaRPr lang="en-US"/>
          </a:p>
        </p:txBody>
      </p:sp>
      <p:sp>
        <p:nvSpPr>
          <p:cNvPr id="125956" name="Freeform 13"/>
          <p:cNvSpPr>
            <a:spLocks/>
          </p:cNvSpPr>
          <p:nvPr/>
        </p:nvSpPr>
        <p:spPr bwMode="auto">
          <a:xfrm>
            <a:off x="1505509" y="3505200"/>
            <a:ext cx="88900" cy="228600"/>
          </a:xfrm>
          <a:custGeom>
            <a:avLst/>
            <a:gdLst>
              <a:gd name="T0" fmla="*/ 0 w 56"/>
              <a:gd name="T1" fmla="*/ 2147483647 h 144"/>
              <a:gd name="T2" fmla="*/ 2147483647 w 56"/>
              <a:gd name="T3" fmla="*/ 2147483647 h 144"/>
              <a:gd name="T4" fmla="*/ 2147483647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144"/>
                </a:moveTo>
                <a:cubicBezTo>
                  <a:pt x="20" y="108"/>
                  <a:pt x="40" y="72"/>
                  <a:pt x="48" y="48"/>
                </a:cubicBezTo>
                <a:cubicBezTo>
                  <a:pt x="56" y="24"/>
                  <a:pt x="52" y="12"/>
                  <a:pt x="4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57" name="Freeform 14"/>
          <p:cNvSpPr>
            <a:spLocks/>
          </p:cNvSpPr>
          <p:nvPr/>
        </p:nvSpPr>
        <p:spPr bwMode="auto">
          <a:xfrm>
            <a:off x="2648509" y="4191000"/>
            <a:ext cx="88900" cy="609600"/>
          </a:xfrm>
          <a:custGeom>
            <a:avLst/>
            <a:gdLst>
              <a:gd name="T0" fmla="*/ 0 w 56"/>
              <a:gd name="T1" fmla="*/ 0 h 384"/>
              <a:gd name="T2" fmla="*/ 2147483647 w 56"/>
              <a:gd name="T3" fmla="*/ 2147483647 h 384"/>
              <a:gd name="T4" fmla="*/ 2147483647 w 56"/>
              <a:gd name="T5" fmla="*/ 2147483647 h 384"/>
              <a:gd name="T6" fmla="*/ 0 60000 65536"/>
              <a:gd name="T7" fmla="*/ 0 60000 65536"/>
              <a:gd name="T8" fmla="*/ 0 60000 65536"/>
              <a:gd name="T9" fmla="*/ 0 w 56"/>
              <a:gd name="T10" fmla="*/ 0 h 384"/>
              <a:gd name="T11" fmla="*/ 56 w 56"/>
              <a:gd name="T12" fmla="*/ 384 h 384"/>
            </a:gdLst>
            <a:ahLst/>
            <a:cxnLst>
              <a:cxn ang="T6">
                <a:pos x="T0" y="T1"/>
              </a:cxn>
              <a:cxn ang="T7">
                <a:pos x="T2" y="T3"/>
              </a:cxn>
              <a:cxn ang="T8">
                <a:pos x="T4" y="T5"/>
              </a:cxn>
            </a:cxnLst>
            <a:rect l="T9" t="T10" r="T11" b="T12"/>
            <a:pathLst>
              <a:path w="56" h="384">
                <a:moveTo>
                  <a:pt x="0" y="0"/>
                </a:moveTo>
                <a:cubicBezTo>
                  <a:pt x="20" y="88"/>
                  <a:pt x="40" y="176"/>
                  <a:pt x="48" y="240"/>
                </a:cubicBezTo>
                <a:cubicBezTo>
                  <a:pt x="56" y="304"/>
                  <a:pt x="52" y="344"/>
                  <a:pt x="48" y="384"/>
                </a:cubicBezTo>
              </a:path>
            </a:pathLst>
          </a:custGeom>
          <a:noFill/>
          <a:ln w="38100">
            <a:solidFill>
              <a:srgbClr val="067AA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58" name="Oval 16" descr="Sphere"/>
          <p:cNvSpPr>
            <a:spLocks noChangeArrowheads="1"/>
          </p:cNvSpPr>
          <p:nvPr/>
        </p:nvSpPr>
        <p:spPr bwMode="auto">
          <a:xfrm>
            <a:off x="2648509" y="4800600"/>
            <a:ext cx="152400" cy="228600"/>
          </a:xfrm>
          <a:prstGeom prst="ellipse">
            <a:avLst/>
          </a:prstGeom>
          <a:solidFill>
            <a:srgbClr val="067AAD"/>
          </a:solidFill>
          <a:ln w="38100">
            <a:solidFill>
              <a:srgbClr val="067AAD"/>
            </a:solidFill>
            <a:round/>
            <a:headEnd/>
            <a:tailEnd/>
          </a:ln>
        </p:spPr>
        <p:txBody>
          <a:bodyPr wrap="none" anchor="ctr"/>
          <a:lstStyle/>
          <a:p>
            <a:endParaRPr lang="en-US"/>
          </a:p>
        </p:txBody>
      </p:sp>
      <p:sp>
        <p:nvSpPr>
          <p:cNvPr id="125959" name="Freeform 18"/>
          <p:cNvSpPr>
            <a:spLocks/>
          </p:cNvSpPr>
          <p:nvPr/>
        </p:nvSpPr>
        <p:spPr bwMode="auto">
          <a:xfrm>
            <a:off x="1429309" y="1905000"/>
            <a:ext cx="533400" cy="685800"/>
          </a:xfrm>
          <a:custGeom>
            <a:avLst/>
            <a:gdLst>
              <a:gd name="T0" fmla="*/ 0 w 336"/>
              <a:gd name="T1" fmla="*/ 0 h 432"/>
              <a:gd name="T2" fmla="*/ 2147483647 w 336"/>
              <a:gd name="T3" fmla="*/ 2147483647 h 432"/>
              <a:gd name="T4" fmla="*/ 2147483647 w 336"/>
              <a:gd name="T5" fmla="*/ 2147483647 h 432"/>
              <a:gd name="T6" fmla="*/ 0 60000 65536"/>
              <a:gd name="T7" fmla="*/ 0 60000 65536"/>
              <a:gd name="T8" fmla="*/ 0 60000 65536"/>
              <a:gd name="T9" fmla="*/ 0 w 336"/>
              <a:gd name="T10" fmla="*/ 0 h 432"/>
              <a:gd name="T11" fmla="*/ 336 w 336"/>
              <a:gd name="T12" fmla="*/ 432 h 432"/>
            </a:gdLst>
            <a:ahLst/>
            <a:cxnLst>
              <a:cxn ang="T6">
                <a:pos x="T0" y="T1"/>
              </a:cxn>
              <a:cxn ang="T7">
                <a:pos x="T2" y="T3"/>
              </a:cxn>
              <a:cxn ang="T8">
                <a:pos x="T4" y="T5"/>
              </a:cxn>
            </a:cxnLst>
            <a:rect l="T9" t="T10" r="T11" b="T12"/>
            <a:pathLst>
              <a:path w="336" h="432">
                <a:moveTo>
                  <a:pt x="0" y="0"/>
                </a:moveTo>
                <a:cubicBezTo>
                  <a:pt x="68" y="84"/>
                  <a:pt x="136" y="168"/>
                  <a:pt x="192" y="240"/>
                </a:cubicBezTo>
                <a:cubicBezTo>
                  <a:pt x="248" y="312"/>
                  <a:pt x="292" y="372"/>
                  <a:pt x="336" y="432"/>
                </a:cubicBezTo>
              </a:path>
            </a:pathLst>
          </a:custGeom>
          <a:noFill/>
          <a:ln w="38100">
            <a:solidFill>
              <a:srgbClr val="067AA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60" name="Freeform 20"/>
          <p:cNvSpPr>
            <a:spLocks/>
          </p:cNvSpPr>
          <p:nvPr/>
        </p:nvSpPr>
        <p:spPr bwMode="auto">
          <a:xfrm>
            <a:off x="4477309" y="2362200"/>
            <a:ext cx="177800" cy="2743200"/>
          </a:xfrm>
          <a:custGeom>
            <a:avLst/>
            <a:gdLst>
              <a:gd name="T0" fmla="*/ 0 w 112"/>
              <a:gd name="T1" fmla="*/ 0 h 1728"/>
              <a:gd name="T2" fmla="*/ 2147483647 w 112"/>
              <a:gd name="T3" fmla="*/ 2147483647 h 1728"/>
              <a:gd name="T4" fmla="*/ 2147483647 w 112"/>
              <a:gd name="T5" fmla="*/ 2147483647 h 1728"/>
              <a:gd name="T6" fmla="*/ 0 60000 65536"/>
              <a:gd name="T7" fmla="*/ 0 60000 65536"/>
              <a:gd name="T8" fmla="*/ 0 60000 65536"/>
              <a:gd name="T9" fmla="*/ 0 w 112"/>
              <a:gd name="T10" fmla="*/ 0 h 1728"/>
              <a:gd name="T11" fmla="*/ 112 w 112"/>
              <a:gd name="T12" fmla="*/ 1728 h 1728"/>
            </a:gdLst>
            <a:ahLst/>
            <a:cxnLst>
              <a:cxn ang="T6">
                <a:pos x="T0" y="T1"/>
              </a:cxn>
              <a:cxn ang="T7">
                <a:pos x="T2" y="T3"/>
              </a:cxn>
              <a:cxn ang="T8">
                <a:pos x="T4" y="T5"/>
              </a:cxn>
            </a:cxnLst>
            <a:rect l="T9" t="T10" r="T11" b="T12"/>
            <a:pathLst>
              <a:path w="112" h="1728">
                <a:moveTo>
                  <a:pt x="0" y="0"/>
                </a:moveTo>
                <a:cubicBezTo>
                  <a:pt x="40" y="216"/>
                  <a:pt x="80" y="432"/>
                  <a:pt x="96" y="720"/>
                </a:cubicBezTo>
                <a:cubicBezTo>
                  <a:pt x="112" y="1008"/>
                  <a:pt x="104" y="1368"/>
                  <a:pt x="96" y="1728"/>
                </a:cubicBezTo>
              </a:path>
            </a:pathLst>
          </a:custGeom>
          <a:noFill/>
          <a:ln w="38100">
            <a:solidFill>
              <a:srgbClr val="067AA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61" name="Freeform 23"/>
          <p:cNvSpPr>
            <a:spLocks/>
          </p:cNvSpPr>
          <p:nvPr/>
        </p:nvSpPr>
        <p:spPr bwMode="auto">
          <a:xfrm>
            <a:off x="4629709" y="3810000"/>
            <a:ext cx="685800" cy="533400"/>
          </a:xfrm>
          <a:custGeom>
            <a:avLst/>
            <a:gdLst>
              <a:gd name="T0" fmla="*/ 0 w 480"/>
              <a:gd name="T1" fmla="*/ 0 h 336"/>
              <a:gd name="T2" fmla="*/ 2147483647 w 480"/>
              <a:gd name="T3" fmla="*/ 2147483647 h 336"/>
              <a:gd name="T4" fmla="*/ 2147483647 w 480"/>
              <a:gd name="T5" fmla="*/ 2147483647 h 336"/>
              <a:gd name="T6" fmla="*/ 2147483647 w 480"/>
              <a:gd name="T7" fmla="*/ 2147483647 h 336"/>
              <a:gd name="T8" fmla="*/ 0 60000 65536"/>
              <a:gd name="T9" fmla="*/ 0 60000 65536"/>
              <a:gd name="T10" fmla="*/ 0 60000 65536"/>
              <a:gd name="T11" fmla="*/ 0 60000 65536"/>
              <a:gd name="T12" fmla="*/ 0 w 480"/>
              <a:gd name="T13" fmla="*/ 0 h 336"/>
              <a:gd name="T14" fmla="*/ 480 w 480"/>
              <a:gd name="T15" fmla="*/ 336 h 336"/>
            </a:gdLst>
            <a:ahLst/>
            <a:cxnLst>
              <a:cxn ang="T8">
                <a:pos x="T0" y="T1"/>
              </a:cxn>
              <a:cxn ang="T9">
                <a:pos x="T2" y="T3"/>
              </a:cxn>
              <a:cxn ang="T10">
                <a:pos x="T4" y="T5"/>
              </a:cxn>
              <a:cxn ang="T11">
                <a:pos x="T6" y="T7"/>
              </a:cxn>
            </a:cxnLst>
            <a:rect l="T12" t="T13" r="T14" b="T15"/>
            <a:pathLst>
              <a:path w="480" h="336">
                <a:moveTo>
                  <a:pt x="0" y="0"/>
                </a:moveTo>
                <a:cubicBezTo>
                  <a:pt x="92" y="72"/>
                  <a:pt x="184" y="144"/>
                  <a:pt x="240" y="192"/>
                </a:cubicBezTo>
                <a:cubicBezTo>
                  <a:pt x="296" y="240"/>
                  <a:pt x="296" y="264"/>
                  <a:pt x="336" y="288"/>
                </a:cubicBezTo>
                <a:cubicBezTo>
                  <a:pt x="376" y="312"/>
                  <a:pt x="428" y="324"/>
                  <a:pt x="480" y="336"/>
                </a:cubicBezTo>
              </a:path>
            </a:pathLst>
          </a:custGeom>
          <a:noFill/>
          <a:ln w="38100">
            <a:solidFill>
              <a:srgbClr val="067AA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 name="Freeform 4"/>
          <p:cNvSpPr/>
          <p:nvPr/>
        </p:nvSpPr>
        <p:spPr>
          <a:xfrm>
            <a:off x="3526397" y="3654425"/>
            <a:ext cx="28575" cy="169863"/>
          </a:xfrm>
          <a:custGeom>
            <a:avLst/>
            <a:gdLst>
              <a:gd name="connsiteX0" fmla="*/ 28222 w 28222"/>
              <a:gd name="connsiteY0" fmla="*/ 0 h 169333"/>
              <a:gd name="connsiteX1" fmla="*/ 0 w 28222"/>
              <a:gd name="connsiteY1" fmla="*/ 169333 h 169333"/>
            </a:gdLst>
            <a:ahLst/>
            <a:cxnLst>
              <a:cxn ang="0">
                <a:pos x="connsiteX0" y="connsiteY0"/>
              </a:cxn>
              <a:cxn ang="0">
                <a:pos x="connsiteX1" y="connsiteY1"/>
              </a:cxn>
            </a:cxnLst>
            <a:rect l="l" t="t" r="r" b="b"/>
            <a:pathLst>
              <a:path w="28222" h="169333">
                <a:moveTo>
                  <a:pt x="28222" y="0"/>
                </a:moveTo>
                <a:lnTo>
                  <a:pt x="0" y="169333"/>
                </a:lnTo>
              </a:path>
            </a:pathLst>
          </a:custGeom>
          <a:ln w="38100" cmpd="sng">
            <a:solidFill>
              <a:srgbClr val="067AAD"/>
            </a:solidFill>
            <a:prstDash val="soli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6" name="Freeform 5"/>
          <p:cNvSpPr/>
          <p:nvPr/>
        </p:nvSpPr>
        <p:spPr>
          <a:xfrm>
            <a:off x="1861109" y="3879850"/>
            <a:ext cx="1227138" cy="314325"/>
          </a:xfrm>
          <a:custGeom>
            <a:avLst/>
            <a:gdLst>
              <a:gd name="connsiteX0" fmla="*/ 0 w 1227667"/>
              <a:gd name="connsiteY0" fmla="*/ 0 h 314395"/>
              <a:gd name="connsiteX1" fmla="*/ 352778 w 1227667"/>
              <a:gd name="connsiteY1" fmla="*/ 211666 h 314395"/>
              <a:gd name="connsiteX2" fmla="*/ 818444 w 1227667"/>
              <a:gd name="connsiteY2" fmla="*/ 310444 h 314395"/>
              <a:gd name="connsiteX3" fmla="*/ 1227667 w 1227667"/>
              <a:gd name="connsiteY3" fmla="*/ 296333 h 314395"/>
            </a:gdLst>
            <a:ahLst/>
            <a:cxnLst>
              <a:cxn ang="0">
                <a:pos x="connsiteX0" y="connsiteY0"/>
              </a:cxn>
              <a:cxn ang="0">
                <a:pos x="connsiteX1" y="connsiteY1"/>
              </a:cxn>
              <a:cxn ang="0">
                <a:pos x="connsiteX2" y="connsiteY2"/>
              </a:cxn>
              <a:cxn ang="0">
                <a:pos x="connsiteX3" y="connsiteY3"/>
              </a:cxn>
            </a:cxnLst>
            <a:rect l="l" t="t" r="r" b="b"/>
            <a:pathLst>
              <a:path w="1227667" h="314395">
                <a:moveTo>
                  <a:pt x="0" y="0"/>
                </a:moveTo>
                <a:cubicBezTo>
                  <a:pt x="108185" y="79962"/>
                  <a:pt x="216371" y="159925"/>
                  <a:pt x="352778" y="211666"/>
                </a:cubicBezTo>
                <a:cubicBezTo>
                  <a:pt x="489185" y="263407"/>
                  <a:pt x="672629" y="296333"/>
                  <a:pt x="818444" y="310444"/>
                </a:cubicBezTo>
                <a:cubicBezTo>
                  <a:pt x="964259" y="324555"/>
                  <a:pt x="1227667" y="296333"/>
                  <a:pt x="1227667" y="296333"/>
                </a:cubicBezTo>
              </a:path>
            </a:pathLst>
          </a:custGeom>
          <a:ln w="38100" cmpd="sng">
            <a:solidFill>
              <a:srgbClr val="067AAD"/>
            </a:solidFill>
            <a:prstDash val="soli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7" name="Freeform 6"/>
          <p:cNvSpPr/>
          <p:nvPr/>
        </p:nvSpPr>
        <p:spPr>
          <a:xfrm>
            <a:off x="1734109" y="3316288"/>
            <a:ext cx="0" cy="141287"/>
          </a:xfrm>
          <a:custGeom>
            <a:avLst/>
            <a:gdLst>
              <a:gd name="connsiteX0" fmla="*/ 0 w 0"/>
              <a:gd name="connsiteY0" fmla="*/ 0 h 141111"/>
              <a:gd name="connsiteX1" fmla="*/ 0 w 0"/>
              <a:gd name="connsiteY1" fmla="*/ 141111 h 141111"/>
            </a:gdLst>
            <a:ahLst/>
            <a:cxnLst>
              <a:cxn ang="0">
                <a:pos x="connsiteX0" y="connsiteY0"/>
              </a:cxn>
              <a:cxn ang="0">
                <a:pos x="connsiteX1" y="connsiteY1"/>
              </a:cxn>
            </a:cxnLst>
            <a:rect l="l" t="t" r="r" b="b"/>
            <a:pathLst>
              <a:path h="141111">
                <a:moveTo>
                  <a:pt x="0" y="0"/>
                </a:moveTo>
                <a:lnTo>
                  <a:pt x="0" y="141111"/>
                </a:lnTo>
              </a:path>
            </a:pathLst>
          </a:custGeom>
          <a:ln w="28575" cmpd="sng">
            <a:solidFill>
              <a:srgbClr val="067AAD"/>
            </a:solidFill>
            <a:prstDash val="soli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3" name="Freeform 2"/>
          <p:cNvSpPr/>
          <p:nvPr/>
        </p:nvSpPr>
        <p:spPr>
          <a:xfrm>
            <a:off x="1945247" y="2543175"/>
            <a:ext cx="1482725" cy="447675"/>
          </a:xfrm>
          <a:custGeom>
            <a:avLst/>
            <a:gdLst>
              <a:gd name="connsiteX0" fmla="*/ 0 w 1481666"/>
              <a:gd name="connsiteY0" fmla="*/ 25086 h 448420"/>
              <a:gd name="connsiteX1" fmla="*/ 508000 w 1481666"/>
              <a:gd name="connsiteY1" fmla="*/ 10975 h 448420"/>
              <a:gd name="connsiteX2" fmla="*/ 1171222 w 1481666"/>
              <a:gd name="connsiteY2" fmla="*/ 166197 h 448420"/>
              <a:gd name="connsiteX3" fmla="*/ 1481666 w 1481666"/>
              <a:gd name="connsiteY3" fmla="*/ 448420 h 448420"/>
            </a:gdLst>
            <a:ahLst/>
            <a:cxnLst>
              <a:cxn ang="0">
                <a:pos x="connsiteX0" y="connsiteY0"/>
              </a:cxn>
              <a:cxn ang="0">
                <a:pos x="connsiteX1" y="connsiteY1"/>
              </a:cxn>
              <a:cxn ang="0">
                <a:pos x="connsiteX2" y="connsiteY2"/>
              </a:cxn>
              <a:cxn ang="0">
                <a:pos x="connsiteX3" y="connsiteY3"/>
              </a:cxn>
            </a:cxnLst>
            <a:rect l="l" t="t" r="r" b="b"/>
            <a:pathLst>
              <a:path w="1481666" h="448420">
                <a:moveTo>
                  <a:pt x="0" y="25086"/>
                </a:moveTo>
                <a:cubicBezTo>
                  <a:pt x="156398" y="6271"/>
                  <a:pt x="312796" y="-12543"/>
                  <a:pt x="508000" y="10975"/>
                </a:cubicBezTo>
                <a:cubicBezTo>
                  <a:pt x="703204" y="34493"/>
                  <a:pt x="1008945" y="93290"/>
                  <a:pt x="1171222" y="166197"/>
                </a:cubicBezTo>
                <a:cubicBezTo>
                  <a:pt x="1333499" y="239104"/>
                  <a:pt x="1481666" y="448420"/>
                  <a:pt x="1481666" y="448420"/>
                </a:cubicBezTo>
              </a:path>
            </a:pathLst>
          </a:custGeom>
          <a:ln w="28575" cmpd="sng">
            <a:solidFill>
              <a:srgbClr val="067AAD"/>
            </a:solidFill>
            <a:prstDash val="soli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2" name="Freeform 1"/>
          <p:cNvSpPr/>
          <p:nvPr/>
        </p:nvSpPr>
        <p:spPr>
          <a:xfrm>
            <a:off x="4880534" y="1806575"/>
            <a:ext cx="441325" cy="2482850"/>
          </a:xfrm>
          <a:custGeom>
            <a:avLst/>
            <a:gdLst>
              <a:gd name="connsiteX0" fmla="*/ 0 w 441048"/>
              <a:gd name="connsiteY0" fmla="*/ 0 h 2483556"/>
              <a:gd name="connsiteX1" fmla="*/ 169333 w 441048"/>
              <a:gd name="connsiteY1" fmla="*/ 239889 h 2483556"/>
              <a:gd name="connsiteX2" fmla="*/ 352778 w 441048"/>
              <a:gd name="connsiteY2" fmla="*/ 1044222 h 2483556"/>
              <a:gd name="connsiteX3" fmla="*/ 437444 w 441048"/>
              <a:gd name="connsiteY3" fmla="*/ 1763889 h 2483556"/>
              <a:gd name="connsiteX4" fmla="*/ 239889 w 441048"/>
              <a:gd name="connsiteY4" fmla="*/ 2483556 h 248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48" h="2483556">
                <a:moveTo>
                  <a:pt x="0" y="0"/>
                </a:moveTo>
                <a:cubicBezTo>
                  <a:pt x="55268" y="32926"/>
                  <a:pt x="110537" y="65852"/>
                  <a:pt x="169333" y="239889"/>
                </a:cubicBezTo>
                <a:cubicBezTo>
                  <a:pt x="228129" y="413926"/>
                  <a:pt x="308093" y="790222"/>
                  <a:pt x="352778" y="1044222"/>
                </a:cubicBezTo>
                <a:cubicBezTo>
                  <a:pt x="397463" y="1298222"/>
                  <a:pt x="456259" y="1524000"/>
                  <a:pt x="437444" y="1763889"/>
                </a:cubicBezTo>
                <a:cubicBezTo>
                  <a:pt x="418629" y="2003778"/>
                  <a:pt x="239889" y="2483556"/>
                  <a:pt x="239889" y="2483556"/>
                </a:cubicBezTo>
              </a:path>
            </a:pathLst>
          </a:custGeom>
          <a:ln w="38100" cmpd="sng">
            <a:solidFill>
              <a:srgbClr val="067AAD"/>
            </a:solidFill>
            <a:prstDash val="soli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24" name="Freeform 23"/>
          <p:cNvSpPr/>
          <p:nvPr/>
        </p:nvSpPr>
        <p:spPr>
          <a:xfrm>
            <a:off x="819709" y="1316038"/>
            <a:ext cx="1273175" cy="741362"/>
          </a:xfrm>
          <a:custGeom>
            <a:avLst/>
            <a:gdLst>
              <a:gd name="connsiteX0" fmla="*/ 43496 w 1273331"/>
              <a:gd name="connsiteY0" fmla="*/ 735694 h 740444"/>
              <a:gd name="connsiteX1" fmla="*/ 607941 w 1273331"/>
              <a:gd name="connsiteY1" fmla="*/ 566361 h 740444"/>
              <a:gd name="connsiteX2" fmla="*/ 1059496 w 1273331"/>
              <a:gd name="connsiteY2" fmla="*/ 538139 h 740444"/>
              <a:gd name="connsiteX3" fmla="*/ 1242941 w 1273331"/>
              <a:gd name="connsiteY3" fmla="*/ 580472 h 740444"/>
              <a:gd name="connsiteX4" fmla="*/ 1242941 w 1273331"/>
              <a:gd name="connsiteY4" fmla="*/ 439361 h 740444"/>
              <a:gd name="connsiteX5" fmla="*/ 946608 w 1273331"/>
              <a:gd name="connsiteY5" fmla="*/ 213583 h 740444"/>
              <a:gd name="connsiteX6" fmla="*/ 946608 w 1273331"/>
              <a:gd name="connsiteY6" fmla="*/ 213583 h 740444"/>
              <a:gd name="connsiteX7" fmla="*/ 368052 w 1273331"/>
              <a:gd name="connsiteY7" fmla="*/ 1917 h 740444"/>
              <a:gd name="connsiteX8" fmla="*/ 71719 w 1273331"/>
              <a:gd name="connsiteY8" fmla="*/ 354694 h 740444"/>
              <a:gd name="connsiteX9" fmla="*/ 43496 w 1273331"/>
              <a:gd name="connsiteY9" fmla="*/ 735694 h 74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31" h="740444">
                <a:moveTo>
                  <a:pt x="43496" y="735694"/>
                </a:moveTo>
                <a:cubicBezTo>
                  <a:pt x="132866" y="770972"/>
                  <a:pt x="438608" y="599287"/>
                  <a:pt x="607941" y="566361"/>
                </a:cubicBezTo>
                <a:cubicBezTo>
                  <a:pt x="777274" y="533435"/>
                  <a:pt x="953663" y="535787"/>
                  <a:pt x="1059496" y="538139"/>
                </a:cubicBezTo>
                <a:cubicBezTo>
                  <a:pt x="1165329" y="540491"/>
                  <a:pt x="1212367" y="596935"/>
                  <a:pt x="1242941" y="580472"/>
                </a:cubicBezTo>
                <a:cubicBezTo>
                  <a:pt x="1273515" y="564009"/>
                  <a:pt x="1292330" y="500509"/>
                  <a:pt x="1242941" y="439361"/>
                </a:cubicBezTo>
                <a:cubicBezTo>
                  <a:pt x="1193552" y="378213"/>
                  <a:pt x="946608" y="213583"/>
                  <a:pt x="946608" y="213583"/>
                </a:cubicBezTo>
                <a:lnTo>
                  <a:pt x="946608" y="213583"/>
                </a:lnTo>
                <a:cubicBezTo>
                  <a:pt x="850182" y="178305"/>
                  <a:pt x="513867" y="-21602"/>
                  <a:pt x="368052" y="1917"/>
                </a:cubicBezTo>
                <a:cubicBezTo>
                  <a:pt x="222237" y="25436"/>
                  <a:pt x="121108" y="230046"/>
                  <a:pt x="71719" y="354694"/>
                </a:cubicBezTo>
                <a:cubicBezTo>
                  <a:pt x="22330" y="479342"/>
                  <a:pt x="-45874" y="700416"/>
                  <a:pt x="43496" y="735694"/>
                </a:cubicBezTo>
                <a:close/>
              </a:path>
            </a:pathLst>
          </a:custGeom>
          <a:solidFill>
            <a:srgbClr val="FAFAFA"/>
          </a:solidFill>
          <a:ln w="6350">
            <a:solidFill>
              <a:srgbClr val="7F7F7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25968" name="Freeform 17"/>
          <p:cNvSpPr>
            <a:spLocks/>
          </p:cNvSpPr>
          <p:nvPr/>
        </p:nvSpPr>
        <p:spPr bwMode="auto">
          <a:xfrm>
            <a:off x="972109" y="1828800"/>
            <a:ext cx="1143000" cy="254000"/>
          </a:xfrm>
          <a:custGeom>
            <a:avLst/>
            <a:gdLst>
              <a:gd name="T0" fmla="*/ 0 w 720"/>
              <a:gd name="T1" fmla="*/ 2147483647 h 160"/>
              <a:gd name="T2" fmla="*/ 2147483647 w 720"/>
              <a:gd name="T3" fmla="*/ 2147483647 h 160"/>
              <a:gd name="T4" fmla="*/ 2147483647 w 720"/>
              <a:gd name="T5" fmla="*/ 2147483647 h 160"/>
              <a:gd name="T6" fmla="*/ 0 60000 65536"/>
              <a:gd name="T7" fmla="*/ 0 60000 65536"/>
              <a:gd name="T8" fmla="*/ 0 60000 65536"/>
              <a:gd name="T9" fmla="*/ 0 w 720"/>
              <a:gd name="T10" fmla="*/ 0 h 160"/>
              <a:gd name="T11" fmla="*/ 720 w 720"/>
              <a:gd name="T12" fmla="*/ 160 h 160"/>
            </a:gdLst>
            <a:ahLst/>
            <a:cxnLst>
              <a:cxn ang="T6">
                <a:pos x="T0" y="T1"/>
              </a:cxn>
              <a:cxn ang="T7">
                <a:pos x="T2" y="T3"/>
              </a:cxn>
              <a:cxn ang="T8">
                <a:pos x="T4" y="T5"/>
              </a:cxn>
            </a:cxnLst>
            <a:rect l="T9" t="T10" r="T11" b="T12"/>
            <a:pathLst>
              <a:path w="720" h="160">
                <a:moveTo>
                  <a:pt x="0" y="160"/>
                </a:moveTo>
                <a:cubicBezTo>
                  <a:pt x="108" y="96"/>
                  <a:pt x="216" y="32"/>
                  <a:pt x="336" y="16"/>
                </a:cubicBezTo>
                <a:cubicBezTo>
                  <a:pt x="456" y="0"/>
                  <a:pt x="588" y="32"/>
                  <a:pt x="720" y="64"/>
                </a:cubicBezTo>
              </a:path>
            </a:pathLst>
          </a:custGeom>
          <a:noFill/>
          <a:ln w="38100">
            <a:solidFill>
              <a:srgbClr val="067AA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9"/>
          <p:cNvSpPr/>
          <p:nvPr/>
        </p:nvSpPr>
        <p:spPr>
          <a:xfrm>
            <a:off x="1937309" y="2557463"/>
            <a:ext cx="579438" cy="1373187"/>
          </a:xfrm>
          <a:custGeom>
            <a:avLst/>
            <a:gdLst>
              <a:gd name="connsiteX0" fmla="*/ 16933 w 579735"/>
              <a:gd name="connsiteY0" fmla="*/ 0 h 1373481"/>
              <a:gd name="connsiteX1" fmla="*/ 355600 w 579735"/>
              <a:gd name="connsiteY1" fmla="*/ 135467 h 1373481"/>
              <a:gd name="connsiteX2" fmla="*/ 541867 w 579735"/>
              <a:gd name="connsiteY2" fmla="*/ 660400 h 1373481"/>
              <a:gd name="connsiteX3" fmla="*/ 558800 w 579735"/>
              <a:gd name="connsiteY3" fmla="*/ 1100667 h 1373481"/>
              <a:gd name="connsiteX4" fmla="*/ 304800 w 579735"/>
              <a:gd name="connsiteY4" fmla="*/ 1354667 h 1373481"/>
              <a:gd name="connsiteX5" fmla="*/ 0 w 579735"/>
              <a:gd name="connsiteY5" fmla="*/ 1354667 h 137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735" h="1373481">
                <a:moveTo>
                  <a:pt x="16933" y="0"/>
                </a:moveTo>
                <a:cubicBezTo>
                  <a:pt x="142522" y="12700"/>
                  <a:pt x="268111" y="25400"/>
                  <a:pt x="355600" y="135467"/>
                </a:cubicBezTo>
                <a:cubicBezTo>
                  <a:pt x="443089" y="245534"/>
                  <a:pt x="508000" y="499533"/>
                  <a:pt x="541867" y="660400"/>
                </a:cubicBezTo>
                <a:cubicBezTo>
                  <a:pt x="575734" y="821267"/>
                  <a:pt x="598311" y="984956"/>
                  <a:pt x="558800" y="1100667"/>
                </a:cubicBezTo>
                <a:cubicBezTo>
                  <a:pt x="519289" y="1216378"/>
                  <a:pt x="397933" y="1312334"/>
                  <a:pt x="304800" y="1354667"/>
                </a:cubicBezTo>
                <a:cubicBezTo>
                  <a:pt x="211667" y="1397000"/>
                  <a:pt x="0" y="1354667"/>
                  <a:pt x="0" y="1354667"/>
                </a:cubicBezTo>
              </a:path>
            </a:pathLst>
          </a:custGeom>
          <a:ln w="38100" cmpd="sng">
            <a:solidFill>
              <a:srgbClr val="067AA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1" name="Freeform 20"/>
          <p:cNvSpPr/>
          <p:nvPr/>
        </p:nvSpPr>
        <p:spPr>
          <a:xfrm>
            <a:off x="2740584" y="2716213"/>
            <a:ext cx="398463" cy="1449387"/>
          </a:xfrm>
          <a:custGeom>
            <a:avLst/>
            <a:gdLst>
              <a:gd name="connsiteX0" fmla="*/ 398897 w 398897"/>
              <a:gd name="connsiteY0" fmla="*/ 10677 h 1450010"/>
              <a:gd name="connsiteX1" fmla="*/ 144897 w 398897"/>
              <a:gd name="connsiteY1" fmla="*/ 95343 h 1450010"/>
              <a:gd name="connsiteX2" fmla="*/ 9430 w 398897"/>
              <a:gd name="connsiteY2" fmla="*/ 704943 h 1450010"/>
              <a:gd name="connsiteX3" fmla="*/ 43297 w 398897"/>
              <a:gd name="connsiteY3" fmla="*/ 1145210 h 1450010"/>
              <a:gd name="connsiteX4" fmla="*/ 297297 w 398897"/>
              <a:gd name="connsiteY4" fmla="*/ 1450010 h 145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97" h="1450010">
                <a:moveTo>
                  <a:pt x="398897" y="10677"/>
                </a:moveTo>
                <a:cubicBezTo>
                  <a:pt x="304352" y="-4846"/>
                  <a:pt x="209808" y="-20368"/>
                  <a:pt x="144897" y="95343"/>
                </a:cubicBezTo>
                <a:cubicBezTo>
                  <a:pt x="79986" y="211054"/>
                  <a:pt x="26363" y="529965"/>
                  <a:pt x="9430" y="704943"/>
                </a:cubicBezTo>
                <a:cubicBezTo>
                  <a:pt x="-7503" y="879921"/>
                  <a:pt x="-4681" y="1021032"/>
                  <a:pt x="43297" y="1145210"/>
                </a:cubicBezTo>
                <a:cubicBezTo>
                  <a:pt x="91275" y="1269388"/>
                  <a:pt x="297297" y="1450010"/>
                  <a:pt x="297297" y="1450010"/>
                </a:cubicBezTo>
              </a:path>
            </a:pathLst>
          </a:custGeom>
          <a:ln w="38100" cmpd="sng">
            <a:solidFill>
              <a:srgbClr val="067AA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4" name="Picture 3">
            <a:extLst>
              <a:ext uri="{FF2B5EF4-FFF2-40B4-BE49-F238E27FC236}">
                <a16:creationId xmlns:a16="http://schemas.microsoft.com/office/drawing/2014/main" id="{9C97A3C3-202B-42BF-A3F1-80CD7784FE06}"/>
              </a:ext>
            </a:extLst>
          </p:cNvPr>
          <p:cNvPicPr>
            <a:picLocks noChangeAspect="1"/>
          </p:cNvPicPr>
          <p:nvPr/>
        </p:nvPicPr>
        <p:blipFill>
          <a:blip r:embed="rId5"/>
          <a:stretch>
            <a:fillRect/>
          </a:stretch>
        </p:blipFill>
        <p:spPr>
          <a:xfrm>
            <a:off x="399698" y="1117189"/>
            <a:ext cx="5220609" cy="5185979"/>
          </a:xfrm>
          <a:prstGeom prst="rect">
            <a:avLst/>
          </a:prstGeom>
        </p:spPr>
      </p:pic>
      <p:sp>
        <p:nvSpPr>
          <p:cNvPr id="23" name="Text Placeholder 1"/>
          <p:cNvSpPr txBox="1">
            <a:spLocks/>
          </p:cNvSpPr>
          <p:nvPr/>
        </p:nvSpPr>
        <p:spPr>
          <a:xfrm>
            <a:off x="5736840" y="2543175"/>
            <a:ext cx="2922433" cy="174625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Aft>
                <a:spcPts val="600"/>
              </a:spcAft>
              <a:buNone/>
            </a:pPr>
            <a:r>
              <a:rPr lang="en-US" sz="2400" b="0" dirty="0">
                <a:solidFill>
                  <a:srgbClr val="3D5567"/>
                </a:solidFill>
                <a:latin typeface="Arial" charset="0"/>
                <a:ea typeface="Arial" charset="0"/>
                <a:cs typeface="Arial" charset="0"/>
              </a:rPr>
              <a:t>MAZE IV lesion set performed with radiofrequency and </a:t>
            </a:r>
            <a:r>
              <a:rPr lang="en-US" sz="2400" b="0" dirty="0" err="1">
                <a:solidFill>
                  <a:srgbClr val="3D5567"/>
                </a:solidFill>
                <a:latin typeface="Arial" charset="0"/>
                <a:ea typeface="Arial" charset="0"/>
                <a:cs typeface="Arial" charset="0"/>
              </a:rPr>
              <a:t>cryoablation</a:t>
            </a:r>
            <a:r>
              <a:rPr lang="en-US" sz="2400" b="0" dirty="0">
                <a:solidFill>
                  <a:srgbClr val="3D5567"/>
                </a:solidFill>
                <a:latin typeface="Arial" charset="0"/>
                <a:ea typeface="Arial" charset="0"/>
                <a:cs typeface="Arial" charset="0"/>
              </a:rPr>
              <a:t> technologies</a:t>
            </a:r>
            <a:endParaRPr lang="en-US" sz="2000" b="0" dirty="0">
              <a:solidFill>
                <a:srgbClr val="3D5567"/>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54039249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200" dirty="0">
                <a:latin typeface="Arial" charset="0"/>
                <a:ea typeface="Arial" charset="0"/>
                <a:cs typeface="Arial" charset="0"/>
              </a:rPr>
              <a:t>MAZE IV Ablation Treatment of </a:t>
            </a:r>
            <a:r>
              <a:rPr lang="en-US" sz="3200" dirty="0" err="1">
                <a:latin typeface="Arial" charset="0"/>
                <a:ea typeface="Arial" charset="0"/>
                <a:cs typeface="Arial" charset="0"/>
              </a:rPr>
              <a:t>nPAF</a:t>
            </a:r>
            <a:endParaRPr lang="en-US" sz="3200" dirty="0">
              <a:latin typeface="Arial" charset="0"/>
              <a:ea typeface="Arial" charset="0"/>
              <a:cs typeface="Arial" charset="0"/>
            </a:endParaRPr>
          </a:p>
        </p:txBody>
      </p:sp>
      <p:sp>
        <p:nvSpPr>
          <p:cNvPr id="7" name="Text Placeholder 6"/>
          <p:cNvSpPr>
            <a:spLocks noGrp="1"/>
          </p:cNvSpPr>
          <p:nvPr>
            <p:ph type="body" sz="quarter" idx="10"/>
          </p:nvPr>
        </p:nvSpPr>
        <p:spPr/>
        <p:txBody>
          <a:bodyPr/>
          <a:lstStyle/>
          <a:p>
            <a:r>
              <a:rPr lang="en-US" sz="700" dirty="0">
                <a:latin typeface="Arial" panose="020B0604020202020204" pitchFamily="34" charset="0"/>
                <a:ea typeface="Times New Roman" panose="02020603050405020304" pitchFamily="18" charset="0"/>
                <a:cs typeface="Arial" panose="020B0604020202020204" pitchFamily="34" charset="0"/>
              </a:rPr>
              <a:t>Image: Courtesy of James L. Cox, MD</a:t>
            </a:r>
            <a:endParaRPr lang="en-US" sz="700" dirty="0">
              <a:latin typeface="Arial" panose="020B0604020202020204" pitchFamily="34" charset="0"/>
              <a:cs typeface="Arial" panose="020B0604020202020204" pitchFamily="34" charset="0"/>
            </a:endParaRPr>
          </a:p>
        </p:txBody>
      </p:sp>
      <p:pic>
        <p:nvPicPr>
          <p:cNvPr id="119810" name="Picture 3" descr="Cutout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803"/>
          <a:stretch/>
        </p:blipFill>
        <p:spPr bwMode="auto">
          <a:xfrm>
            <a:off x="523281" y="1296987"/>
            <a:ext cx="5088147"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9812" name="Freeform 13"/>
          <p:cNvSpPr>
            <a:spLocks/>
          </p:cNvSpPr>
          <p:nvPr/>
        </p:nvSpPr>
        <p:spPr bwMode="auto">
          <a:xfrm>
            <a:off x="1496629" y="3505200"/>
            <a:ext cx="88900" cy="228600"/>
          </a:xfrm>
          <a:custGeom>
            <a:avLst/>
            <a:gdLst>
              <a:gd name="T0" fmla="*/ 0 w 56"/>
              <a:gd name="T1" fmla="*/ 2147483647 h 144"/>
              <a:gd name="T2" fmla="*/ 2147483647 w 56"/>
              <a:gd name="T3" fmla="*/ 2147483647 h 144"/>
              <a:gd name="T4" fmla="*/ 2147483647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144"/>
                </a:moveTo>
                <a:cubicBezTo>
                  <a:pt x="20" y="108"/>
                  <a:pt x="40" y="72"/>
                  <a:pt x="48" y="48"/>
                </a:cubicBezTo>
                <a:cubicBezTo>
                  <a:pt x="56" y="24"/>
                  <a:pt x="52" y="12"/>
                  <a:pt x="48" y="0"/>
                </a:cubicBez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Freeform 23"/>
          <p:cNvSpPr/>
          <p:nvPr/>
        </p:nvSpPr>
        <p:spPr>
          <a:xfrm>
            <a:off x="810829" y="1316038"/>
            <a:ext cx="1273175" cy="741362"/>
          </a:xfrm>
          <a:custGeom>
            <a:avLst/>
            <a:gdLst>
              <a:gd name="connsiteX0" fmla="*/ 43496 w 1273331"/>
              <a:gd name="connsiteY0" fmla="*/ 735694 h 740444"/>
              <a:gd name="connsiteX1" fmla="*/ 607941 w 1273331"/>
              <a:gd name="connsiteY1" fmla="*/ 566361 h 740444"/>
              <a:gd name="connsiteX2" fmla="*/ 1059496 w 1273331"/>
              <a:gd name="connsiteY2" fmla="*/ 538139 h 740444"/>
              <a:gd name="connsiteX3" fmla="*/ 1242941 w 1273331"/>
              <a:gd name="connsiteY3" fmla="*/ 580472 h 740444"/>
              <a:gd name="connsiteX4" fmla="*/ 1242941 w 1273331"/>
              <a:gd name="connsiteY4" fmla="*/ 439361 h 740444"/>
              <a:gd name="connsiteX5" fmla="*/ 946608 w 1273331"/>
              <a:gd name="connsiteY5" fmla="*/ 213583 h 740444"/>
              <a:gd name="connsiteX6" fmla="*/ 946608 w 1273331"/>
              <a:gd name="connsiteY6" fmla="*/ 213583 h 740444"/>
              <a:gd name="connsiteX7" fmla="*/ 368052 w 1273331"/>
              <a:gd name="connsiteY7" fmla="*/ 1917 h 740444"/>
              <a:gd name="connsiteX8" fmla="*/ 71719 w 1273331"/>
              <a:gd name="connsiteY8" fmla="*/ 354694 h 740444"/>
              <a:gd name="connsiteX9" fmla="*/ 43496 w 1273331"/>
              <a:gd name="connsiteY9" fmla="*/ 735694 h 74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331" h="740444">
                <a:moveTo>
                  <a:pt x="43496" y="735694"/>
                </a:moveTo>
                <a:cubicBezTo>
                  <a:pt x="132866" y="770972"/>
                  <a:pt x="438608" y="599287"/>
                  <a:pt x="607941" y="566361"/>
                </a:cubicBezTo>
                <a:cubicBezTo>
                  <a:pt x="777274" y="533435"/>
                  <a:pt x="953663" y="535787"/>
                  <a:pt x="1059496" y="538139"/>
                </a:cubicBezTo>
                <a:cubicBezTo>
                  <a:pt x="1165329" y="540491"/>
                  <a:pt x="1212367" y="596935"/>
                  <a:pt x="1242941" y="580472"/>
                </a:cubicBezTo>
                <a:cubicBezTo>
                  <a:pt x="1273515" y="564009"/>
                  <a:pt x="1292330" y="500509"/>
                  <a:pt x="1242941" y="439361"/>
                </a:cubicBezTo>
                <a:cubicBezTo>
                  <a:pt x="1193552" y="378213"/>
                  <a:pt x="946608" y="213583"/>
                  <a:pt x="946608" y="213583"/>
                </a:cubicBezTo>
                <a:lnTo>
                  <a:pt x="946608" y="213583"/>
                </a:lnTo>
                <a:cubicBezTo>
                  <a:pt x="850182" y="178305"/>
                  <a:pt x="513867" y="-21602"/>
                  <a:pt x="368052" y="1917"/>
                </a:cubicBezTo>
                <a:cubicBezTo>
                  <a:pt x="222237" y="25436"/>
                  <a:pt x="121108" y="230046"/>
                  <a:pt x="71719" y="354694"/>
                </a:cubicBezTo>
                <a:cubicBezTo>
                  <a:pt x="22330" y="479342"/>
                  <a:pt x="-45874" y="700416"/>
                  <a:pt x="43496" y="735694"/>
                </a:cubicBezTo>
                <a:close/>
              </a:path>
            </a:pathLst>
          </a:custGeom>
          <a:solidFill>
            <a:srgbClr val="FAFAFA"/>
          </a:solidFill>
          <a:ln w="6350">
            <a:solidFill>
              <a:srgbClr val="7F7F7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3" name="Freeform 12"/>
          <p:cNvSpPr/>
          <p:nvPr/>
        </p:nvSpPr>
        <p:spPr>
          <a:xfrm>
            <a:off x="328229" y="2797175"/>
            <a:ext cx="3557588" cy="1779588"/>
          </a:xfrm>
          <a:custGeom>
            <a:avLst/>
            <a:gdLst>
              <a:gd name="connsiteX0" fmla="*/ 282363 w 3558925"/>
              <a:gd name="connsiteY0" fmla="*/ 0 h 1778802"/>
              <a:gd name="connsiteX1" fmla="*/ 6248 w 3558925"/>
              <a:gd name="connsiteY1" fmla="*/ 294473 h 1778802"/>
              <a:gd name="connsiteX2" fmla="*/ 521663 w 3558925"/>
              <a:gd name="connsiteY2" fmla="*/ 975442 h 1778802"/>
              <a:gd name="connsiteX3" fmla="*/ 1791790 w 3558925"/>
              <a:gd name="connsiteY3" fmla="*/ 1601197 h 1778802"/>
              <a:gd name="connsiteX4" fmla="*/ 2988288 w 3558925"/>
              <a:gd name="connsiteY4" fmla="*/ 1766838 h 1778802"/>
              <a:gd name="connsiteX5" fmla="*/ 3558925 w 3558925"/>
              <a:gd name="connsiteY5" fmla="*/ 1343534 h 177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8925" h="1778802">
                <a:moveTo>
                  <a:pt x="282363" y="0"/>
                </a:moveTo>
                <a:cubicBezTo>
                  <a:pt x="124364" y="65949"/>
                  <a:pt x="-33635" y="131899"/>
                  <a:pt x="6248" y="294473"/>
                </a:cubicBezTo>
                <a:cubicBezTo>
                  <a:pt x="46131" y="457047"/>
                  <a:pt x="224073" y="757655"/>
                  <a:pt x="521663" y="975442"/>
                </a:cubicBezTo>
                <a:cubicBezTo>
                  <a:pt x="819253" y="1193229"/>
                  <a:pt x="1380686" y="1469298"/>
                  <a:pt x="1791790" y="1601197"/>
                </a:cubicBezTo>
                <a:cubicBezTo>
                  <a:pt x="2202894" y="1733096"/>
                  <a:pt x="2693765" y="1809782"/>
                  <a:pt x="2988288" y="1766838"/>
                </a:cubicBezTo>
                <a:cubicBezTo>
                  <a:pt x="3282811" y="1723894"/>
                  <a:pt x="3558925" y="1343534"/>
                  <a:pt x="3558925" y="1343534"/>
                </a:cubicBezTo>
              </a:path>
            </a:pathLst>
          </a:custGeom>
          <a:ln w="76200" cmpd="sng">
            <a:solidFill>
              <a:srgbClr val="FF620B"/>
            </a:solidFill>
            <a:headEnd type="none"/>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0" name="Freeform 19"/>
          <p:cNvSpPr/>
          <p:nvPr/>
        </p:nvSpPr>
        <p:spPr>
          <a:xfrm>
            <a:off x="3849304" y="2152650"/>
            <a:ext cx="1384300" cy="2595563"/>
          </a:xfrm>
          <a:custGeom>
            <a:avLst/>
            <a:gdLst>
              <a:gd name="connsiteX0" fmla="*/ 1141274 w 1384184"/>
              <a:gd name="connsiteY0" fmla="*/ 0 h 2595043"/>
              <a:gd name="connsiteX1" fmla="*/ 1380573 w 1384184"/>
              <a:gd name="connsiteY1" fmla="*/ 368091 h 2595043"/>
              <a:gd name="connsiteX2" fmla="*/ 1233312 w 1384184"/>
              <a:gd name="connsiteY2" fmla="*/ 1380342 h 2595043"/>
              <a:gd name="connsiteX3" fmla="*/ 589044 w 1384184"/>
              <a:gd name="connsiteY3" fmla="*/ 2374188 h 2595043"/>
              <a:gd name="connsiteX4" fmla="*/ 0 w 1384184"/>
              <a:gd name="connsiteY4" fmla="*/ 2595043 h 2595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184" h="2595043">
                <a:moveTo>
                  <a:pt x="1141274" y="0"/>
                </a:moveTo>
                <a:cubicBezTo>
                  <a:pt x="1253253" y="69017"/>
                  <a:pt x="1365233" y="138034"/>
                  <a:pt x="1380573" y="368091"/>
                </a:cubicBezTo>
                <a:cubicBezTo>
                  <a:pt x="1395913" y="598148"/>
                  <a:pt x="1365233" y="1045993"/>
                  <a:pt x="1233312" y="1380342"/>
                </a:cubicBezTo>
                <a:cubicBezTo>
                  <a:pt x="1101391" y="1714691"/>
                  <a:pt x="794596" y="2171738"/>
                  <a:pt x="589044" y="2374188"/>
                </a:cubicBezTo>
                <a:cubicBezTo>
                  <a:pt x="383492" y="2576638"/>
                  <a:pt x="0" y="2595043"/>
                  <a:pt x="0" y="2595043"/>
                </a:cubicBezTo>
              </a:path>
            </a:pathLst>
          </a:custGeom>
          <a:ln w="76200" cmpd="sng">
            <a:solidFill>
              <a:srgbClr val="FF620B"/>
            </a:solidFill>
            <a:headEnd type="none"/>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FF620B"/>
              </a:solidFill>
            </a:endParaRPr>
          </a:p>
        </p:txBody>
      </p:sp>
      <p:sp>
        <p:nvSpPr>
          <p:cNvPr id="2" name="Freeform 1"/>
          <p:cNvSpPr/>
          <p:nvPr/>
        </p:nvSpPr>
        <p:spPr>
          <a:xfrm>
            <a:off x="334579" y="2776538"/>
            <a:ext cx="3389313" cy="2168525"/>
          </a:xfrm>
          <a:custGeom>
            <a:avLst/>
            <a:gdLst>
              <a:gd name="connsiteX0" fmla="*/ 272294 w 3388027"/>
              <a:gd name="connsiteY0" fmla="*/ 0 h 2168375"/>
              <a:gd name="connsiteX1" fmla="*/ 1361 w 3388027"/>
              <a:gd name="connsiteY1" fmla="*/ 254000 h 2168375"/>
              <a:gd name="connsiteX2" fmla="*/ 373894 w 3388027"/>
              <a:gd name="connsiteY2" fmla="*/ 897466 h 2168375"/>
              <a:gd name="connsiteX3" fmla="*/ 1694694 w 3388027"/>
              <a:gd name="connsiteY3" fmla="*/ 1608666 h 2168375"/>
              <a:gd name="connsiteX4" fmla="*/ 2016427 w 3388027"/>
              <a:gd name="connsiteY4" fmla="*/ 1930400 h 2168375"/>
              <a:gd name="connsiteX5" fmla="*/ 2473627 w 3388027"/>
              <a:gd name="connsiteY5" fmla="*/ 2167466 h 2168375"/>
              <a:gd name="connsiteX6" fmla="*/ 3100161 w 3388027"/>
              <a:gd name="connsiteY6" fmla="*/ 1998133 h 2168375"/>
              <a:gd name="connsiteX7" fmla="*/ 3388027 w 3388027"/>
              <a:gd name="connsiteY7" fmla="*/ 1659466 h 216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8027" h="2168375">
                <a:moveTo>
                  <a:pt x="272294" y="0"/>
                </a:moveTo>
                <a:cubicBezTo>
                  <a:pt x="128361" y="52211"/>
                  <a:pt x="-15572" y="104422"/>
                  <a:pt x="1361" y="254000"/>
                </a:cubicBezTo>
                <a:cubicBezTo>
                  <a:pt x="18294" y="403578"/>
                  <a:pt x="91672" y="671688"/>
                  <a:pt x="373894" y="897466"/>
                </a:cubicBezTo>
                <a:cubicBezTo>
                  <a:pt x="656116" y="1123244"/>
                  <a:pt x="1420939" y="1436510"/>
                  <a:pt x="1694694" y="1608666"/>
                </a:cubicBezTo>
                <a:cubicBezTo>
                  <a:pt x="1968450" y="1780822"/>
                  <a:pt x="1886605" y="1837267"/>
                  <a:pt x="2016427" y="1930400"/>
                </a:cubicBezTo>
                <a:cubicBezTo>
                  <a:pt x="2146249" y="2023533"/>
                  <a:pt x="2293005" y="2156177"/>
                  <a:pt x="2473627" y="2167466"/>
                </a:cubicBezTo>
                <a:cubicBezTo>
                  <a:pt x="2654249" y="2178755"/>
                  <a:pt x="2947761" y="2082800"/>
                  <a:pt x="3100161" y="1998133"/>
                </a:cubicBezTo>
                <a:cubicBezTo>
                  <a:pt x="3252561" y="1913466"/>
                  <a:pt x="3388027" y="1659466"/>
                  <a:pt x="3388027" y="1659466"/>
                </a:cubicBezTo>
              </a:path>
            </a:pathLst>
          </a:custGeom>
          <a:ln w="76200" cmpd="sng">
            <a:solidFill>
              <a:srgbClr val="FF620B"/>
            </a:solidFill>
            <a:headEnd type="none"/>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FF620B"/>
              </a:solidFill>
            </a:endParaRPr>
          </a:p>
        </p:txBody>
      </p:sp>
      <p:sp>
        <p:nvSpPr>
          <p:cNvPr id="27" name="Freeform 26"/>
          <p:cNvSpPr/>
          <p:nvPr/>
        </p:nvSpPr>
        <p:spPr>
          <a:xfrm>
            <a:off x="410779" y="1984375"/>
            <a:ext cx="2427288" cy="2254250"/>
          </a:xfrm>
          <a:custGeom>
            <a:avLst/>
            <a:gdLst>
              <a:gd name="connsiteX0" fmla="*/ 1764669 w 2428778"/>
              <a:gd name="connsiteY0" fmla="*/ 58719 h 2253761"/>
              <a:gd name="connsiteX1" fmla="*/ 2261676 w 2428778"/>
              <a:gd name="connsiteY1" fmla="*/ 77124 h 2253761"/>
              <a:gd name="connsiteX2" fmla="*/ 2427345 w 2428778"/>
              <a:gd name="connsiteY2" fmla="*/ 813306 h 2253761"/>
              <a:gd name="connsiteX3" fmla="*/ 2188045 w 2428778"/>
              <a:gd name="connsiteY3" fmla="*/ 1880771 h 2253761"/>
              <a:gd name="connsiteX4" fmla="*/ 1451739 w 2428778"/>
              <a:gd name="connsiteY4" fmla="*/ 2248862 h 2253761"/>
              <a:gd name="connsiteX5" fmla="*/ 697026 w 2428778"/>
              <a:gd name="connsiteY5" fmla="*/ 2064817 h 2253761"/>
              <a:gd name="connsiteX6" fmla="*/ 15943 w 2428778"/>
              <a:gd name="connsiteY6" fmla="*/ 1678321 h 2253761"/>
              <a:gd name="connsiteX7" fmla="*/ 200019 w 2428778"/>
              <a:gd name="connsiteY7" fmla="*/ 1291825 h 225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778" h="2253761">
                <a:moveTo>
                  <a:pt x="1764669" y="58719"/>
                </a:moveTo>
                <a:cubicBezTo>
                  <a:pt x="1957949" y="5039"/>
                  <a:pt x="2151230" y="-48641"/>
                  <a:pt x="2261676" y="77124"/>
                </a:cubicBezTo>
                <a:cubicBezTo>
                  <a:pt x="2372122" y="202889"/>
                  <a:pt x="2439617" y="512698"/>
                  <a:pt x="2427345" y="813306"/>
                </a:cubicBezTo>
                <a:cubicBezTo>
                  <a:pt x="2415073" y="1113914"/>
                  <a:pt x="2350646" y="1641512"/>
                  <a:pt x="2188045" y="1880771"/>
                </a:cubicBezTo>
                <a:cubicBezTo>
                  <a:pt x="2025444" y="2120030"/>
                  <a:pt x="1700242" y="2218188"/>
                  <a:pt x="1451739" y="2248862"/>
                </a:cubicBezTo>
                <a:cubicBezTo>
                  <a:pt x="1203236" y="2279536"/>
                  <a:pt x="936325" y="2159907"/>
                  <a:pt x="697026" y="2064817"/>
                </a:cubicBezTo>
                <a:cubicBezTo>
                  <a:pt x="457727" y="1969727"/>
                  <a:pt x="98777" y="1807153"/>
                  <a:pt x="15943" y="1678321"/>
                </a:cubicBezTo>
                <a:cubicBezTo>
                  <a:pt x="-66892" y="1549489"/>
                  <a:pt x="200019" y="1291825"/>
                  <a:pt x="200019" y="1291825"/>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1" name="Freeform 30"/>
          <p:cNvSpPr/>
          <p:nvPr/>
        </p:nvSpPr>
        <p:spPr>
          <a:xfrm>
            <a:off x="2484054" y="2205038"/>
            <a:ext cx="1347788" cy="2341562"/>
          </a:xfrm>
          <a:custGeom>
            <a:avLst/>
            <a:gdLst>
              <a:gd name="connsiteX0" fmla="*/ 1347460 w 1347460"/>
              <a:gd name="connsiteY0" fmla="*/ 2137648 h 2340164"/>
              <a:gd name="connsiteX1" fmla="*/ 942492 w 1347460"/>
              <a:gd name="connsiteY1" fmla="*/ 2340098 h 2340164"/>
              <a:gd name="connsiteX2" fmla="*/ 261409 w 1347460"/>
              <a:gd name="connsiteY2" fmla="*/ 2119243 h 2340164"/>
              <a:gd name="connsiteX3" fmla="*/ 22109 w 1347460"/>
              <a:gd name="connsiteY3" fmla="*/ 1401465 h 2340164"/>
              <a:gd name="connsiteX4" fmla="*/ 77332 w 1347460"/>
              <a:gd name="connsiteY4" fmla="*/ 591664 h 2340164"/>
              <a:gd name="connsiteX5" fmla="*/ 611154 w 1347460"/>
              <a:gd name="connsiteY5" fmla="*/ 21123 h 2340164"/>
              <a:gd name="connsiteX6" fmla="*/ 960899 w 1347460"/>
              <a:gd name="connsiteY6" fmla="*/ 113146 h 234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460" h="2340164">
                <a:moveTo>
                  <a:pt x="1347460" y="2137648"/>
                </a:moveTo>
                <a:cubicBezTo>
                  <a:pt x="1235480" y="2240406"/>
                  <a:pt x="1123500" y="2343165"/>
                  <a:pt x="942492" y="2340098"/>
                </a:cubicBezTo>
                <a:cubicBezTo>
                  <a:pt x="761484" y="2337031"/>
                  <a:pt x="414806" y="2275682"/>
                  <a:pt x="261409" y="2119243"/>
                </a:cubicBezTo>
                <a:cubicBezTo>
                  <a:pt x="108012" y="1962804"/>
                  <a:pt x="52788" y="1656061"/>
                  <a:pt x="22109" y="1401465"/>
                </a:cubicBezTo>
                <a:cubicBezTo>
                  <a:pt x="-8570" y="1146869"/>
                  <a:pt x="-20842" y="821721"/>
                  <a:pt x="77332" y="591664"/>
                </a:cubicBezTo>
                <a:cubicBezTo>
                  <a:pt x="175506" y="361607"/>
                  <a:pt x="463893" y="100876"/>
                  <a:pt x="611154" y="21123"/>
                </a:cubicBezTo>
                <a:cubicBezTo>
                  <a:pt x="758415" y="-58630"/>
                  <a:pt x="960899" y="113146"/>
                  <a:pt x="960899" y="113146"/>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467929" y="2006600"/>
            <a:ext cx="1982788" cy="441325"/>
          </a:xfrm>
          <a:custGeom>
            <a:avLst/>
            <a:gdLst>
              <a:gd name="connsiteX0" fmla="*/ 382013 w 1983067"/>
              <a:gd name="connsiteY0" fmla="*/ 220909 h 441814"/>
              <a:gd name="connsiteX1" fmla="*/ 32267 w 1983067"/>
              <a:gd name="connsiteY1" fmla="*/ 441764 h 441814"/>
              <a:gd name="connsiteX2" fmla="*/ 1099911 w 1983067"/>
              <a:gd name="connsiteY2" fmla="*/ 239314 h 441814"/>
              <a:gd name="connsiteX3" fmla="*/ 1965071 w 1983067"/>
              <a:gd name="connsiteY3" fmla="*/ 36863 h 441814"/>
              <a:gd name="connsiteX4" fmla="*/ 1707363 w 1983067"/>
              <a:gd name="connsiteY4" fmla="*/ 54 h 441814"/>
              <a:gd name="connsiteX5" fmla="*/ 1707363 w 1983067"/>
              <a:gd name="connsiteY5" fmla="*/ 54 h 4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3067" h="441814">
                <a:moveTo>
                  <a:pt x="382013" y="220909"/>
                </a:moveTo>
                <a:cubicBezTo>
                  <a:pt x="147315" y="329802"/>
                  <a:pt x="-87383" y="438696"/>
                  <a:pt x="32267" y="441764"/>
                </a:cubicBezTo>
                <a:cubicBezTo>
                  <a:pt x="151917" y="444832"/>
                  <a:pt x="777777" y="306797"/>
                  <a:pt x="1099911" y="239314"/>
                </a:cubicBezTo>
                <a:cubicBezTo>
                  <a:pt x="1422045" y="171831"/>
                  <a:pt x="1863829" y="76740"/>
                  <a:pt x="1965071" y="36863"/>
                </a:cubicBezTo>
                <a:cubicBezTo>
                  <a:pt x="2066313" y="-3014"/>
                  <a:pt x="1707363" y="54"/>
                  <a:pt x="1707363" y="54"/>
                </a:cubicBezTo>
                <a:lnTo>
                  <a:pt x="1707363" y="54"/>
                </a:ln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5" name="Freeform 34"/>
          <p:cNvSpPr/>
          <p:nvPr/>
        </p:nvSpPr>
        <p:spPr>
          <a:xfrm>
            <a:off x="607629" y="1452563"/>
            <a:ext cx="1493838" cy="482600"/>
          </a:xfrm>
          <a:custGeom>
            <a:avLst/>
            <a:gdLst>
              <a:gd name="connsiteX0" fmla="*/ 241063 w 1493184"/>
              <a:gd name="connsiteY0" fmla="*/ 241304 h 482790"/>
              <a:gd name="connsiteX1" fmla="*/ 1763 w 1493184"/>
              <a:gd name="connsiteY1" fmla="*/ 388540 h 482790"/>
              <a:gd name="connsiteX2" fmla="*/ 351509 w 1493184"/>
              <a:gd name="connsiteY2" fmla="*/ 480563 h 482790"/>
              <a:gd name="connsiteX3" fmla="*/ 1161445 w 1493184"/>
              <a:gd name="connsiteY3" fmla="*/ 296517 h 482790"/>
              <a:gd name="connsiteX4" fmla="*/ 1492783 w 1493184"/>
              <a:gd name="connsiteY4" fmla="*/ 20449 h 482790"/>
              <a:gd name="connsiteX5" fmla="*/ 1106222 w 1493184"/>
              <a:gd name="connsiteY5" fmla="*/ 20449 h 48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184" h="482790">
                <a:moveTo>
                  <a:pt x="241063" y="241304"/>
                </a:moveTo>
                <a:cubicBezTo>
                  <a:pt x="112209" y="294984"/>
                  <a:pt x="-16645" y="348664"/>
                  <a:pt x="1763" y="388540"/>
                </a:cubicBezTo>
                <a:cubicBezTo>
                  <a:pt x="20171" y="428416"/>
                  <a:pt x="158229" y="495900"/>
                  <a:pt x="351509" y="480563"/>
                </a:cubicBezTo>
                <a:cubicBezTo>
                  <a:pt x="544789" y="465226"/>
                  <a:pt x="971233" y="373203"/>
                  <a:pt x="1161445" y="296517"/>
                </a:cubicBezTo>
                <a:cubicBezTo>
                  <a:pt x="1351657" y="219831"/>
                  <a:pt x="1501987" y="66460"/>
                  <a:pt x="1492783" y="20449"/>
                </a:cubicBezTo>
                <a:cubicBezTo>
                  <a:pt x="1483579" y="-25562"/>
                  <a:pt x="1106222" y="20449"/>
                  <a:pt x="1106222" y="20449"/>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6" name="Freeform 35"/>
          <p:cNvSpPr/>
          <p:nvPr/>
        </p:nvSpPr>
        <p:spPr>
          <a:xfrm>
            <a:off x="3761992" y="2079625"/>
            <a:ext cx="1358900" cy="711200"/>
          </a:xfrm>
          <a:custGeom>
            <a:avLst/>
            <a:gdLst>
              <a:gd name="connsiteX0" fmla="*/ 216766 w 1359467"/>
              <a:gd name="connsiteY0" fmla="*/ 0 h 710428"/>
              <a:gd name="connsiteX1" fmla="*/ 69505 w 1359467"/>
              <a:gd name="connsiteY1" fmla="*/ 110427 h 710428"/>
              <a:gd name="connsiteX2" fmla="*/ 14282 w 1359467"/>
              <a:gd name="connsiteY2" fmla="*/ 386495 h 710428"/>
              <a:gd name="connsiteX3" fmla="*/ 327212 w 1359467"/>
              <a:gd name="connsiteY3" fmla="*/ 680968 h 710428"/>
              <a:gd name="connsiteX4" fmla="*/ 1100333 w 1359467"/>
              <a:gd name="connsiteY4" fmla="*/ 662564 h 710428"/>
              <a:gd name="connsiteX5" fmla="*/ 1358040 w 1359467"/>
              <a:gd name="connsiteY5" fmla="*/ 349686 h 710428"/>
              <a:gd name="connsiteX6" fmla="*/ 1210779 w 1359467"/>
              <a:gd name="connsiteY6" fmla="*/ 55213 h 71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9467" h="710428">
                <a:moveTo>
                  <a:pt x="216766" y="0"/>
                </a:moveTo>
                <a:cubicBezTo>
                  <a:pt x="160009" y="23005"/>
                  <a:pt x="103252" y="46011"/>
                  <a:pt x="69505" y="110427"/>
                </a:cubicBezTo>
                <a:cubicBezTo>
                  <a:pt x="35758" y="174843"/>
                  <a:pt x="-28669" y="291405"/>
                  <a:pt x="14282" y="386495"/>
                </a:cubicBezTo>
                <a:cubicBezTo>
                  <a:pt x="57233" y="481585"/>
                  <a:pt x="146204" y="634957"/>
                  <a:pt x="327212" y="680968"/>
                </a:cubicBezTo>
                <a:cubicBezTo>
                  <a:pt x="508220" y="726979"/>
                  <a:pt x="928528" y="717778"/>
                  <a:pt x="1100333" y="662564"/>
                </a:cubicBezTo>
                <a:cubicBezTo>
                  <a:pt x="1272138" y="607350"/>
                  <a:pt x="1339632" y="450911"/>
                  <a:pt x="1358040" y="349686"/>
                </a:cubicBezTo>
                <a:cubicBezTo>
                  <a:pt x="1376448" y="248461"/>
                  <a:pt x="1210779" y="55213"/>
                  <a:pt x="1210779" y="55213"/>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FF620B"/>
              </a:solidFill>
            </a:endParaRPr>
          </a:p>
        </p:txBody>
      </p:sp>
      <p:sp>
        <p:nvSpPr>
          <p:cNvPr id="39" name="Freeform 38"/>
          <p:cNvSpPr/>
          <p:nvPr/>
        </p:nvSpPr>
        <p:spPr>
          <a:xfrm>
            <a:off x="3879467" y="4837113"/>
            <a:ext cx="1241425" cy="315912"/>
          </a:xfrm>
          <a:custGeom>
            <a:avLst/>
            <a:gdLst>
              <a:gd name="connsiteX0" fmla="*/ 98970 w 1241236"/>
              <a:gd name="connsiteY0" fmla="*/ 278815 h 315624"/>
              <a:gd name="connsiteX1" fmla="*/ 6932 w 1241236"/>
              <a:gd name="connsiteY1" fmla="*/ 223602 h 315624"/>
              <a:gd name="connsiteX2" fmla="*/ 264639 w 1241236"/>
              <a:gd name="connsiteY2" fmla="*/ 57961 h 315624"/>
              <a:gd name="connsiteX3" fmla="*/ 632792 w 1241236"/>
              <a:gd name="connsiteY3" fmla="*/ 2747 h 315624"/>
              <a:gd name="connsiteX4" fmla="*/ 1092983 w 1241236"/>
              <a:gd name="connsiteY4" fmla="*/ 131579 h 315624"/>
              <a:gd name="connsiteX5" fmla="*/ 1240244 w 1241236"/>
              <a:gd name="connsiteY5" fmla="*/ 260411 h 315624"/>
              <a:gd name="connsiteX6" fmla="*/ 1037760 w 1241236"/>
              <a:gd name="connsiteY6" fmla="*/ 315624 h 31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236" h="315624">
                <a:moveTo>
                  <a:pt x="98970" y="278815"/>
                </a:moveTo>
                <a:cubicBezTo>
                  <a:pt x="39145" y="269613"/>
                  <a:pt x="-20679" y="260411"/>
                  <a:pt x="6932" y="223602"/>
                </a:cubicBezTo>
                <a:cubicBezTo>
                  <a:pt x="34543" y="186793"/>
                  <a:pt x="160329" y="94770"/>
                  <a:pt x="264639" y="57961"/>
                </a:cubicBezTo>
                <a:cubicBezTo>
                  <a:pt x="368949" y="21152"/>
                  <a:pt x="494735" y="-9523"/>
                  <a:pt x="632792" y="2747"/>
                </a:cubicBezTo>
                <a:cubicBezTo>
                  <a:pt x="770849" y="15017"/>
                  <a:pt x="991741" y="88635"/>
                  <a:pt x="1092983" y="131579"/>
                </a:cubicBezTo>
                <a:cubicBezTo>
                  <a:pt x="1194225" y="174523"/>
                  <a:pt x="1249448" y="229737"/>
                  <a:pt x="1240244" y="260411"/>
                </a:cubicBezTo>
                <a:cubicBezTo>
                  <a:pt x="1231040" y="291085"/>
                  <a:pt x="1037760" y="315624"/>
                  <a:pt x="1037760" y="315624"/>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FF620B"/>
              </a:solidFill>
            </a:endParaRPr>
          </a:p>
        </p:txBody>
      </p:sp>
      <p:sp>
        <p:nvSpPr>
          <p:cNvPr id="40" name="Freeform 39"/>
          <p:cNvSpPr/>
          <p:nvPr/>
        </p:nvSpPr>
        <p:spPr>
          <a:xfrm>
            <a:off x="3996942" y="1693863"/>
            <a:ext cx="1214437" cy="228600"/>
          </a:xfrm>
          <a:custGeom>
            <a:avLst/>
            <a:gdLst>
              <a:gd name="connsiteX0" fmla="*/ 221130 w 1214970"/>
              <a:gd name="connsiteY0" fmla="*/ 0 h 229860"/>
              <a:gd name="connsiteX1" fmla="*/ 238 w 1214970"/>
              <a:gd name="connsiteY1" fmla="*/ 36809 h 229860"/>
              <a:gd name="connsiteX2" fmla="*/ 257945 w 1214970"/>
              <a:gd name="connsiteY2" fmla="*/ 202450 h 229860"/>
              <a:gd name="connsiteX3" fmla="*/ 1196735 w 1214970"/>
              <a:gd name="connsiteY3" fmla="*/ 220854 h 229860"/>
              <a:gd name="connsiteX4" fmla="*/ 902213 w 1214970"/>
              <a:gd name="connsiteY4" fmla="*/ 110427 h 22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970" h="229860">
                <a:moveTo>
                  <a:pt x="221130" y="0"/>
                </a:moveTo>
                <a:cubicBezTo>
                  <a:pt x="107616" y="1533"/>
                  <a:pt x="-5898" y="3067"/>
                  <a:pt x="238" y="36809"/>
                </a:cubicBezTo>
                <a:cubicBezTo>
                  <a:pt x="6374" y="70551"/>
                  <a:pt x="58529" y="171776"/>
                  <a:pt x="257945" y="202450"/>
                </a:cubicBezTo>
                <a:cubicBezTo>
                  <a:pt x="457361" y="233124"/>
                  <a:pt x="1089357" y="236191"/>
                  <a:pt x="1196735" y="220854"/>
                </a:cubicBezTo>
                <a:cubicBezTo>
                  <a:pt x="1304113" y="205517"/>
                  <a:pt x="902213" y="110427"/>
                  <a:pt x="902213" y="110427"/>
                </a:cubicBezTo>
              </a:path>
            </a:pathLst>
          </a:custGeom>
          <a:ln>
            <a:solidFill>
              <a:srgbClr val="FF620B"/>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FF620B"/>
              </a:solidFill>
            </a:endParaRPr>
          </a:p>
        </p:txBody>
      </p:sp>
      <p:sp>
        <p:nvSpPr>
          <p:cNvPr id="18" name="Freeform 14"/>
          <p:cNvSpPr>
            <a:spLocks/>
          </p:cNvSpPr>
          <p:nvPr/>
        </p:nvSpPr>
        <p:spPr bwMode="auto">
          <a:xfrm>
            <a:off x="2639629" y="4191000"/>
            <a:ext cx="88900" cy="609600"/>
          </a:xfrm>
          <a:custGeom>
            <a:avLst/>
            <a:gdLst>
              <a:gd name="T0" fmla="*/ 0 w 56"/>
              <a:gd name="T1" fmla="*/ 0 h 384"/>
              <a:gd name="T2" fmla="*/ 2147483647 w 56"/>
              <a:gd name="T3" fmla="*/ 2147483647 h 384"/>
              <a:gd name="T4" fmla="*/ 2147483647 w 56"/>
              <a:gd name="T5" fmla="*/ 2147483647 h 384"/>
              <a:gd name="T6" fmla="*/ 0 60000 65536"/>
              <a:gd name="T7" fmla="*/ 0 60000 65536"/>
              <a:gd name="T8" fmla="*/ 0 60000 65536"/>
              <a:gd name="T9" fmla="*/ 0 w 56"/>
              <a:gd name="T10" fmla="*/ 0 h 384"/>
              <a:gd name="T11" fmla="*/ 56 w 56"/>
              <a:gd name="T12" fmla="*/ 384 h 384"/>
            </a:gdLst>
            <a:ahLst/>
            <a:cxnLst>
              <a:cxn ang="T6">
                <a:pos x="T0" y="T1"/>
              </a:cxn>
              <a:cxn ang="T7">
                <a:pos x="T2" y="T3"/>
              </a:cxn>
              <a:cxn ang="T8">
                <a:pos x="T4" y="T5"/>
              </a:cxn>
            </a:cxnLst>
            <a:rect l="T9" t="T10" r="T11" b="T12"/>
            <a:pathLst>
              <a:path w="56" h="384">
                <a:moveTo>
                  <a:pt x="0" y="0"/>
                </a:moveTo>
                <a:cubicBezTo>
                  <a:pt x="20" y="88"/>
                  <a:pt x="40" y="176"/>
                  <a:pt x="48" y="240"/>
                </a:cubicBezTo>
                <a:cubicBezTo>
                  <a:pt x="56" y="304"/>
                  <a:pt x="52" y="344"/>
                  <a:pt x="48" y="384"/>
                </a:cubicBezTo>
              </a:path>
            </a:pathLst>
          </a:custGeom>
          <a:noFill/>
          <a:ln w="38100">
            <a:solidFill>
              <a:srgbClr val="067AA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Oval 16" descr="Sphere"/>
          <p:cNvSpPr>
            <a:spLocks noChangeArrowheads="1"/>
          </p:cNvSpPr>
          <p:nvPr/>
        </p:nvSpPr>
        <p:spPr bwMode="auto">
          <a:xfrm>
            <a:off x="2639629" y="4800600"/>
            <a:ext cx="152400" cy="228600"/>
          </a:xfrm>
          <a:prstGeom prst="ellipse">
            <a:avLst/>
          </a:prstGeom>
          <a:solidFill>
            <a:srgbClr val="067AAD"/>
          </a:solidFill>
          <a:ln w="38100">
            <a:solidFill>
              <a:srgbClr val="067AAD"/>
            </a:solidFill>
            <a:round/>
            <a:headEnd/>
            <a:tailEnd/>
          </a:ln>
        </p:spPr>
        <p:txBody>
          <a:bodyPr wrap="none" anchor="ctr"/>
          <a:lstStyle/>
          <a:p>
            <a:endParaRPr lang="en-US"/>
          </a:p>
        </p:txBody>
      </p:sp>
      <p:sp>
        <p:nvSpPr>
          <p:cNvPr id="21" name="Freeform 18"/>
          <p:cNvSpPr>
            <a:spLocks/>
          </p:cNvSpPr>
          <p:nvPr/>
        </p:nvSpPr>
        <p:spPr bwMode="auto">
          <a:xfrm>
            <a:off x="1420429" y="1905000"/>
            <a:ext cx="533400" cy="685800"/>
          </a:xfrm>
          <a:custGeom>
            <a:avLst/>
            <a:gdLst>
              <a:gd name="T0" fmla="*/ 0 w 336"/>
              <a:gd name="T1" fmla="*/ 0 h 432"/>
              <a:gd name="T2" fmla="*/ 2147483647 w 336"/>
              <a:gd name="T3" fmla="*/ 2147483647 h 432"/>
              <a:gd name="T4" fmla="*/ 2147483647 w 336"/>
              <a:gd name="T5" fmla="*/ 2147483647 h 432"/>
              <a:gd name="T6" fmla="*/ 0 60000 65536"/>
              <a:gd name="T7" fmla="*/ 0 60000 65536"/>
              <a:gd name="T8" fmla="*/ 0 60000 65536"/>
              <a:gd name="T9" fmla="*/ 0 w 336"/>
              <a:gd name="T10" fmla="*/ 0 h 432"/>
              <a:gd name="T11" fmla="*/ 336 w 336"/>
              <a:gd name="T12" fmla="*/ 432 h 432"/>
            </a:gdLst>
            <a:ahLst/>
            <a:cxnLst>
              <a:cxn ang="T6">
                <a:pos x="T0" y="T1"/>
              </a:cxn>
              <a:cxn ang="T7">
                <a:pos x="T2" y="T3"/>
              </a:cxn>
              <a:cxn ang="T8">
                <a:pos x="T4" y="T5"/>
              </a:cxn>
            </a:cxnLst>
            <a:rect l="T9" t="T10" r="T11" b="T12"/>
            <a:pathLst>
              <a:path w="336" h="432">
                <a:moveTo>
                  <a:pt x="0" y="0"/>
                </a:moveTo>
                <a:cubicBezTo>
                  <a:pt x="68" y="84"/>
                  <a:pt x="136" y="168"/>
                  <a:pt x="192" y="240"/>
                </a:cubicBezTo>
                <a:cubicBezTo>
                  <a:pt x="248" y="312"/>
                  <a:pt x="292" y="372"/>
                  <a:pt x="336" y="432"/>
                </a:cubicBezTo>
              </a:path>
            </a:pathLst>
          </a:custGeom>
          <a:noFill/>
          <a:ln w="38100">
            <a:solidFill>
              <a:srgbClr val="067AA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Freeform 20"/>
          <p:cNvSpPr>
            <a:spLocks/>
          </p:cNvSpPr>
          <p:nvPr/>
        </p:nvSpPr>
        <p:spPr bwMode="auto">
          <a:xfrm>
            <a:off x="4468429" y="2362200"/>
            <a:ext cx="177800" cy="2743200"/>
          </a:xfrm>
          <a:custGeom>
            <a:avLst/>
            <a:gdLst>
              <a:gd name="T0" fmla="*/ 0 w 112"/>
              <a:gd name="T1" fmla="*/ 0 h 1728"/>
              <a:gd name="T2" fmla="*/ 2147483647 w 112"/>
              <a:gd name="T3" fmla="*/ 2147483647 h 1728"/>
              <a:gd name="T4" fmla="*/ 2147483647 w 112"/>
              <a:gd name="T5" fmla="*/ 2147483647 h 1728"/>
              <a:gd name="T6" fmla="*/ 0 60000 65536"/>
              <a:gd name="T7" fmla="*/ 0 60000 65536"/>
              <a:gd name="T8" fmla="*/ 0 60000 65536"/>
              <a:gd name="T9" fmla="*/ 0 w 112"/>
              <a:gd name="T10" fmla="*/ 0 h 1728"/>
              <a:gd name="T11" fmla="*/ 112 w 112"/>
              <a:gd name="T12" fmla="*/ 1728 h 1728"/>
            </a:gdLst>
            <a:ahLst/>
            <a:cxnLst>
              <a:cxn ang="T6">
                <a:pos x="T0" y="T1"/>
              </a:cxn>
              <a:cxn ang="T7">
                <a:pos x="T2" y="T3"/>
              </a:cxn>
              <a:cxn ang="T8">
                <a:pos x="T4" y="T5"/>
              </a:cxn>
            </a:cxnLst>
            <a:rect l="T9" t="T10" r="T11" b="T12"/>
            <a:pathLst>
              <a:path w="112" h="1728">
                <a:moveTo>
                  <a:pt x="0" y="0"/>
                </a:moveTo>
                <a:cubicBezTo>
                  <a:pt x="40" y="216"/>
                  <a:pt x="80" y="432"/>
                  <a:pt x="96" y="720"/>
                </a:cubicBezTo>
                <a:cubicBezTo>
                  <a:pt x="112" y="1008"/>
                  <a:pt x="104" y="1368"/>
                  <a:pt x="96" y="1728"/>
                </a:cubicBezTo>
              </a:path>
            </a:pathLst>
          </a:custGeom>
          <a:noFill/>
          <a:ln w="38100">
            <a:solidFill>
              <a:srgbClr val="067AA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23"/>
          <p:cNvSpPr>
            <a:spLocks/>
          </p:cNvSpPr>
          <p:nvPr/>
        </p:nvSpPr>
        <p:spPr bwMode="auto">
          <a:xfrm>
            <a:off x="4620829" y="3810000"/>
            <a:ext cx="685800" cy="533400"/>
          </a:xfrm>
          <a:custGeom>
            <a:avLst/>
            <a:gdLst>
              <a:gd name="T0" fmla="*/ 0 w 480"/>
              <a:gd name="T1" fmla="*/ 0 h 336"/>
              <a:gd name="T2" fmla="*/ 2147483647 w 480"/>
              <a:gd name="T3" fmla="*/ 2147483647 h 336"/>
              <a:gd name="T4" fmla="*/ 2147483647 w 480"/>
              <a:gd name="T5" fmla="*/ 2147483647 h 336"/>
              <a:gd name="T6" fmla="*/ 2147483647 w 480"/>
              <a:gd name="T7" fmla="*/ 2147483647 h 336"/>
              <a:gd name="T8" fmla="*/ 0 60000 65536"/>
              <a:gd name="T9" fmla="*/ 0 60000 65536"/>
              <a:gd name="T10" fmla="*/ 0 60000 65536"/>
              <a:gd name="T11" fmla="*/ 0 60000 65536"/>
              <a:gd name="T12" fmla="*/ 0 w 480"/>
              <a:gd name="T13" fmla="*/ 0 h 336"/>
              <a:gd name="T14" fmla="*/ 480 w 480"/>
              <a:gd name="T15" fmla="*/ 336 h 336"/>
            </a:gdLst>
            <a:ahLst/>
            <a:cxnLst>
              <a:cxn ang="T8">
                <a:pos x="T0" y="T1"/>
              </a:cxn>
              <a:cxn ang="T9">
                <a:pos x="T2" y="T3"/>
              </a:cxn>
              <a:cxn ang="T10">
                <a:pos x="T4" y="T5"/>
              </a:cxn>
              <a:cxn ang="T11">
                <a:pos x="T6" y="T7"/>
              </a:cxn>
            </a:cxnLst>
            <a:rect l="T12" t="T13" r="T14" b="T15"/>
            <a:pathLst>
              <a:path w="480" h="336">
                <a:moveTo>
                  <a:pt x="0" y="0"/>
                </a:moveTo>
                <a:cubicBezTo>
                  <a:pt x="92" y="72"/>
                  <a:pt x="184" y="144"/>
                  <a:pt x="240" y="192"/>
                </a:cubicBezTo>
                <a:cubicBezTo>
                  <a:pt x="296" y="240"/>
                  <a:pt x="296" y="264"/>
                  <a:pt x="336" y="288"/>
                </a:cubicBezTo>
                <a:cubicBezTo>
                  <a:pt x="376" y="312"/>
                  <a:pt x="428" y="324"/>
                  <a:pt x="480" y="336"/>
                </a:cubicBezTo>
              </a:path>
            </a:pathLst>
          </a:custGeom>
          <a:noFill/>
          <a:ln w="38100">
            <a:solidFill>
              <a:srgbClr val="067AA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Freeform 24"/>
          <p:cNvSpPr/>
          <p:nvPr/>
        </p:nvSpPr>
        <p:spPr>
          <a:xfrm>
            <a:off x="3517517" y="3654425"/>
            <a:ext cx="28575" cy="169863"/>
          </a:xfrm>
          <a:custGeom>
            <a:avLst/>
            <a:gdLst>
              <a:gd name="connsiteX0" fmla="*/ 28222 w 28222"/>
              <a:gd name="connsiteY0" fmla="*/ 0 h 169333"/>
              <a:gd name="connsiteX1" fmla="*/ 0 w 28222"/>
              <a:gd name="connsiteY1" fmla="*/ 169333 h 169333"/>
            </a:gdLst>
            <a:ahLst/>
            <a:cxnLst>
              <a:cxn ang="0">
                <a:pos x="connsiteX0" y="connsiteY0"/>
              </a:cxn>
              <a:cxn ang="0">
                <a:pos x="connsiteX1" y="connsiteY1"/>
              </a:cxn>
            </a:cxnLst>
            <a:rect l="l" t="t" r="r" b="b"/>
            <a:pathLst>
              <a:path w="28222" h="169333">
                <a:moveTo>
                  <a:pt x="28222" y="0"/>
                </a:moveTo>
                <a:lnTo>
                  <a:pt x="0" y="169333"/>
                </a:lnTo>
              </a:path>
            </a:pathLst>
          </a:custGeom>
          <a:ln w="38100" cmpd="sng">
            <a:solidFill>
              <a:srgbClr val="067AAD"/>
            </a:solidFill>
            <a:prstDash val="soli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26" name="Freeform 25"/>
          <p:cNvSpPr/>
          <p:nvPr/>
        </p:nvSpPr>
        <p:spPr>
          <a:xfrm>
            <a:off x="1852229" y="3879850"/>
            <a:ext cx="1227138" cy="314325"/>
          </a:xfrm>
          <a:custGeom>
            <a:avLst/>
            <a:gdLst>
              <a:gd name="connsiteX0" fmla="*/ 0 w 1227667"/>
              <a:gd name="connsiteY0" fmla="*/ 0 h 314395"/>
              <a:gd name="connsiteX1" fmla="*/ 352778 w 1227667"/>
              <a:gd name="connsiteY1" fmla="*/ 211666 h 314395"/>
              <a:gd name="connsiteX2" fmla="*/ 818444 w 1227667"/>
              <a:gd name="connsiteY2" fmla="*/ 310444 h 314395"/>
              <a:gd name="connsiteX3" fmla="*/ 1227667 w 1227667"/>
              <a:gd name="connsiteY3" fmla="*/ 296333 h 314395"/>
            </a:gdLst>
            <a:ahLst/>
            <a:cxnLst>
              <a:cxn ang="0">
                <a:pos x="connsiteX0" y="connsiteY0"/>
              </a:cxn>
              <a:cxn ang="0">
                <a:pos x="connsiteX1" y="connsiteY1"/>
              </a:cxn>
              <a:cxn ang="0">
                <a:pos x="connsiteX2" y="connsiteY2"/>
              </a:cxn>
              <a:cxn ang="0">
                <a:pos x="connsiteX3" y="connsiteY3"/>
              </a:cxn>
            </a:cxnLst>
            <a:rect l="l" t="t" r="r" b="b"/>
            <a:pathLst>
              <a:path w="1227667" h="314395">
                <a:moveTo>
                  <a:pt x="0" y="0"/>
                </a:moveTo>
                <a:cubicBezTo>
                  <a:pt x="108185" y="79962"/>
                  <a:pt x="216371" y="159925"/>
                  <a:pt x="352778" y="211666"/>
                </a:cubicBezTo>
                <a:cubicBezTo>
                  <a:pt x="489185" y="263407"/>
                  <a:pt x="672629" y="296333"/>
                  <a:pt x="818444" y="310444"/>
                </a:cubicBezTo>
                <a:cubicBezTo>
                  <a:pt x="964259" y="324555"/>
                  <a:pt x="1227667" y="296333"/>
                  <a:pt x="1227667" y="296333"/>
                </a:cubicBezTo>
              </a:path>
            </a:pathLst>
          </a:custGeom>
          <a:ln w="38100" cmpd="sng">
            <a:solidFill>
              <a:srgbClr val="067AAD"/>
            </a:solidFill>
            <a:prstDash val="soli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28" name="Freeform 27"/>
          <p:cNvSpPr/>
          <p:nvPr/>
        </p:nvSpPr>
        <p:spPr>
          <a:xfrm>
            <a:off x="1725229" y="3316288"/>
            <a:ext cx="0" cy="141287"/>
          </a:xfrm>
          <a:custGeom>
            <a:avLst/>
            <a:gdLst>
              <a:gd name="connsiteX0" fmla="*/ 0 w 0"/>
              <a:gd name="connsiteY0" fmla="*/ 0 h 141111"/>
              <a:gd name="connsiteX1" fmla="*/ 0 w 0"/>
              <a:gd name="connsiteY1" fmla="*/ 141111 h 141111"/>
            </a:gdLst>
            <a:ahLst/>
            <a:cxnLst>
              <a:cxn ang="0">
                <a:pos x="connsiteX0" y="connsiteY0"/>
              </a:cxn>
              <a:cxn ang="0">
                <a:pos x="connsiteX1" y="connsiteY1"/>
              </a:cxn>
            </a:cxnLst>
            <a:rect l="l" t="t" r="r" b="b"/>
            <a:pathLst>
              <a:path h="141111">
                <a:moveTo>
                  <a:pt x="0" y="0"/>
                </a:moveTo>
                <a:lnTo>
                  <a:pt x="0" y="141111"/>
                </a:lnTo>
              </a:path>
            </a:pathLst>
          </a:custGeom>
          <a:ln w="28575" cmpd="sng">
            <a:solidFill>
              <a:srgbClr val="067AAD"/>
            </a:solidFill>
            <a:prstDash val="soli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29" name="Freeform 28"/>
          <p:cNvSpPr/>
          <p:nvPr/>
        </p:nvSpPr>
        <p:spPr>
          <a:xfrm>
            <a:off x="1936367" y="2543175"/>
            <a:ext cx="1482725" cy="447675"/>
          </a:xfrm>
          <a:custGeom>
            <a:avLst/>
            <a:gdLst>
              <a:gd name="connsiteX0" fmla="*/ 0 w 1481666"/>
              <a:gd name="connsiteY0" fmla="*/ 25086 h 448420"/>
              <a:gd name="connsiteX1" fmla="*/ 508000 w 1481666"/>
              <a:gd name="connsiteY1" fmla="*/ 10975 h 448420"/>
              <a:gd name="connsiteX2" fmla="*/ 1171222 w 1481666"/>
              <a:gd name="connsiteY2" fmla="*/ 166197 h 448420"/>
              <a:gd name="connsiteX3" fmla="*/ 1481666 w 1481666"/>
              <a:gd name="connsiteY3" fmla="*/ 448420 h 448420"/>
            </a:gdLst>
            <a:ahLst/>
            <a:cxnLst>
              <a:cxn ang="0">
                <a:pos x="connsiteX0" y="connsiteY0"/>
              </a:cxn>
              <a:cxn ang="0">
                <a:pos x="connsiteX1" y="connsiteY1"/>
              </a:cxn>
              <a:cxn ang="0">
                <a:pos x="connsiteX2" y="connsiteY2"/>
              </a:cxn>
              <a:cxn ang="0">
                <a:pos x="connsiteX3" y="connsiteY3"/>
              </a:cxn>
            </a:cxnLst>
            <a:rect l="l" t="t" r="r" b="b"/>
            <a:pathLst>
              <a:path w="1481666" h="448420">
                <a:moveTo>
                  <a:pt x="0" y="25086"/>
                </a:moveTo>
                <a:cubicBezTo>
                  <a:pt x="156398" y="6271"/>
                  <a:pt x="312796" y="-12543"/>
                  <a:pt x="508000" y="10975"/>
                </a:cubicBezTo>
                <a:cubicBezTo>
                  <a:pt x="703204" y="34493"/>
                  <a:pt x="1008945" y="93290"/>
                  <a:pt x="1171222" y="166197"/>
                </a:cubicBezTo>
                <a:cubicBezTo>
                  <a:pt x="1333499" y="239104"/>
                  <a:pt x="1481666" y="448420"/>
                  <a:pt x="1481666" y="448420"/>
                </a:cubicBezTo>
              </a:path>
            </a:pathLst>
          </a:custGeom>
          <a:ln w="28575" cmpd="sng">
            <a:solidFill>
              <a:srgbClr val="067AAD"/>
            </a:solidFill>
            <a:prstDash val="soli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30" name="Freeform 29"/>
          <p:cNvSpPr/>
          <p:nvPr/>
        </p:nvSpPr>
        <p:spPr>
          <a:xfrm>
            <a:off x="4871654" y="1806575"/>
            <a:ext cx="441325" cy="2482850"/>
          </a:xfrm>
          <a:custGeom>
            <a:avLst/>
            <a:gdLst>
              <a:gd name="connsiteX0" fmla="*/ 0 w 441048"/>
              <a:gd name="connsiteY0" fmla="*/ 0 h 2483556"/>
              <a:gd name="connsiteX1" fmla="*/ 169333 w 441048"/>
              <a:gd name="connsiteY1" fmla="*/ 239889 h 2483556"/>
              <a:gd name="connsiteX2" fmla="*/ 352778 w 441048"/>
              <a:gd name="connsiteY2" fmla="*/ 1044222 h 2483556"/>
              <a:gd name="connsiteX3" fmla="*/ 437444 w 441048"/>
              <a:gd name="connsiteY3" fmla="*/ 1763889 h 2483556"/>
              <a:gd name="connsiteX4" fmla="*/ 239889 w 441048"/>
              <a:gd name="connsiteY4" fmla="*/ 2483556 h 248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48" h="2483556">
                <a:moveTo>
                  <a:pt x="0" y="0"/>
                </a:moveTo>
                <a:cubicBezTo>
                  <a:pt x="55268" y="32926"/>
                  <a:pt x="110537" y="65852"/>
                  <a:pt x="169333" y="239889"/>
                </a:cubicBezTo>
                <a:cubicBezTo>
                  <a:pt x="228129" y="413926"/>
                  <a:pt x="308093" y="790222"/>
                  <a:pt x="352778" y="1044222"/>
                </a:cubicBezTo>
                <a:cubicBezTo>
                  <a:pt x="397463" y="1298222"/>
                  <a:pt x="456259" y="1524000"/>
                  <a:pt x="437444" y="1763889"/>
                </a:cubicBezTo>
                <a:cubicBezTo>
                  <a:pt x="418629" y="2003778"/>
                  <a:pt x="239889" y="2483556"/>
                  <a:pt x="239889" y="2483556"/>
                </a:cubicBezTo>
              </a:path>
            </a:pathLst>
          </a:custGeom>
          <a:ln w="38100" cmpd="sng">
            <a:solidFill>
              <a:srgbClr val="067AAD"/>
            </a:solidFill>
            <a:prstDash val="soli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Calibri" charset="0"/>
              <a:ea typeface="ＭＳ Ｐゴシック" charset="0"/>
              <a:cs typeface="ＭＳ Ｐゴシック" charset="0"/>
            </a:endParaRPr>
          </a:p>
        </p:txBody>
      </p:sp>
      <p:sp>
        <p:nvSpPr>
          <p:cNvPr id="32" name="Freeform 17"/>
          <p:cNvSpPr>
            <a:spLocks/>
          </p:cNvSpPr>
          <p:nvPr/>
        </p:nvSpPr>
        <p:spPr bwMode="auto">
          <a:xfrm>
            <a:off x="963229" y="1828800"/>
            <a:ext cx="1143000" cy="254000"/>
          </a:xfrm>
          <a:custGeom>
            <a:avLst/>
            <a:gdLst>
              <a:gd name="T0" fmla="*/ 0 w 720"/>
              <a:gd name="T1" fmla="*/ 2147483647 h 160"/>
              <a:gd name="T2" fmla="*/ 2147483647 w 720"/>
              <a:gd name="T3" fmla="*/ 2147483647 h 160"/>
              <a:gd name="T4" fmla="*/ 2147483647 w 720"/>
              <a:gd name="T5" fmla="*/ 2147483647 h 160"/>
              <a:gd name="T6" fmla="*/ 0 60000 65536"/>
              <a:gd name="T7" fmla="*/ 0 60000 65536"/>
              <a:gd name="T8" fmla="*/ 0 60000 65536"/>
              <a:gd name="T9" fmla="*/ 0 w 720"/>
              <a:gd name="T10" fmla="*/ 0 h 160"/>
              <a:gd name="T11" fmla="*/ 720 w 720"/>
              <a:gd name="T12" fmla="*/ 160 h 160"/>
            </a:gdLst>
            <a:ahLst/>
            <a:cxnLst>
              <a:cxn ang="T6">
                <a:pos x="T0" y="T1"/>
              </a:cxn>
              <a:cxn ang="T7">
                <a:pos x="T2" y="T3"/>
              </a:cxn>
              <a:cxn ang="T8">
                <a:pos x="T4" y="T5"/>
              </a:cxn>
            </a:cxnLst>
            <a:rect l="T9" t="T10" r="T11" b="T12"/>
            <a:pathLst>
              <a:path w="720" h="160">
                <a:moveTo>
                  <a:pt x="0" y="160"/>
                </a:moveTo>
                <a:cubicBezTo>
                  <a:pt x="108" y="96"/>
                  <a:pt x="216" y="32"/>
                  <a:pt x="336" y="16"/>
                </a:cubicBezTo>
                <a:cubicBezTo>
                  <a:pt x="456" y="0"/>
                  <a:pt x="588" y="32"/>
                  <a:pt x="720" y="64"/>
                </a:cubicBezTo>
              </a:path>
            </a:pathLst>
          </a:custGeom>
          <a:noFill/>
          <a:ln w="38100">
            <a:solidFill>
              <a:srgbClr val="067AA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Freeform 32"/>
          <p:cNvSpPr/>
          <p:nvPr/>
        </p:nvSpPr>
        <p:spPr>
          <a:xfrm>
            <a:off x="1928429" y="2557463"/>
            <a:ext cx="579438" cy="1373187"/>
          </a:xfrm>
          <a:custGeom>
            <a:avLst/>
            <a:gdLst>
              <a:gd name="connsiteX0" fmla="*/ 16933 w 579735"/>
              <a:gd name="connsiteY0" fmla="*/ 0 h 1373481"/>
              <a:gd name="connsiteX1" fmla="*/ 355600 w 579735"/>
              <a:gd name="connsiteY1" fmla="*/ 135467 h 1373481"/>
              <a:gd name="connsiteX2" fmla="*/ 541867 w 579735"/>
              <a:gd name="connsiteY2" fmla="*/ 660400 h 1373481"/>
              <a:gd name="connsiteX3" fmla="*/ 558800 w 579735"/>
              <a:gd name="connsiteY3" fmla="*/ 1100667 h 1373481"/>
              <a:gd name="connsiteX4" fmla="*/ 304800 w 579735"/>
              <a:gd name="connsiteY4" fmla="*/ 1354667 h 1373481"/>
              <a:gd name="connsiteX5" fmla="*/ 0 w 579735"/>
              <a:gd name="connsiteY5" fmla="*/ 1354667 h 137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735" h="1373481">
                <a:moveTo>
                  <a:pt x="16933" y="0"/>
                </a:moveTo>
                <a:cubicBezTo>
                  <a:pt x="142522" y="12700"/>
                  <a:pt x="268111" y="25400"/>
                  <a:pt x="355600" y="135467"/>
                </a:cubicBezTo>
                <a:cubicBezTo>
                  <a:pt x="443089" y="245534"/>
                  <a:pt x="508000" y="499533"/>
                  <a:pt x="541867" y="660400"/>
                </a:cubicBezTo>
                <a:cubicBezTo>
                  <a:pt x="575734" y="821267"/>
                  <a:pt x="598311" y="984956"/>
                  <a:pt x="558800" y="1100667"/>
                </a:cubicBezTo>
                <a:cubicBezTo>
                  <a:pt x="519289" y="1216378"/>
                  <a:pt x="397933" y="1312334"/>
                  <a:pt x="304800" y="1354667"/>
                </a:cubicBezTo>
                <a:cubicBezTo>
                  <a:pt x="211667" y="1397000"/>
                  <a:pt x="0" y="1354667"/>
                  <a:pt x="0" y="1354667"/>
                </a:cubicBezTo>
              </a:path>
            </a:pathLst>
          </a:custGeom>
          <a:ln w="38100" cmpd="sng">
            <a:solidFill>
              <a:srgbClr val="067AA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7" name="Freeform 36"/>
          <p:cNvSpPr/>
          <p:nvPr/>
        </p:nvSpPr>
        <p:spPr>
          <a:xfrm>
            <a:off x="2731704" y="2716213"/>
            <a:ext cx="398463" cy="1449387"/>
          </a:xfrm>
          <a:custGeom>
            <a:avLst/>
            <a:gdLst>
              <a:gd name="connsiteX0" fmla="*/ 398897 w 398897"/>
              <a:gd name="connsiteY0" fmla="*/ 10677 h 1450010"/>
              <a:gd name="connsiteX1" fmla="*/ 144897 w 398897"/>
              <a:gd name="connsiteY1" fmla="*/ 95343 h 1450010"/>
              <a:gd name="connsiteX2" fmla="*/ 9430 w 398897"/>
              <a:gd name="connsiteY2" fmla="*/ 704943 h 1450010"/>
              <a:gd name="connsiteX3" fmla="*/ 43297 w 398897"/>
              <a:gd name="connsiteY3" fmla="*/ 1145210 h 1450010"/>
              <a:gd name="connsiteX4" fmla="*/ 297297 w 398897"/>
              <a:gd name="connsiteY4" fmla="*/ 1450010 h 145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97" h="1450010">
                <a:moveTo>
                  <a:pt x="398897" y="10677"/>
                </a:moveTo>
                <a:cubicBezTo>
                  <a:pt x="304352" y="-4846"/>
                  <a:pt x="209808" y="-20368"/>
                  <a:pt x="144897" y="95343"/>
                </a:cubicBezTo>
                <a:cubicBezTo>
                  <a:pt x="79986" y="211054"/>
                  <a:pt x="26363" y="529965"/>
                  <a:pt x="9430" y="704943"/>
                </a:cubicBezTo>
                <a:cubicBezTo>
                  <a:pt x="-7503" y="879921"/>
                  <a:pt x="-4681" y="1021032"/>
                  <a:pt x="43297" y="1145210"/>
                </a:cubicBezTo>
                <a:cubicBezTo>
                  <a:pt x="91275" y="1269388"/>
                  <a:pt x="297297" y="1450010"/>
                  <a:pt x="297297" y="1450010"/>
                </a:cubicBezTo>
              </a:path>
            </a:pathLst>
          </a:custGeom>
          <a:ln w="38100" cmpd="sng">
            <a:solidFill>
              <a:srgbClr val="067AA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3" name="Picture 2">
            <a:extLst>
              <a:ext uri="{FF2B5EF4-FFF2-40B4-BE49-F238E27FC236}">
                <a16:creationId xmlns:a16="http://schemas.microsoft.com/office/drawing/2014/main" id="{FBE282B6-846E-4734-A365-AD9A3F81EB42}"/>
              </a:ext>
            </a:extLst>
          </p:cNvPr>
          <p:cNvPicPr>
            <a:picLocks noChangeAspect="1"/>
          </p:cNvPicPr>
          <p:nvPr/>
        </p:nvPicPr>
        <p:blipFill>
          <a:blip r:embed="rId5"/>
          <a:stretch>
            <a:fillRect/>
          </a:stretch>
        </p:blipFill>
        <p:spPr>
          <a:xfrm>
            <a:off x="204340" y="1270860"/>
            <a:ext cx="5353656" cy="5001328"/>
          </a:xfrm>
          <a:prstGeom prst="rect">
            <a:avLst/>
          </a:prstGeom>
        </p:spPr>
      </p:pic>
      <p:sp>
        <p:nvSpPr>
          <p:cNvPr id="41" name="Text Placeholder 1"/>
          <p:cNvSpPr txBox="1">
            <a:spLocks/>
          </p:cNvSpPr>
          <p:nvPr/>
        </p:nvSpPr>
        <p:spPr>
          <a:xfrm>
            <a:off x="5736840" y="2543175"/>
            <a:ext cx="2922433" cy="126682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Aft>
                <a:spcPts val="600"/>
              </a:spcAft>
              <a:buFont typeface="Arial"/>
              <a:buNone/>
            </a:pPr>
            <a:r>
              <a:rPr lang="en-US" sz="2400" b="0" dirty="0">
                <a:solidFill>
                  <a:srgbClr val="3D5567"/>
                </a:solidFill>
                <a:latin typeface="Arial" charset="0"/>
                <a:ea typeface="Arial" charset="0"/>
                <a:cs typeface="Arial" charset="0"/>
              </a:rPr>
              <a:t>MAZE IV lesion set blocks all macro-re-entrant </a:t>
            </a:r>
            <a:r>
              <a:rPr lang="en-US" sz="2400" b="0" dirty="0" err="1">
                <a:solidFill>
                  <a:srgbClr val="3D5567"/>
                </a:solidFill>
                <a:latin typeface="Arial" charset="0"/>
                <a:ea typeface="Arial" charset="0"/>
                <a:cs typeface="Arial" charset="0"/>
              </a:rPr>
              <a:t>Afib</a:t>
            </a:r>
            <a:r>
              <a:rPr lang="en-US" sz="2400" b="0" dirty="0">
                <a:solidFill>
                  <a:srgbClr val="3D5567"/>
                </a:solidFill>
                <a:latin typeface="Arial" charset="0"/>
                <a:ea typeface="Arial" charset="0"/>
                <a:cs typeface="Arial" charset="0"/>
              </a:rPr>
              <a:t> triggers</a:t>
            </a:r>
            <a:endParaRPr lang="en-US" sz="2000" b="0" dirty="0">
              <a:solidFill>
                <a:srgbClr val="3D5567"/>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51418047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endParaRPr lang="en-US"/>
          </a:p>
        </p:txBody>
      </p:sp>
      <p:sp>
        <p:nvSpPr>
          <p:cNvPr id="190" name="Shape 190"/>
          <p:cNvSpPr>
            <a:spLocks noGrp="1"/>
          </p:cNvSpPr>
          <p:nvPr>
            <p:ph type="title"/>
          </p:nvPr>
        </p:nvSpPr>
        <p:spPr>
          <a:prstGeom prst="rect">
            <a:avLst/>
          </a:prstGeom>
        </p:spPr>
        <p:txBody>
          <a:bodyPr>
            <a:noAutofit/>
          </a:bodyPr>
          <a:lstStyle/>
          <a:p>
            <a:pPr defTabSz="434340">
              <a:defRPr sz="3989" b="1"/>
            </a:pPr>
            <a:r>
              <a:rPr sz="3600" dirty="0">
                <a:latin typeface="Arial" charset="0"/>
                <a:ea typeface="Arial" charset="0"/>
                <a:cs typeface="Arial" charset="0"/>
              </a:rPr>
              <a:t>Surgical </a:t>
            </a:r>
            <a:r>
              <a:rPr lang="en-US" sz="3600" dirty="0">
                <a:latin typeface="Arial" charset="0"/>
                <a:ea typeface="Arial" charset="0"/>
                <a:cs typeface="Arial" charset="0"/>
              </a:rPr>
              <a:t>Options for Treating</a:t>
            </a:r>
            <a:br>
              <a:rPr lang="en-US" sz="3600" dirty="0">
                <a:latin typeface="Arial" charset="0"/>
                <a:ea typeface="Arial" charset="0"/>
                <a:cs typeface="Arial" charset="0"/>
              </a:rPr>
            </a:br>
            <a:r>
              <a:rPr lang="en-US" sz="3600" dirty="0">
                <a:latin typeface="Arial" charset="0"/>
                <a:ea typeface="Arial" charset="0"/>
                <a:cs typeface="Arial" charset="0"/>
              </a:rPr>
              <a:t>Atrial Fibrillation </a:t>
            </a:r>
            <a:endParaRPr sz="3600" dirty="0">
              <a:latin typeface="Arial" charset="0"/>
              <a:ea typeface="Arial" charset="0"/>
              <a:cs typeface="Arial"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Pulmonary Vein Isolation and LAAM</a:t>
            </a:r>
          </a:p>
        </p:txBody>
      </p:sp>
      <p:sp>
        <p:nvSpPr>
          <p:cNvPr id="4" name="Text Placeholder 3"/>
          <p:cNvSpPr>
            <a:spLocks noGrp="1"/>
          </p:cNvSpPr>
          <p:nvPr>
            <p:ph type="body" sz="quarter" idx="10"/>
          </p:nvPr>
        </p:nvSpPr>
        <p:spPr>
          <a:xfrm>
            <a:off x="821802" y="6120883"/>
            <a:ext cx="5899631" cy="565668"/>
          </a:xfrm>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t>Gillinov, A. M., </a:t>
            </a:r>
            <a:r>
              <a:rPr lang="en-US" sz="700" dirty="0" err="1"/>
              <a:t>Gelijns</a:t>
            </a:r>
            <a:r>
              <a:rPr lang="en-US" sz="700" dirty="0"/>
              <a:t>, A. C., </a:t>
            </a:r>
            <a:r>
              <a:rPr lang="en-US" sz="700" dirty="0" err="1"/>
              <a:t>Parides</a:t>
            </a:r>
            <a:r>
              <a:rPr lang="en-US" sz="700" dirty="0"/>
              <a:t>, M. K., </a:t>
            </a:r>
            <a:r>
              <a:rPr lang="en-US" sz="700" dirty="0" err="1"/>
              <a:t>DeRose</a:t>
            </a:r>
            <a:r>
              <a:rPr lang="en-US" sz="700" dirty="0"/>
              <a:t> Jr, J. J., Moskowitz, A. J., </a:t>
            </a:r>
            <a:r>
              <a:rPr lang="en-US" sz="700" dirty="0" err="1"/>
              <a:t>Voisine</a:t>
            </a:r>
            <a:r>
              <a:rPr lang="en-US" sz="700" dirty="0"/>
              <a:t>, P., … &amp; Acker, M. A. (2015). Surgical ablation of atrial fibrillation during mitral-valve surgery. New England Journal of Medicine, 372(15), 1399-1409.</a:t>
            </a:r>
          </a:p>
          <a:p>
            <a:pPr fontAlgn="base">
              <a:spcBef>
                <a:spcPct val="0"/>
              </a:spcBef>
              <a:spcAft>
                <a:spcPct val="0"/>
              </a:spcAft>
            </a:pPr>
            <a:r>
              <a:rPr lang="en-US" sz="500" dirty="0">
                <a:latin typeface="Arial" panose="020B0604020202020204" pitchFamily="34" charset="0"/>
                <a:ea typeface="Arial"/>
                <a:cs typeface="Arial" panose="020B0604020202020204" pitchFamily="34" charset="0"/>
                <a:sym typeface="Arial"/>
              </a:rPr>
              <a:t>2 </a:t>
            </a:r>
            <a:r>
              <a:rPr lang="en-US" sz="700" dirty="0"/>
              <a:t>Badhwar, V., Rankin, J. S., </a:t>
            </a:r>
            <a:r>
              <a:rPr lang="en-US" sz="700" dirty="0" err="1"/>
              <a:t>Damiano</a:t>
            </a:r>
            <a:r>
              <a:rPr lang="en-US" sz="700" dirty="0"/>
              <a:t>, R. J., Gillinov, A. M., </a:t>
            </a:r>
            <a:r>
              <a:rPr lang="en-US" sz="700" dirty="0" err="1"/>
              <a:t>Bakaeen</a:t>
            </a:r>
            <a:r>
              <a:rPr lang="en-US" sz="700" dirty="0"/>
              <a:t>, F. G., Edgerton, J. R., … &amp; </a:t>
            </a:r>
            <a:r>
              <a:rPr lang="en-US" sz="700" dirty="0" err="1"/>
              <a:t>Thourani</a:t>
            </a:r>
            <a:r>
              <a:rPr lang="en-US" sz="700" dirty="0"/>
              <a:t>, V. H. (2017). The Society of Thoracic Surgeons 2017 clinical practice guidelines for the surgical treatment of atrial fibrillation. The Annals of thoracic surgery, 103(1), 329-341.</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7095" y="847510"/>
            <a:ext cx="1844124" cy="9144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8411" y="1070619"/>
            <a:ext cx="4706122" cy="4751842"/>
          </a:xfrm>
          <a:prstGeom prst="rect">
            <a:avLst/>
          </a:prstGeom>
        </p:spPr>
      </p:pic>
      <p:sp>
        <p:nvSpPr>
          <p:cNvPr id="7" name="TextBox 6"/>
          <p:cNvSpPr txBox="1"/>
          <p:nvPr/>
        </p:nvSpPr>
        <p:spPr>
          <a:xfrm>
            <a:off x="344996" y="2881878"/>
            <a:ext cx="3892707" cy="1569660"/>
          </a:xfrm>
          <a:prstGeom prst="rect">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US" sz="3200" dirty="0">
                <a:solidFill>
                  <a:srgbClr val="3D5567"/>
                </a:solidFill>
                <a:latin typeface="Arial" charset="0"/>
                <a:ea typeface="Arial" charset="0"/>
                <a:cs typeface="Arial" charset="0"/>
              </a:rPr>
              <a:t>PVI Alone:</a:t>
            </a:r>
            <a:br>
              <a:rPr lang="en-US" sz="3200" dirty="0">
                <a:solidFill>
                  <a:srgbClr val="3D5567"/>
                </a:solidFill>
                <a:latin typeface="Arial" charset="0"/>
                <a:ea typeface="Arial" charset="0"/>
                <a:cs typeface="Arial" charset="0"/>
              </a:rPr>
            </a:br>
            <a:r>
              <a:rPr lang="en-US" sz="3200" dirty="0">
                <a:solidFill>
                  <a:srgbClr val="3D5567"/>
                </a:solidFill>
                <a:latin typeface="Arial" charset="0"/>
                <a:ea typeface="Arial" charset="0"/>
                <a:cs typeface="Arial" charset="0"/>
              </a:rPr>
              <a:t>~60% </a:t>
            </a:r>
            <a:r>
              <a:rPr lang="en-US" sz="3200" dirty="0" err="1">
                <a:solidFill>
                  <a:srgbClr val="3D5567"/>
                </a:solidFill>
                <a:latin typeface="Arial" charset="0"/>
                <a:ea typeface="Arial" charset="0"/>
                <a:cs typeface="Arial" charset="0"/>
              </a:rPr>
              <a:t>Afib</a:t>
            </a:r>
            <a:r>
              <a:rPr lang="en-US" sz="3200" dirty="0">
                <a:solidFill>
                  <a:srgbClr val="3D5567"/>
                </a:solidFill>
                <a:latin typeface="Arial" charset="0"/>
                <a:ea typeface="Arial" charset="0"/>
                <a:cs typeface="Arial" charset="0"/>
              </a:rPr>
              <a:t> Free</a:t>
            </a:r>
            <a:r>
              <a:rPr lang="en-US" sz="1200" b="0" dirty="0">
                <a:solidFill>
                  <a:srgbClr val="3D5567"/>
                </a:solidFill>
                <a:latin typeface="Arial" charset="0"/>
                <a:ea typeface="Arial" charset="0"/>
                <a:cs typeface="Arial" charset="0"/>
              </a:rPr>
              <a:t>1,2</a:t>
            </a:r>
            <a:r>
              <a:rPr lang="en-US" sz="3200" dirty="0">
                <a:solidFill>
                  <a:srgbClr val="3D5567"/>
                </a:solidFill>
                <a:latin typeface="Arial" charset="0"/>
                <a:ea typeface="Arial" charset="0"/>
                <a:cs typeface="Arial" charset="0"/>
              </a:rPr>
              <a:t> (</a:t>
            </a:r>
            <a:r>
              <a:rPr lang="en-US" sz="3200" dirty="0" err="1">
                <a:solidFill>
                  <a:srgbClr val="3D5567"/>
                </a:solidFill>
                <a:latin typeface="Arial" charset="0"/>
                <a:ea typeface="Arial" charset="0"/>
                <a:cs typeface="Arial" charset="0"/>
              </a:rPr>
              <a:t>nPAF</a:t>
            </a:r>
            <a:r>
              <a:rPr lang="en-US" sz="3200" dirty="0">
                <a:solidFill>
                  <a:srgbClr val="3D5567"/>
                </a:solidFill>
                <a:latin typeface="Arial" charset="0"/>
                <a:ea typeface="Arial" charset="0"/>
                <a:cs typeface="Arial" charset="0"/>
              </a:rPr>
              <a:t>)</a:t>
            </a:r>
          </a:p>
        </p:txBody>
      </p:sp>
    </p:spTree>
    <p:extLst>
      <p:ext uri="{BB962C8B-B14F-4D97-AF65-F5344CB8AC3E}">
        <p14:creationId xmlns:p14="http://schemas.microsoft.com/office/powerpoint/2010/main" val="286906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Box Lesion Set and LAAM</a:t>
            </a:r>
          </a:p>
        </p:txBody>
      </p:sp>
      <p:sp>
        <p:nvSpPr>
          <p:cNvPr id="4" name="Text Placeholder 3"/>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t>Voeller, R. K., Bailey, M. S., </a:t>
            </a:r>
            <a:r>
              <a:rPr lang="en-US" sz="700" dirty="0" err="1"/>
              <a:t>Zierer</a:t>
            </a:r>
            <a:r>
              <a:rPr lang="en-US" sz="700" dirty="0"/>
              <a:t>, A., </a:t>
            </a:r>
            <a:r>
              <a:rPr lang="en-US" sz="700" dirty="0" err="1"/>
              <a:t>Lall</a:t>
            </a:r>
            <a:r>
              <a:rPr lang="en-US" sz="700" dirty="0"/>
              <a:t>, S. C., Sakamoto, S. I., </a:t>
            </a:r>
            <a:r>
              <a:rPr lang="en-US" sz="700" dirty="0" err="1"/>
              <a:t>Aubuchon</a:t>
            </a:r>
            <a:r>
              <a:rPr lang="en-US" sz="700" dirty="0"/>
              <a:t>, K., … &amp; Moon, M. R. (2008). Isolating the entire posterior left atrium improves surgical outcomes after the Cox maze procedure. The Journal of thoracic and cardiovascular surgery, 135(4), 870-877.</a:t>
            </a:r>
          </a:p>
          <a:p>
            <a:pPr>
              <a:spcBef>
                <a:spcPts val="0"/>
              </a:spcBef>
            </a:pPr>
            <a:r>
              <a:rPr lang="en-US" sz="500" dirty="0">
                <a:latin typeface="Arial" panose="020B0604020202020204" pitchFamily="34" charset="0"/>
                <a:ea typeface="Arial"/>
                <a:cs typeface="Arial" panose="020B0604020202020204" pitchFamily="34" charset="0"/>
                <a:sym typeface="Arial"/>
              </a:rPr>
              <a:t>2 </a:t>
            </a:r>
            <a:r>
              <a:rPr lang="en-US" sz="700" dirty="0"/>
              <a:t>Gillinov, A. M., </a:t>
            </a:r>
            <a:r>
              <a:rPr lang="en-US" sz="700" dirty="0" err="1"/>
              <a:t>Bhavani</a:t>
            </a:r>
            <a:r>
              <a:rPr lang="en-US" sz="700" dirty="0"/>
              <a:t>, S., Blackstone, E. H., </a:t>
            </a:r>
            <a:r>
              <a:rPr lang="en-US" sz="700" dirty="0" err="1"/>
              <a:t>Rajeswaran</a:t>
            </a:r>
            <a:r>
              <a:rPr lang="en-US" sz="700" dirty="0"/>
              <a:t>, J., </a:t>
            </a:r>
            <a:r>
              <a:rPr lang="en-US" sz="700" dirty="0" err="1"/>
              <a:t>Svensson</a:t>
            </a:r>
            <a:r>
              <a:rPr lang="en-US" sz="700" dirty="0"/>
              <a:t>, L. G., </a:t>
            </a:r>
            <a:r>
              <a:rPr lang="en-US" sz="700" dirty="0" err="1"/>
              <a:t>Navia</a:t>
            </a:r>
            <a:r>
              <a:rPr lang="en-US" sz="700" dirty="0"/>
              <a:t>, J. L., ... &amp; McCarthy, P. M. (2006). Surgery for permanent atrial fibrillation: impact of patient factors and lesion set. The Annals of thoracic surgery, 82(2), 502-514.</a:t>
            </a:r>
          </a:p>
        </p:txBody>
      </p:sp>
      <p:sp>
        <p:nvSpPr>
          <p:cNvPr id="8" name="TextBox 7"/>
          <p:cNvSpPr txBox="1"/>
          <p:nvPr/>
        </p:nvSpPr>
        <p:spPr>
          <a:xfrm>
            <a:off x="344996" y="2881878"/>
            <a:ext cx="3892707" cy="1569660"/>
          </a:xfrm>
          <a:prstGeom prst="rect">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US" sz="3200" dirty="0">
                <a:solidFill>
                  <a:srgbClr val="3D5567"/>
                </a:solidFill>
                <a:latin typeface="Arial" charset="0"/>
                <a:ea typeface="Arial" charset="0"/>
                <a:cs typeface="Arial" charset="0"/>
              </a:rPr>
              <a:t>PVI + Box:</a:t>
            </a:r>
            <a:br>
              <a:rPr lang="en-US" sz="3200" dirty="0">
                <a:solidFill>
                  <a:srgbClr val="3D5567"/>
                </a:solidFill>
                <a:latin typeface="Arial" charset="0"/>
                <a:ea typeface="Arial" charset="0"/>
                <a:cs typeface="Arial" charset="0"/>
              </a:rPr>
            </a:br>
            <a:r>
              <a:rPr lang="en-US" sz="3200" dirty="0">
                <a:solidFill>
                  <a:srgbClr val="3D5567"/>
                </a:solidFill>
                <a:latin typeface="Arial" charset="0"/>
                <a:ea typeface="Arial" charset="0"/>
                <a:cs typeface="Arial" charset="0"/>
              </a:rPr>
              <a:t>~55-70% </a:t>
            </a:r>
            <a:r>
              <a:rPr lang="en-US" sz="3200" dirty="0" err="1">
                <a:solidFill>
                  <a:srgbClr val="3D5567"/>
                </a:solidFill>
                <a:latin typeface="Arial" charset="0"/>
                <a:ea typeface="Arial" charset="0"/>
                <a:cs typeface="Arial" charset="0"/>
              </a:rPr>
              <a:t>Afib</a:t>
            </a:r>
            <a:br>
              <a:rPr lang="en-US" sz="3200" dirty="0">
                <a:solidFill>
                  <a:srgbClr val="3D5567"/>
                </a:solidFill>
                <a:latin typeface="Arial" charset="0"/>
                <a:ea typeface="Arial" charset="0"/>
                <a:cs typeface="Arial" charset="0"/>
              </a:rPr>
            </a:br>
            <a:r>
              <a:rPr lang="en-US" sz="3200" dirty="0">
                <a:solidFill>
                  <a:srgbClr val="3D5567"/>
                </a:solidFill>
                <a:latin typeface="Arial" charset="0"/>
                <a:ea typeface="Arial" charset="0"/>
                <a:cs typeface="Arial" charset="0"/>
              </a:rPr>
              <a:t>Free</a:t>
            </a:r>
            <a:r>
              <a:rPr lang="en-US" sz="1200" b="0" dirty="0">
                <a:solidFill>
                  <a:srgbClr val="3D5567"/>
                </a:solidFill>
                <a:latin typeface="Arial" charset="0"/>
                <a:ea typeface="Arial" charset="0"/>
                <a:cs typeface="Arial" charset="0"/>
              </a:rPr>
              <a:t>1,2</a:t>
            </a:r>
            <a:r>
              <a:rPr lang="en-US" sz="3200" baseline="30000" dirty="0">
                <a:solidFill>
                  <a:srgbClr val="3D5567"/>
                </a:solidFill>
                <a:latin typeface="Arial" charset="0"/>
                <a:ea typeface="Arial" charset="0"/>
                <a:cs typeface="Arial" charset="0"/>
              </a:rPr>
              <a:t> </a:t>
            </a:r>
            <a:r>
              <a:rPr lang="en-US" sz="3200" dirty="0">
                <a:solidFill>
                  <a:srgbClr val="3D5567"/>
                </a:solidFill>
                <a:latin typeface="Arial" charset="0"/>
                <a:ea typeface="Arial" charset="0"/>
                <a:cs typeface="Arial" charset="0"/>
              </a:rPr>
              <a:t>(</a:t>
            </a:r>
            <a:r>
              <a:rPr lang="en-US" sz="3200" dirty="0" err="1">
                <a:solidFill>
                  <a:srgbClr val="3D5567"/>
                </a:solidFill>
                <a:latin typeface="Arial" charset="0"/>
                <a:ea typeface="Arial" charset="0"/>
                <a:cs typeface="Arial" charset="0"/>
              </a:rPr>
              <a:t>nPAF</a:t>
            </a:r>
            <a:r>
              <a:rPr lang="en-US" sz="3200" dirty="0">
                <a:solidFill>
                  <a:srgbClr val="3D5567"/>
                </a:solidFill>
                <a:latin typeface="Arial" charset="0"/>
                <a:ea typeface="Arial" charset="0"/>
                <a:cs typeface="Arial" charset="0"/>
              </a:rPr>
              <a:t>)</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9663" y="700765"/>
            <a:ext cx="1844124" cy="9144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7298" y="1173205"/>
            <a:ext cx="4517145" cy="4468377"/>
          </a:xfrm>
          <a:prstGeom prst="rect">
            <a:avLst/>
          </a:prstGeom>
        </p:spPr>
      </p:pic>
    </p:spTree>
    <p:extLst>
      <p:ext uri="{BB962C8B-B14F-4D97-AF65-F5344CB8AC3E}">
        <p14:creationId xmlns:p14="http://schemas.microsoft.com/office/powerpoint/2010/main" val="317216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endParaRPr lang="en-US"/>
          </a:p>
        </p:txBody>
      </p:sp>
      <p:sp>
        <p:nvSpPr>
          <p:cNvPr id="186" name="Shape 186"/>
          <p:cNvSpPr>
            <a:spLocks noGrp="1"/>
          </p:cNvSpPr>
          <p:nvPr>
            <p:ph type="title"/>
          </p:nvPr>
        </p:nvSpPr>
        <p:spPr>
          <a:prstGeom prst="rect">
            <a:avLst/>
          </a:prstGeom>
        </p:spPr>
        <p:txBody>
          <a:bodyPr>
            <a:noAutofit/>
          </a:bodyPr>
          <a:lstStyle>
            <a:lvl1pPr>
              <a:defRPr b="1"/>
            </a:lvl1pPr>
          </a:lstStyle>
          <a:p>
            <a:r>
              <a:rPr sz="3600" dirty="0">
                <a:latin typeface="Arial" charset="0"/>
                <a:ea typeface="Arial" charset="0"/>
                <a:cs typeface="Arial" charset="0"/>
              </a:rPr>
              <a:t>State of </a:t>
            </a:r>
            <a:r>
              <a:rPr lang="en-US" sz="3600" dirty="0" err="1">
                <a:latin typeface="Arial" charset="0"/>
                <a:ea typeface="Arial" charset="0"/>
                <a:cs typeface="Arial" charset="0"/>
              </a:rPr>
              <a:t>Afib</a:t>
            </a:r>
            <a:endParaRPr sz="3600" dirty="0">
              <a:latin typeface="Arial" charset="0"/>
              <a:ea typeface="Arial" charset="0"/>
              <a:cs typeface="Arial" charset="0"/>
            </a:endParaRPr>
          </a:p>
        </p:txBody>
      </p:sp>
      <p:sp>
        <p:nvSpPr>
          <p:cNvPr id="2" name="TextBox 1">
            <a:extLst>
              <a:ext uri="{FF2B5EF4-FFF2-40B4-BE49-F238E27FC236}">
                <a16:creationId xmlns:a16="http://schemas.microsoft.com/office/drawing/2014/main" id="{B506D7A8-6A86-21CF-CD00-591D20468EBC}"/>
              </a:ext>
            </a:extLst>
          </p:cNvPr>
          <p:cNvSpPr txBox="1"/>
          <p:nvPr/>
        </p:nvSpPr>
        <p:spPr>
          <a:xfrm>
            <a:off x="8259417" y="6778487"/>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rmAutofit fontScale="25000" lnSpcReduction="20000"/>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dirty="0">
              <a:ln>
                <a:noFill/>
              </a:ln>
              <a:solidFill>
                <a:srgbClr val="CFE9FF"/>
              </a:solidFill>
              <a:effectLst/>
              <a:uFillTx/>
              <a:latin typeface="+mj-lt"/>
              <a:ea typeface="+mj-ea"/>
              <a:cs typeface="+mj-cs"/>
              <a:sym typeface="Helvetica"/>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Left Atrial Lesion Set and LAAM</a:t>
            </a:r>
          </a:p>
        </p:txBody>
      </p:sp>
      <p:sp>
        <p:nvSpPr>
          <p:cNvPr id="4" name="Text Placeholder 3"/>
          <p:cNvSpPr>
            <a:spLocks noGrp="1"/>
          </p:cNvSpPr>
          <p:nvPr>
            <p:ph type="body" sz="quarter" idx="10"/>
          </p:nvPr>
        </p:nvSpPr>
        <p:spPr>
          <a:xfrm>
            <a:off x="821802" y="6120883"/>
            <a:ext cx="5923381" cy="565668"/>
          </a:xfrm>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t>Barnett, S. D., &amp; Ad, N. (2006). Surgical ablation as treatment for the elimination of atrial fibrillation: a meta-analysis. The Journal of thoracic and cardiovascular surgery, 131(5), 1029-1035.</a:t>
            </a:r>
          </a:p>
          <a:p>
            <a:pPr>
              <a:spcBef>
                <a:spcPts val="0"/>
              </a:spcBef>
            </a:pPr>
            <a:r>
              <a:rPr lang="en-US" sz="500" dirty="0">
                <a:latin typeface="Arial" panose="020B0604020202020204" pitchFamily="34" charset="0"/>
                <a:ea typeface="Arial"/>
                <a:cs typeface="Arial" panose="020B0604020202020204" pitchFamily="34" charset="0"/>
                <a:sym typeface="Arial"/>
              </a:rPr>
              <a:t>2 </a:t>
            </a:r>
            <a:r>
              <a:rPr lang="en-US" sz="700" dirty="0"/>
              <a:t>Ad, N., Holmes, S. D., Lamont, D., &amp; Shuman, D. J. (2017). Left-Sided Surgical Ablation for Patients With Atrial Fibrillation Who Are Undergoing Concomitant Cardiac Surgical Procedures. The Annals of thoracic surgery, 103(1), 58-65. </a:t>
            </a:r>
          </a:p>
          <a:p>
            <a:pPr>
              <a:spcBef>
                <a:spcPts val="0"/>
              </a:spcBef>
            </a:pPr>
            <a:r>
              <a:rPr lang="en-US" sz="500" dirty="0">
                <a:latin typeface="Arial" panose="020B0604020202020204" pitchFamily="34" charset="0"/>
                <a:ea typeface="Arial"/>
                <a:cs typeface="Arial" panose="020B0604020202020204" pitchFamily="34" charset="0"/>
                <a:sym typeface="Arial"/>
              </a:rPr>
              <a:t>3 </a:t>
            </a:r>
            <a:r>
              <a:rPr lang="en-US" sz="700" dirty="0"/>
              <a:t>Cox JL, Ad N. The importance of </a:t>
            </a:r>
            <a:r>
              <a:rPr lang="en-US" sz="700" dirty="0" err="1"/>
              <a:t>cryoablation</a:t>
            </a:r>
            <a:r>
              <a:rPr lang="en-US" sz="700" dirty="0"/>
              <a:t> of the coronary sinus during the Maze procedure. </a:t>
            </a:r>
            <a:r>
              <a:rPr lang="en-US" sz="700" dirty="0" err="1"/>
              <a:t>Semin</a:t>
            </a:r>
            <a:r>
              <a:rPr lang="en-US" sz="700" dirty="0"/>
              <a:t> </a:t>
            </a:r>
            <a:r>
              <a:rPr lang="en-US" sz="700" dirty="0" err="1"/>
              <a:t>Thorac</a:t>
            </a:r>
            <a:r>
              <a:rPr lang="en-US" sz="700" dirty="0"/>
              <a:t> </a:t>
            </a:r>
            <a:r>
              <a:rPr lang="en-US" sz="700" dirty="0" err="1"/>
              <a:t>Cardiovasc</a:t>
            </a:r>
            <a:r>
              <a:rPr lang="en-US" sz="700" dirty="0"/>
              <a:t> </a:t>
            </a:r>
            <a:r>
              <a:rPr lang="en-US" sz="700" dirty="0" err="1"/>
              <a:t>Surg</a:t>
            </a:r>
            <a:r>
              <a:rPr lang="en-US" sz="700" dirty="0"/>
              <a:t> 2000;12:20-4.</a:t>
            </a:r>
          </a:p>
        </p:txBody>
      </p:sp>
      <p:sp>
        <p:nvSpPr>
          <p:cNvPr id="6" name="TextBox 5"/>
          <p:cNvSpPr txBox="1"/>
          <p:nvPr/>
        </p:nvSpPr>
        <p:spPr>
          <a:xfrm>
            <a:off x="370026" y="2133110"/>
            <a:ext cx="3867677" cy="2746906"/>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spcBef>
                <a:spcPts val="1500"/>
              </a:spcBef>
            </a:pPr>
            <a:r>
              <a:rPr lang="en-US" sz="3200" dirty="0">
                <a:solidFill>
                  <a:srgbClr val="3D5567"/>
                </a:solidFill>
                <a:latin typeface="Arial" charset="0"/>
                <a:ea typeface="Arial" charset="0"/>
                <a:cs typeface="Arial" charset="0"/>
              </a:rPr>
              <a:t>LALS:</a:t>
            </a:r>
            <a:br>
              <a:rPr lang="en-US" sz="3200" dirty="0">
                <a:solidFill>
                  <a:srgbClr val="3D5567"/>
                </a:solidFill>
                <a:latin typeface="Arial" charset="0"/>
                <a:ea typeface="Arial" charset="0"/>
                <a:cs typeface="Arial" charset="0"/>
              </a:rPr>
            </a:br>
            <a:r>
              <a:rPr lang="en-US" sz="3200" dirty="0">
                <a:solidFill>
                  <a:srgbClr val="3D5567"/>
                </a:solidFill>
                <a:latin typeface="Arial" charset="0"/>
                <a:ea typeface="Arial" charset="0"/>
                <a:cs typeface="Arial" charset="0"/>
              </a:rPr>
              <a:t>~73-86% </a:t>
            </a:r>
            <a:r>
              <a:rPr lang="en-US" sz="3200" dirty="0" err="1">
                <a:solidFill>
                  <a:srgbClr val="3D5567"/>
                </a:solidFill>
                <a:latin typeface="Arial" charset="0"/>
                <a:ea typeface="Arial" charset="0"/>
                <a:cs typeface="Arial" charset="0"/>
              </a:rPr>
              <a:t>Afib</a:t>
            </a:r>
            <a:br>
              <a:rPr lang="en-US" sz="3200" dirty="0">
                <a:solidFill>
                  <a:srgbClr val="3D5567"/>
                </a:solidFill>
                <a:latin typeface="Arial" charset="0"/>
                <a:ea typeface="Arial" charset="0"/>
                <a:cs typeface="Arial" charset="0"/>
              </a:rPr>
            </a:br>
            <a:r>
              <a:rPr lang="en-US" sz="3200" dirty="0">
                <a:solidFill>
                  <a:srgbClr val="3D5567"/>
                </a:solidFill>
                <a:latin typeface="Arial" charset="0"/>
                <a:ea typeface="Arial" charset="0"/>
                <a:cs typeface="Arial" charset="0"/>
              </a:rPr>
              <a:t>Free</a:t>
            </a:r>
            <a:r>
              <a:rPr lang="en-US" sz="1200" b="0" dirty="0">
                <a:solidFill>
                  <a:srgbClr val="3D5567"/>
                </a:solidFill>
                <a:latin typeface="Arial" charset="0"/>
                <a:ea typeface="Arial" charset="0"/>
                <a:cs typeface="Arial" charset="0"/>
              </a:rPr>
              <a:t>1,2</a:t>
            </a:r>
            <a:r>
              <a:rPr lang="en-US" sz="3200" baseline="30000" dirty="0">
                <a:solidFill>
                  <a:srgbClr val="3D5567"/>
                </a:solidFill>
                <a:latin typeface="Arial" charset="0"/>
                <a:ea typeface="Arial" charset="0"/>
                <a:cs typeface="Arial" charset="0"/>
              </a:rPr>
              <a:t> </a:t>
            </a:r>
            <a:r>
              <a:rPr lang="en-US" sz="3200" dirty="0">
                <a:solidFill>
                  <a:srgbClr val="3D5567"/>
                </a:solidFill>
                <a:latin typeface="Arial" charset="0"/>
                <a:ea typeface="Arial" charset="0"/>
                <a:cs typeface="Arial" charset="0"/>
              </a:rPr>
              <a:t>(</a:t>
            </a:r>
            <a:r>
              <a:rPr lang="en-US" sz="3200" dirty="0" err="1">
                <a:solidFill>
                  <a:srgbClr val="3D5567"/>
                </a:solidFill>
                <a:latin typeface="Arial" charset="0"/>
                <a:ea typeface="Arial" charset="0"/>
                <a:cs typeface="Arial" charset="0"/>
              </a:rPr>
              <a:t>nPAF</a:t>
            </a:r>
            <a:r>
              <a:rPr lang="en-US" sz="3200" dirty="0">
                <a:solidFill>
                  <a:srgbClr val="3D5567"/>
                </a:solidFill>
                <a:latin typeface="Arial" charset="0"/>
                <a:ea typeface="Arial" charset="0"/>
                <a:cs typeface="Arial" charset="0"/>
              </a:rPr>
              <a:t>)</a:t>
            </a:r>
          </a:p>
          <a:p>
            <a:pPr algn="ctr">
              <a:spcBef>
                <a:spcPts val="1500"/>
              </a:spcBef>
            </a:pPr>
            <a:r>
              <a:rPr lang="en-US" sz="3200" dirty="0">
                <a:solidFill>
                  <a:srgbClr val="3D5567"/>
                </a:solidFill>
                <a:latin typeface="Arial" charset="0"/>
                <a:ea typeface="Arial" charset="0"/>
                <a:cs typeface="Arial" charset="0"/>
              </a:rPr>
              <a:t>~20% fewer </a:t>
            </a:r>
            <a:br>
              <a:rPr lang="en-US" sz="3200" dirty="0">
                <a:solidFill>
                  <a:srgbClr val="3D5567"/>
                </a:solidFill>
                <a:latin typeface="Arial" charset="0"/>
                <a:ea typeface="Arial" charset="0"/>
                <a:cs typeface="Arial" charset="0"/>
              </a:rPr>
            </a:br>
            <a:r>
              <a:rPr lang="en-US" sz="3200" dirty="0">
                <a:solidFill>
                  <a:srgbClr val="3D5567"/>
                </a:solidFill>
                <a:latin typeface="Arial" charset="0"/>
                <a:ea typeface="Arial" charset="0"/>
                <a:cs typeface="Arial" charset="0"/>
              </a:rPr>
              <a:t>Atrial Flutter</a:t>
            </a:r>
            <a:r>
              <a:rPr lang="en-US" sz="1200" b="0" dirty="0">
                <a:solidFill>
                  <a:srgbClr val="3D5567"/>
                </a:solidFill>
                <a:latin typeface="Arial" charset="0"/>
                <a:ea typeface="Arial" charset="0"/>
                <a:cs typeface="Arial" charset="0"/>
              </a:rPr>
              <a:t>3</a:t>
            </a:r>
            <a:endParaRPr lang="en-US" sz="1200" b="0" baseline="30000" dirty="0">
              <a:solidFill>
                <a:srgbClr val="3D5567"/>
              </a:solidFill>
              <a:latin typeface="Arial" charset="0"/>
              <a:ea typeface="Arial" charset="0"/>
              <a:cs typeface="Arial"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9663" y="700765"/>
            <a:ext cx="1844124" cy="9144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01771" y="1192325"/>
            <a:ext cx="4517145" cy="4468377"/>
          </a:xfrm>
          <a:prstGeom prst="rect">
            <a:avLst/>
          </a:prstGeom>
        </p:spPr>
      </p:pic>
    </p:spTree>
    <p:extLst>
      <p:ext uri="{BB962C8B-B14F-4D97-AF65-F5344CB8AC3E}">
        <p14:creationId xmlns:p14="http://schemas.microsoft.com/office/powerpoint/2010/main" val="551120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0027" y="2133110"/>
            <a:ext cx="3021356" cy="2746906"/>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en-US" sz="3200" dirty="0">
                <a:solidFill>
                  <a:srgbClr val="3D5567"/>
                </a:solidFill>
                <a:latin typeface="Arial" charset="0"/>
                <a:ea typeface="Arial" charset="0"/>
                <a:cs typeface="Arial" charset="0"/>
              </a:rPr>
              <a:t>MAZE IV: </a:t>
            </a:r>
            <a:br>
              <a:rPr lang="en-US" sz="3200" dirty="0">
                <a:solidFill>
                  <a:srgbClr val="3D5567"/>
                </a:solidFill>
                <a:latin typeface="Arial" charset="0"/>
                <a:ea typeface="Arial" charset="0"/>
                <a:cs typeface="Arial" charset="0"/>
              </a:rPr>
            </a:br>
            <a:r>
              <a:rPr lang="en-US" sz="3200" dirty="0">
                <a:solidFill>
                  <a:srgbClr val="3D5567"/>
                </a:solidFill>
                <a:latin typeface="Arial" charset="0"/>
                <a:ea typeface="Arial" charset="0"/>
                <a:cs typeface="Arial" charset="0"/>
              </a:rPr>
              <a:t>~80-90% </a:t>
            </a:r>
            <a:br>
              <a:rPr lang="en-US" sz="3200" dirty="0">
                <a:solidFill>
                  <a:srgbClr val="3D5567"/>
                </a:solidFill>
                <a:latin typeface="Arial" charset="0"/>
                <a:ea typeface="Arial" charset="0"/>
                <a:cs typeface="Arial" charset="0"/>
              </a:rPr>
            </a:br>
            <a:r>
              <a:rPr lang="en-US" sz="3200" dirty="0">
                <a:solidFill>
                  <a:srgbClr val="3D5567"/>
                </a:solidFill>
                <a:latin typeface="Arial" charset="0"/>
                <a:ea typeface="Arial" charset="0"/>
                <a:cs typeface="Arial" charset="0"/>
              </a:rPr>
              <a:t>Afib Free</a:t>
            </a:r>
            <a:r>
              <a:rPr lang="en-US" sz="1200" b="0" dirty="0">
                <a:solidFill>
                  <a:srgbClr val="3D5567"/>
                </a:solidFill>
                <a:latin typeface="Arial" charset="0"/>
                <a:ea typeface="Arial" charset="0"/>
                <a:cs typeface="Arial" charset="0"/>
              </a:rPr>
              <a:t>1,2,3</a:t>
            </a:r>
            <a:br>
              <a:rPr lang="en-US" sz="1200" b="0" dirty="0">
                <a:solidFill>
                  <a:srgbClr val="3D5567"/>
                </a:solidFill>
                <a:latin typeface="Arial" charset="0"/>
                <a:ea typeface="Arial" charset="0"/>
                <a:cs typeface="Arial" charset="0"/>
              </a:rPr>
            </a:br>
            <a:r>
              <a:rPr lang="en-US" sz="3200" dirty="0">
                <a:solidFill>
                  <a:srgbClr val="3D5567"/>
                </a:solidFill>
                <a:latin typeface="Arial" charset="0"/>
                <a:ea typeface="Arial" charset="0"/>
                <a:cs typeface="Arial" charset="0"/>
              </a:rPr>
              <a:t>(</a:t>
            </a:r>
            <a:r>
              <a:rPr lang="en-US" sz="3200" dirty="0" err="1">
                <a:solidFill>
                  <a:srgbClr val="3D5567"/>
                </a:solidFill>
                <a:latin typeface="Arial" charset="0"/>
                <a:ea typeface="Arial" charset="0"/>
                <a:cs typeface="Arial" charset="0"/>
              </a:rPr>
              <a:t>nPAF</a:t>
            </a:r>
            <a:r>
              <a:rPr lang="en-US" sz="3200" dirty="0">
                <a:solidFill>
                  <a:srgbClr val="3D5567"/>
                </a:solidFill>
                <a:latin typeface="Arial" charset="0"/>
                <a:ea typeface="Arial" charset="0"/>
                <a:cs typeface="Arial" charset="0"/>
              </a:rPr>
              <a:t>)</a:t>
            </a:r>
          </a:p>
        </p:txBody>
      </p:sp>
      <p:sp>
        <p:nvSpPr>
          <p:cNvPr id="2" name="Title 1"/>
          <p:cNvSpPr>
            <a:spLocks noGrp="1"/>
          </p:cNvSpPr>
          <p:nvPr>
            <p:ph type="title"/>
          </p:nvPr>
        </p:nvSpPr>
        <p:spPr/>
        <p:txBody>
          <a:bodyPr/>
          <a:lstStyle/>
          <a:p>
            <a:r>
              <a:rPr lang="en-US" sz="3200" dirty="0">
                <a:latin typeface="Arial" charset="0"/>
                <a:ea typeface="Arial" charset="0"/>
                <a:cs typeface="Arial" charset="0"/>
              </a:rPr>
              <a:t>MAZE IV and LAAM</a:t>
            </a:r>
          </a:p>
        </p:txBody>
      </p:sp>
      <p:sp>
        <p:nvSpPr>
          <p:cNvPr id="4" name="Text Placeholder 3"/>
          <p:cNvSpPr>
            <a:spLocks noGrp="1"/>
          </p:cNvSpPr>
          <p:nvPr>
            <p:ph type="body" sz="quarter" idx="10"/>
          </p:nvPr>
        </p:nvSpPr>
        <p:spPr>
          <a:xfrm>
            <a:off x="821802" y="6120883"/>
            <a:ext cx="6184639" cy="565668"/>
          </a:xfrm>
        </p:spPr>
        <p:txBody>
          <a:bodyPr/>
          <a:lstStyle/>
          <a:p>
            <a:pPr fontAlgn="base">
              <a:spcBef>
                <a:spcPct val="0"/>
              </a:spcBef>
              <a:spcAft>
                <a:spcPct val="0"/>
              </a:spcAft>
            </a:pPr>
            <a:r>
              <a:rPr lang="en-US" sz="500" dirty="0">
                <a:latin typeface="Arial" panose="020B0604020202020204" pitchFamily="34" charset="0"/>
                <a:ea typeface="Arial"/>
                <a:cs typeface="Arial" panose="020B0604020202020204" pitchFamily="34" charset="0"/>
                <a:sym typeface="Arial"/>
              </a:rPr>
              <a:t>1 </a:t>
            </a:r>
            <a:r>
              <a:rPr lang="en-US" sz="700" dirty="0"/>
              <a:t>Gaynor, S. L., </a:t>
            </a:r>
            <a:r>
              <a:rPr lang="en-US" sz="700" dirty="0" err="1"/>
              <a:t>Schuessler</a:t>
            </a:r>
            <a:r>
              <a:rPr lang="en-US" sz="700" dirty="0"/>
              <a:t>, R. B., Bailey, M. S., Ishii, Y., </a:t>
            </a:r>
            <a:r>
              <a:rPr lang="en-US" sz="700" dirty="0" err="1"/>
              <a:t>Boineau</a:t>
            </a:r>
            <a:r>
              <a:rPr lang="en-US" sz="700" dirty="0"/>
              <a:t>, J. P., </a:t>
            </a:r>
            <a:r>
              <a:rPr lang="en-US" sz="700" dirty="0" err="1"/>
              <a:t>Gleva</a:t>
            </a:r>
            <a:r>
              <a:rPr lang="en-US" sz="700" dirty="0"/>
              <a:t>, M. J., … &amp; </a:t>
            </a:r>
            <a:r>
              <a:rPr lang="en-US" sz="700" dirty="0" err="1"/>
              <a:t>Damiano</a:t>
            </a:r>
            <a:r>
              <a:rPr lang="en-US" sz="700" dirty="0"/>
              <a:t>, R. J. (2005). Surgical treatment of atrial fibrillation: predictors of late recurrence. The Journal of thoracic and cardiovascular surgery, 129(1), 104-111.</a:t>
            </a:r>
          </a:p>
          <a:p>
            <a:pPr fontAlgn="base">
              <a:spcBef>
                <a:spcPct val="0"/>
              </a:spcBef>
              <a:spcAft>
                <a:spcPct val="0"/>
              </a:spcAft>
            </a:pPr>
            <a:r>
              <a:rPr lang="en-US" sz="500" dirty="0">
                <a:latin typeface="Arial" panose="020B0604020202020204" pitchFamily="34" charset="0"/>
                <a:ea typeface="Arial"/>
                <a:cs typeface="Arial" panose="020B0604020202020204" pitchFamily="34" charset="0"/>
                <a:sym typeface="Arial"/>
              </a:rPr>
              <a:t>2 </a:t>
            </a:r>
            <a:r>
              <a:rPr lang="en-US" sz="700" dirty="0"/>
              <a:t>Weimar, T., Bailey, M. S., Watanabe, Y., Marin, D., </a:t>
            </a:r>
            <a:r>
              <a:rPr lang="en-US" sz="700" dirty="0" err="1"/>
              <a:t>Maniar</a:t>
            </a:r>
            <a:r>
              <a:rPr lang="en-US" sz="700" dirty="0"/>
              <a:t>, H. S., </a:t>
            </a:r>
            <a:r>
              <a:rPr lang="en-US" sz="700" dirty="0" err="1"/>
              <a:t>Schuessler</a:t>
            </a:r>
            <a:r>
              <a:rPr lang="en-US" sz="700" dirty="0"/>
              <a:t>, R. B., &amp; </a:t>
            </a:r>
            <a:r>
              <a:rPr lang="en-US" sz="700" dirty="0" err="1"/>
              <a:t>Damiano</a:t>
            </a:r>
            <a:r>
              <a:rPr lang="en-US" sz="700" dirty="0"/>
              <a:t>, R. J. (2011). The Cox-maze IV procedure for lone atrial fibrillation: a single center experience in 100 consecutive patients. Journal of interventional cardiac electrophysiology, 31(1), 47-54.</a:t>
            </a:r>
          </a:p>
          <a:p>
            <a:pPr fontAlgn="base">
              <a:spcBef>
                <a:spcPct val="0"/>
              </a:spcBef>
              <a:spcAft>
                <a:spcPct val="0"/>
              </a:spcAft>
            </a:pPr>
            <a:r>
              <a:rPr lang="en-US" sz="500" dirty="0">
                <a:latin typeface="Arial" panose="020B0604020202020204" pitchFamily="34" charset="0"/>
                <a:ea typeface="Arial"/>
                <a:cs typeface="Arial" panose="020B0604020202020204" pitchFamily="34" charset="0"/>
                <a:sym typeface="Arial"/>
              </a:rPr>
              <a:t>3 </a:t>
            </a:r>
            <a:r>
              <a:rPr lang="en-US" sz="700" dirty="0"/>
              <a:t>Schill, M. R., </a:t>
            </a:r>
            <a:r>
              <a:rPr lang="en-US" sz="700" dirty="0" err="1"/>
              <a:t>Musharbash</a:t>
            </a:r>
            <a:r>
              <a:rPr lang="en-US" sz="700" dirty="0"/>
              <a:t>, F. N., </a:t>
            </a:r>
            <a:r>
              <a:rPr lang="en-US" sz="700" dirty="0" err="1"/>
              <a:t>Hansalia</a:t>
            </a:r>
            <a:r>
              <a:rPr lang="en-US" sz="700" dirty="0"/>
              <a:t>, V., Greenberg, J. W., </a:t>
            </a:r>
            <a:r>
              <a:rPr lang="en-US" sz="700" dirty="0" err="1"/>
              <a:t>Melby</a:t>
            </a:r>
            <a:r>
              <a:rPr lang="en-US" sz="700" dirty="0"/>
              <a:t>, S. J., </a:t>
            </a:r>
            <a:r>
              <a:rPr lang="en-US" sz="700" dirty="0" err="1"/>
              <a:t>Maniar</a:t>
            </a:r>
            <a:r>
              <a:rPr lang="en-US" sz="700" dirty="0"/>
              <a:t>, H. S., ... &amp; </a:t>
            </a:r>
            <a:r>
              <a:rPr lang="en-US" sz="700" dirty="0" err="1"/>
              <a:t>Damiano</a:t>
            </a:r>
            <a:r>
              <a:rPr lang="en-US" sz="700" dirty="0"/>
              <a:t>, R. J. (2017). Late results of the Cox-maze IV procedure in patients undergoing coronary artery bypass grafting. The Journal of thoracic and cardiovascular surgery, 153(5), 1087-1094.</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9663" y="700765"/>
            <a:ext cx="1844124" cy="9144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01771" y="1192325"/>
            <a:ext cx="4517145" cy="4468377"/>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01771" y="1397494"/>
            <a:ext cx="4181865" cy="4334265"/>
          </a:xfrm>
          <a:prstGeom prst="rect">
            <a:avLst/>
          </a:prstGeom>
        </p:spPr>
      </p:pic>
    </p:spTree>
    <p:extLst>
      <p:ext uri="{BB962C8B-B14F-4D97-AF65-F5344CB8AC3E}">
        <p14:creationId xmlns:p14="http://schemas.microsoft.com/office/powerpoint/2010/main" val="204106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ebsite&#10;&#10;Description automatically generated with medium confidence">
            <a:extLst>
              <a:ext uri="{FF2B5EF4-FFF2-40B4-BE49-F238E27FC236}">
                <a16:creationId xmlns:a16="http://schemas.microsoft.com/office/drawing/2014/main" id="{1D25FB1E-591E-8E4D-A3A1-1DDE380D40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29184"/>
            <a:ext cx="8229600" cy="6400800"/>
          </a:xfrm>
          <a:prstGeom prst="rect">
            <a:avLst/>
          </a:prstGeom>
        </p:spPr>
      </p:pic>
      <p:graphicFrame>
        <p:nvGraphicFramePr>
          <p:cNvPr id="7" name="Object 6" hidden="1">
            <a:extLst>
              <a:ext uri="{FF2B5EF4-FFF2-40B4-BE49-F238E27FC236}">
                <a16:creationId xmlns:a16="http://schemas.microsoft.com/office/drawing/2014/main" id="{4C6473A3-95F1-4D17-86A0-CFBF968A07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7" name="Object 6" hidden="1">
                        <a:extLst>
                          <a:ext uri="{FF2B5EF4-FFF2-40B4-BE49-F238E27FC236}">
                            <a16:creationId xmlns:a16="http://schemas.microsoft.com/office/drawing/2014/main" id="{4C6473A3-95F1-4D17-86A0-CFBF968A07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F033F4F-505A-4B92-A9FF-2CBB2FE9F9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37" dirty="0">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BE23560C-5A89-4D0A-A962-BB6EAA108620}"/>
              </a:ext>
            </a:extLst>
          </p:cNvPr>
          <p:cNvSpPr>
            <a:spLocks noGrp="1"/>
          </p:cNvSpPr>
          <p:nvPr>
            <p:ph type="title"/>
          </p:nvPr>
        </p:nvSpPr>
        <p:spPr/>
        <p:txBody>
          <a:bodyPr/>
          <a:lstStyle/>
          <a:p>
            <a:r>
              <a:rPr lang="en-US" dirty="0"/>
              <a:t>Do Something</a:t>
            </a:r>
          </a:p>
        </p:txBody>
      </p:sp>
      <p:sp>
        <p:nvSpPr>
          <p:cNvPr id="4" name="Text Placeholder 3">
            <a:extLst>
              <a:ext uri="{FF2B5EF4-FFF2-40B4-BE49-F238E27FC236}">
                <a16:creationId xmlns:a16="http://schemas.microsoft.com/office/drawing/2014/main" id="{9DEA6E8A-A146-455E-9E9F-F10696B2A0AF}"/>
              </a:ext>
            </a:extLst>
          </p:cNvPr>
          <p:cNvSpPr>
            <a:spLocks noGrp="1"/>
          </p:cNvSpPr>
          <p:nvPr>
            <p:ph type="body" sz="half" idx="1"/>
          </p:nvPr>
        </p:nvSpPr>
        <p:spPr/>
        <p:txBody>
          <a:bodyPr/>
          <a:lstStyle/>
          <a:p>
            <a:endParaRPr lang="en-US" dirty="0"/>
          </a:p>
          <a:p>
            <a:r>
              <a:rPr lang="en-US" b="1" dirty="0"/>
              <a:t>AADs</a:t>
            </a:r>
            <a:r>
              <a:rPr lang="en-US" dirty="0"/>
              <a:t>: </a:t>
            </a:r>
            <a:r>
              <a:rPr lang="en-US" dirty="0" err="1"/>
              <a:t>antiarrythmic</a:t>
            </a:r>
            <a:r>
              <a:rPr lang="en-US" dirty="0"/>
              <a:t> drugs</a:t>
            </a:r>
          </a:p>
        </p:txBody>
      </p:sp>
      <p:sp>
        <p:nvSpPr>
          <p:cNvPr id="8" name="Text Placeholder 12">
            <a:extLst>
              <a:ext uri="{FF2B5EF4-FFF2-40B4-BE49-F238E27FC236}">
                <a16:creationId xmlns:a16="http://schemas.microsoft.com/office/drawing/2014/main" id="{13043A9E-BAD6-44CB-9349-D0F10EFEBED5}"/>
              </a:ext>
            </a:extLst>
          </p:cNvPr>
          <p:cNvSpPr txBox="1">
            <a:spLocks/>
          </p:cNvSpPr>
          <p:nvPr/>
        </p:nvSpPr>
        <p:spPr>
          <a:xfrm>
            <a:off x="821802" y="6014953"/>
            <a:ext cx="6302897" cy="565668"/>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a:buNone/>
              <a:defRPr sz="600" kern="1200">
                <a:solidFill>
                  <a:srgbClr val="3D5567"/>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spcBef>
                <a:spcPct val="0"/>
              </a:spcBef>
              <a:spcAft>
                <a:spcPct val="0"/>
              </a:spcAft>
            </a:pPr>
            <a:r>
              <a:rPr lang="en-US" sz="700" b="0">
                <a:latin typeface="Arial" panose="020B0604020202020204" pitchFamily="34" charset="0"/>
                <a:cs typeface="Arial" panose="020B0604020202020204" pitchFamily="34" charset="0"/>
              </a:rPr>
              <a:t>References Available in Appendix D. </a:t>
            </a:r>
            <a:br>
              <a:rPr lang="en-US" sz="700" b="0">
                <a:latin typeface="Arial" panose="020B0604020202020204" pitchFamily="34" charset="0"/>
                <a:cs typeface="Arial" panose="020B0604020202020204" pitchFamily="34" charset="0"/>
              </a:rPr>
            </a:br>
            <a:r>
              <a:rPr lang="en-US" sz="700" b="0">
                <a:latin typeface="Arial" panose="020B0604020202020204" pitchFamily="34" charset="0"/>
                <a:cs typeface="Arial" panose="020B0604020202020204" pitchFamily="34" charset="0"/>
              </a:rPr>
              <a:t>Individual results may vary. Please consult with your physician regarding your condition and appropriate medical treatment. The success of various procedures may be influenced by several factors, which may predict the outcome. Duration of pre-procedural Afib, type of Afib, lesion set performed, left atrial size, patient’s age, atrial fibrillation wave &lt;1.0mm, experience of the operator, left atrial reduction, and device used. </a:t>
            </a:r>
            <a:endParaRPr lang="en-US" sz="7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55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endParaRPr lang="en-US"/>
          </a:p>
        </p:txBody>
      </p:sp>
      <p:sp>
        <p:nvSpPr>
          <p:cNvPr id="194" name="Shape 194"/>
          <p:cNvSpPr>
            <a:spLocks noGrp="1"/>
          </p:cNvSpPr>
          <p:nvPr>
            <p:ph type="title"/>
          </p:nvPr>
        </p:nvSpPr>
        <p:spPr>
          <a:prstGeom prst="rect">
            <a:avLst/>
          </a:prstGeom>
        </p:spPr>
        <p:txBody>
          <a:bodyPr>
            <a:normAutofit/>
          </a:bodyPr>
          <a:lstStyle>
            <a:lvl1pPr defTabSz="434340">
              <a:defRPr sz="3989" b="1"/>
            </a:lvl1pPr>
          </a:lstStyle>
          <a:p>
            <a:r>
              <a:rPr lang="en-US" dirty="0">
                <a:latin typeface="Arial" charset="0"/>
                <a:ea typeface="Arial" charset="0"/>
                <a:cs typeface="Arial" charset="0"/>
              </a:rPr>
              <a:t>Clinical Outcomes of Concomitant Surgical Ablation</a:t>
            </a:r>
            <a:endParaRPr dirty="0">
              <a:latin typeface="Arial" charset="0"/>
              <a:ea typeface="Arial" charset="0"/>
              <a:cs typeface="Arial" charset="0"/>
            </a:endParaRPr>
          </a:p>
        </p:txBody>
      </p:sp>
      <p:sp>
        <p:nvSpPr>
          <p:cNvPr id="4" name="Text Placeholder 3">
            <a:extLst>
              <a:ext uri="{FF2B5EF4-FFF2-40B4-BE49-F238E27FC236}">
                <a16:creationId xmlns:a16="http://schemas.microsoft.com/office/drawing/2014/main" id="{14E3A5E2-1604-4A3D-96D6-D9D878E59D13}"/>
              </a:ext>
            </a:extLst>
          </p:cNvPr>
          <p:cNvSpPr txBox="1">
            <a:spLocks/>
          </p:cNvSpPr>
          <p:nvPr/>
        </p:nvSpPr>
        <p:spPr>
          <a:xfrm>
            <a:off x="7017254" y="6324659"/>
            <a:ext cx="2996190" cy="565668"/>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a:buNone/>
              <a:defRPr sz="600" kern="1200">
                <a:solidFill>
                  <a:srgbClr val="3D5567"/>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b="0"/>
              <a:t>PE-US-0757-0521-G</a:t>
            </a:r>
            <a:endParaRPr lang="en-US" sz="1400" b="0"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485" y="836504"/>
            <a:ext cx="7059168" cy="3304032"/>
          </a:xfrm>
          <a:prstGeom prst="rect">
            <a:avLst/>
          </a:prstGeom>
        </p:spPr>
      </p:pic>
      <p:sp>
        <p:nvSpPr>
          <p:cNvPr id="2" name="Title 1"/>
          <p:cNvSpPr>
            <a:spLocks noGrp="1"/>
          </p:cNvSpPr>
          <p:nvPr>
            <p:ph type="title"/>
          </p:nvPr>
        </p:nvSpPr>
        <p:spPr/>
        <p:txBody>
          <a:bodyPr/>
          <a:lstStyle/>
          <a:p>
            <a:r>
              <a:rPr lang="en-US" sz="3200" dirty="0">
                <a:latin typeface="Arial" charset="0"/>
                <a:ea typeface="Arial" charset="0"/>
                <a:cs typeface="Arial" charset="0"/>
              </a:rPr>
              <a:t>Safety / Risk</a:t>
            </a:r>
          </a:p>
        </p:txBody>
      </p:sp>
      <p:sp>
        <p:nvSpPr>
          <p:cNvPr id="3" name="Text Placeholder 2"/>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t>Vinay Badhwar, J. Scott Rankin, Ralph J. </a:t>
            </a:r>
            <a:r>
              <a:rPr lang="en-US" sz="700" dirty="0" err="1"/>
              <a:t>Damiano</a:t>
            </a:r>
            <a:r>
              <a:rPr lang="en-US" sz="700" dirty="0"/>
              <a:t>, A. Marc Gillinov, Faisal G. </a:t>
            </a:r>
            <a:r>
              <a:rPr lang="en-US" sz="700" dirty="0" err="1"/>
              <a:t>Bakaeen</a:t>
            </a:r>
            <a:r>
              <a:rPr lang="en-US" sz="700" dirty="0"/>
              <a:t>, James R. Edgerton, Jonathan M. Philpott, Patrick M. McCarthy, Steven F. </a:t>
            </a:r>
            <a:r>
              <a:rPr lang="en-US" sz="700" dirty="0" err="1"/>
              <a:t>Bolling</a:t>
            </a:r>
            <a:r>
              <a:rPr lang="en-US" sz="700" dirty="0"/>
              <a:t>, Harold G. Roberts, Vinod H. </a:t>
            </a:r>
            <a:r>
              <a:rPr lang="en-US" sz="700" dirty="0" err="1"/>
              <a:t>Thourani</a:t>
            </a:r>
            <a:r>
              <a:rPr lang="en-US" sz="700" dirty="0"/>
              <a:t>, Rakesh M. Suri, Richard J. </a:t>
            </a:r>
            <a:r>
              <a:rPr lang="en-US" sz="700" dirty="0" err="1"/>
              <a:t>Shemin</a:t>
            </a:r>
            <a:r>
              <a:rPr lang="en-US" sz="700" dirty="0"/>
              <a:t>, Scott Firestone, </a:t>
            </a:r>
            <a:r>
              <a:rPr lang="en-US" sz="700" dirty="0" err="1"/>
              <a:t>Niv</a:t>
            </a:r>
            <a:r>
              <a:rPr lang="en-US" sz="700" dirty="0"/>
              <a:t> Ad. The Society of Thoracic Surgeons 2017 Clinical Practice Guidelines for the Surgical Treatment of Atrial Fibrillation. The Annals of Thoracic Surgery, 2017; 103: 329-41. </a:t>
            </a:r>
          </a:p>
        </p:txBody>
      </p:sp>
      <p:sp>
        <p:nvSpPr>
          <p:cNvPr id="4" name="TextBox 3"/>
          <p:cNvSpPr txBox="1"/>
          <p:nvPr/>
        </p:nvSpPr>
        <p:spPr>
          <a:xfrm>
            <a:off x="598089" y="4114929"/>
            <a:ext cx="7954965" cy="1569660"/>
          </a:xfrm>
          <a:prstGeom prst="rect">
            <a:avLst/>
          </a:prstGeom>
          <a:noFill/>
        </p:spPr>
        <p:txBody>
          <a:bodyPr wrap="square" rtlCol="0">
            <a:noAutofit/>
          </a:bodyPr>
          <a:lstStyle/>
          <a:p>
            <a:r>
              <a:rPr lang="en-US" sz="2400" b="0" u="sng" dirty="0">
                <a:solidFill>
                  <a:srgbClr val="3D5567"/>
                </a:solidFill>
                <a:latin typeface="Arial" charset="0"/>
                <a:ea typeface="Arial" charset="0"/>
                <a:cs typeface="Arial" charset="0"/>
              </a:rPr>
              <a:t>Class I Recommendation:</a:t>
            </a:r>
            <a:br>
              <a:rPr lang="en-US" sz="2400" b="0" u="sng" dirty="0">
                <a:solidFill>
                  <a:srgbClr val="3D5567"/>
                </a:solidFill>
                <a:latin typeface="Arial" charset="0"/>
                <a:ea typeface="Arial" charset="0"/>
                <a:cs typeface="Arial" charset="0"/>
              </a:rPr>
            </a:br>
            <a:r>
              <a:rPr lang="en-US" sz="2400" b="0" dirty="0">
                <a:solidFill>
                  <a:srgbClr val="3D5567"/>
                </a:solidFill>
                <a:latin typeface="Arial" charset="0"/>
                <a:ea typeface="Arial" charset="0"/>
                <a:cs typeface="Arial" charset="0"/>
              </a:rPr>
              <a:t>“Surgical ablation for AF can be performed </a:t>
            </a:r>
            <a:br>
              <a:rPr lang="en-US" sz="2400" b="0" dirty="0">
                <a:solidFill>
                  <a:srgbClr val="3D5567"/>
                </a:solidFill>
                <a:latin typeface="Arial" charset="0"/>
                <a:ea typeface="Arial" charset="0"/>
                <a:cs typeface="Arial" charset="0"/>
              </a:rPr>
            </a:br>
            <a:r>
              <a:rPr lang="en-US" sz="2400" dirty="0">
                <a:solidFill>
                  <a:srgbClr val="FF620B"/>
                </a:solidFill>
                <a:latin typeface="Arial" charset="0"/>
                <a:ea typeface="Arial" charset="0"/>
                <a:cs typeface="Arial" charset="0"/>
              </a:rPr>
              <a:t>without additional risk </a:t>
            </a:r>
            <a:r>
              <a:rPr lang="en-US" sz="2400" b="0" dirty="0">
                <a:solidFill>
                  <a:srgbClr val="3D5567"/>
                </a:solidFill>
                <a:latin typeface="Arial" charset="0"/>
                <a:ea typeface="Arial" charset="0"/>
                <a:cs typeface="Arial" charset="0"/>
              </a:rPr>
              <a:t>of operative mortality </a:t>
            </a:r>
            <a:br>
              <a:rPr lang="en-US" sz="2400" b="0" dirty="0">
                <a:solidFill>
                  <a:srgbClr val="3D5567"/>
                </a:solidFill>
                <a:latin typeface="Arial" charset="0"/>
                <a:ea typeface="Arial" charset="0"/>
                <a:cs typeface="Arial" charset="0"/>
              </a:rPr>
            </a:br>
            <a:r>
              <a:rPr lang="en-US" sz="2400" b="0" dirty="0">
                <a:solidFill>
                  <a:srgbClr val="3D5567"/>
                </a:solidFill>
                <a:latin typeface="Arial" charset="0"/>
                <a:ea typeface="Arial" charset="0"/>
                <a:cs typeface="Arial" charset="0"/>
              </a:rPr>
              <a:t>or major morbidity…”</a:t>
            </a:r>
            <a:r>
              <a:rPr lang="en-US" sz="1200" b="0" dirty="0">
                <a:solidFill>
                  <a:srgbClr val="3D5567"/>
                </a:solidFill>
                <a:latin typeface="Arial" charset="0"/>
                <a:ea typeface="Arial" charset="0"/>
                <a:cs typeface="Arial" charset="0"/>
              </a:rPr>
              <a:t>1</a:t>
            </a:r>
            <a:endParaRPr lang="en-US" sz="1200" b="0" baseline="30000" dirty="0">
              <a:solidFill>
                <a:srgbClr val="3D5567"/>
              </a:solidFill>
              <a:latin typeface="Arial" charset="0"/>
              <a:ea typeface="Arial" charset="0"/>
              <a:cs typeface="Arial" charset="0"/>
            </a:endParaRPr>
          </a:p>
        </p:txBody>
      </p:sp>
    </p:spTree>
    <p:extLst>
      <p:ext uri="{BB962C8B-B14F-4D97-AF65-F5344CB8AC3E}">
        <p14:creationId xmlns:p14="http://schemas.microsoft.com/office/powerpoint/2010/main" val="2400249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748" y="787768"/>
            <a:ext cx="7583424" cy="3493008"/>
          </a:xfrm>
          <a:prstGeom prst="rect">
            <a:avLst/>
          </a:prstGeom>
        </p:spPr>
      </p:pic>
      <p:sp>
        <p:nvSpPr>
          <p:cNvPr id="2" name="Title 1"/>
          <p:cNvSpPr>
            <a:spLocks noGrp="1"/>
          </p:cNvSpPr>
          <p:nvPr>
            <p:ph type="title"/>
          </p:nvPr>
        </p:nvSpPr>
        <p:spPr/>
        <p:txBody>
          <a:bodyPr/>
          <a:lstStyle/>
          <a:p>
            <a:r>
              <a:rPr lang="en-US" sz="3200" dirty="0">
                <a:latin typeface="Arial" charset="0"/>
                <a:ea typeface="Arial" charset="0"/>
                <a:cs typeface="Arial" charset="0"/>
              </a:rPr>
              <a:t>Safety / Risk</a:t>
            </a:r>
          </a:p>
        </p:txBody>
      </p:sp>
      <p:sp>
        <p:nvSpPr>
          <p:cNvPr id="5" name="Text Placeholder 4"/>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t>Saint LL, </a:t>
            </a:r>
            <a:r>
              <a:rPr lang="en-US" sz="700" dirty="0" err="1"/>
              <a:t>Damiano</a:t>
            </a:r>
            <a:r>
              <a:rPr lang="en-US" sz="700" dirty="0"/>
              <a:t> RJ, Jr, </a:t>
            </a:r>
            <a:r>
              <a:rPr lang="en-US" sz="700" dirty="0" err="1"/>
              <a:t>Cuculich</a:t>
            </a:r>
            <a:r>
              <a:rPr lang="en-US" sz="700" dirty="0"/>
              <a:t> PS, et al. Incremental risk of the Cox-maze IV procedure for patients with atrial fibrillation undergoing mitral valve surgery. J </a:t>
            </a:r>
            <a:r>
              <a:rPr lang="en-US" sz="700" dirty="0" err="1"/>
              <a:t>Thorac</a:t>
            </a:r>
            <a:r>
              <a:rPr lang="en-US" sz="700" dirty="0"/>
              <a:t> </a:t>
            </a:r>
            <a:r>
              <a:rPr lang="en-US" sz="700" dirty="0" err="1"/>
              <a:t>Cardiovasc</a:t>
            </a:r>
            <a:r>
              <a:rPr lang="en-US" sz="700" dirty="0"/>
              <a:t> Surg. 2012 in press. </a:t>
            </a:r>
          </a:p>
        </p:txBody>
      </p:sp>
      <p:sp>
        <p:nvSpPr>
          <p:cNvPr id="4" name="TextBox 3"/>
          <p:cNvSpPr txBox="1"/>
          <p:nvPr/>
        </p:nvSpPr>
        <p:spPr>
          <a:xfrm>
            <a:off x="755748" y="4394428"/>
            <a:ext cx="7639647" cy="830997"/>
          </a:xfrm>
          <a:prstGeom prst="rect">
            <a:avLst/>
          </a:prstGeom>
          <a:noFill/>
        </p:spPr>
        <p:txBody>
          <a:bodyPr wrap="square" rtlCol="0">
            <a:noAutofit/>
          </a:bodyPr>
          <a:lstStyle/>
          <a:p>
            <a:pPr algn="ctr"/>
            <a:r>
              <a:rPr lang="en-US" sz="2400" b="0" dirty="0">
                <a:solidFill>
                  <a:srgbClr val="3D5567"/>
                </a:solidFill>
                <a:latin typeface="Arial" charset="0"/>
                <a:ea typeface="Arial" charset="0"/>
                <a:cs typeface="Arial" charset="0"/>
              </a:rPr>
              <a:t>“The addition of the Cox Maze IV procedure did </a:t>
            </a:r>
            <a:r>
              <a:rPr lang="en-US" sz="2400" dirty="0">
                <a:solidFill>
                  <a:srgbClr val="FF620B"/>
                </a:solidFill>
                <a:latin typeface="Arial" charset="0"/>
                <a:ea typeface="Arial" charset="0"/>
                <a:cs typeface="Arial" charset="0"/>
              </a:rPr>
              <a:t>not significantly affect the procedural mortality</a:t>
            </a:r>
            <a:r>
              <a:rPr lang="en-US" sz="2400" b="0" dirty="0">
                <a:solidFill>
                  <a:srgbClr val="3D5567"/>
                </a:solidFill>
                <a:latin typeface="Arial" charset="0"/>
                <a:ea typeface="Arial" charset="0"/>
                <a:cs typeface="Arial" charset="0"/>
              </a:rPr>
              <a:t>.”</a:t>
            </a:r>
            <a:r>
              <a:rPr lang="en-US" sz="1200" b="0" dirty="0">
                <a:solidFill>
                  <a:srgbClr val="3D5567"/>
                </a:solidFill>
                <a:latin typeface="Arial" charset="0"/>
                <a:ea typeface="Arial" charset="0"/>
                <a:cs typeface="Arial" charset="0"/>
              </a:rPr>
              <a:t>1</a:t>
            </a:r>
            <a:endParaRPr lang="en-US" sz="1200" b="0" baseline="30000" dirty="0">
              <a:solidFill>
                <a:srgbClr val="3D5567"/>
              </a:solidFill>
              <a:latin typeface="Arial" charset="0"/>
              <a:ea typeface="Arial" charset="0"/>
              <a:cs typeface="Arial" charset="0"/>
            </a:endParaRPr>
          </a:p>
        </p:txBody>
      </p:sp>
    </p:spTree>
    <p:extLst>
      <p:ext uri="{BB962C8B-B14F-4D97-AF65-F5344CB8AC3E}">
        <p14:creationId xmlns:p14="http://schemas.microsoft.com/office/powerpoint/2010/main" val="4211049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485" y="836504"/>
            <a:ext cx="7059168" cy="3304032"/>
          </a:xfrm>
          <a:prstGeom prst="rect">
            <a:avLst/>
          </a:prstGeom>
        </p:spPr>
      </p:pic>
      <p:sp>
        <p:nvSpPr>
          <p:cNvPr id="2" name="Title 1"/>
          <p:cNvSpPr>
            <a:spLocks noGrp="1"/>
          </p:cNvSpPr>
          <p:nvPr>
            <p:ph type="title"/>
          </p:nvPr>
        </p:nvSpPr>
        <p:spPr/>
        <p:txBody>
          <a:bodyPr/>
          <a:lstStyle/>
          <a:p>
            <a:r>
              <a:rPr lang="en-US" sz="2800" dirty="0">
                <a:latin typeface="Arial" charset="0"/>
                <a:ea typeface="Arial" charset="0"/>
                <a:cs typeface="Arial" charset="0"/>
              </a:rPr>
              <a:t>Potential to Eliminate Anti-Arrhythmic Drugs?  </a:t>
            </a:r>
          </a:p>
        </p:txBody>
      </p:sp>
      <p:sp>
        <p:nvSpPr>
          <p:cNvPr id="3" name="Text Placeholder 2"/>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t>Vinay Badhwar, J. Scott Rankin, Ralph J. </a:t>
            </a:r>
            <a:r>
              <a:rPr lang="en-US" sz="700" dirty="0" err="1"/>
              <a:t>Damiano</a:t>
            </a:r>
            <a:r>
              <a:rPr lang="en-US" sz="700" dirty="0"/>
              <a:t>, A. Marc Gillinov, Faisal G. </a:t>
            </a:r>
            <a:r>
              <a:rPr lang="en-US" sz="700" dirty="0" err="1"/>
              <a:t>Bakaeen</a:t>
            </a:r>
            <a:r>
              <a:rPr lang="en-US" sz="700" dirty="0"/>
              <a:t>, James R. Edgerton, Jonathan M. Philpott, Patrick M. McCarthy, Steven F. </a:t>
            </a:r>
            <a:r>
              <a:rPr lang="en-US" sz="700" dirty="0" err="1"/>
              <a:t>Bolling</a:t>
            </a:r>
            <a:r>
              <a:rPr lang="en-US" sz="700" dirty="0"/>
              <a:t>, Harold G. Roberts, Vinod H. </a:t>
            </a:r>
            <a:r>
              <a:rPr lang="en-US" sz="700" dirty="0" err="1"/>
              <a:t>Thourani</a:t>
            </a:r>
            <a:r>
              <a:rPr lang="en-US" sz="700" dirty="0"/>
              <a:t>, Rakesh M. Suri, Richard J. </a:t>
            </a:r>
            <a:r>
              <a:rPr lang="en-US" sz="700" dirty="0" err="1"/>
              <a:t>Shemin</a:t>
            </a:r>
            <a:r>
              <a:rPr lang="en-US" sz="700" dirty="0"/>
              <a:t>, Scott Firestone, </a:t>
            </a:r>
            <a:r>
              <a:rPr lang="en-US" sz="700" dirty="0" err="1"/>
              <a:t>Niv</a:t>
            </a:r>
            <a:r>
              <a:rPr lang="en-US" sz="700" dirty="0"/>
              <a:t> Ad. The Society of Thoracic Surgeons 2017 Clinical Practice Guidelines for the Surgical Treatment of Atrial Fibrillation. The Annals of Thoracic Surgery, 2017; 103: 329-41.</a:t>
            </a:r>
          </a:p>
        </p:txBody>
      </p:sp>
      <p:sp>
        <p:nvSpPr>
          <p:cNvPr id="11" name="TextBox 10"/>
          <p:cNvSpPr txBox="1"/>
          <p:nvPr/>
        </p:nvSpPr>
        <p:spPr>
          <a:xfrm>
            <a:off x="598090" y="4069685"/>
            <a:ext cx="7574360" cy="1631216"/>
          </a:xfrm>
          <a:prstGeom prst="rect">
            <a:avLst/>
          </a:prstGeom>
          <a:noFill/>
        </p:spPr>
        <p:txBody>
          <a:bodyPr wrap="square" rtlCol="0">
            <a:noAutofit/>
          </a:bodyPr>
          <a:lstStyle/>
          <a:p>
            <a:r>
              <a:rPr lang="en-US" sz="2000" b="0" dirty="0">
                <a:solidFill>
                  <a:srgbClr val="3D5567"/>
                </a:solidFill>
                <a:latin typeface="Arial" charset="0"/>
                <a:ea typeface="Arial" charset="0"/>
                <a:cs typeface="Arial" charset="0"/>
              </a:rPr>
              <a:t>“Most patients are administered perioperative class I or III antiarrhythmic drugs, such as </a:t>
            </a:r>
            <a:r>
              <a:rPr lang="en-US" sz="2000" dirty="0">
                <a:solidFill>
                  <a:srgbClr val="FF620B"/>
                </a:solidFill>
                <a:latin typeface="Arial" charset="0"/>
                <a:ea typeface="Arial" charset="0"/>
                <a:cs typeface="Arial" charset="0"/>
              </a:rPr>
              <a:t>amiodarone</a:t>
            </a:r>
            <a:r>
              <a:rPr lang="en-US" sz="2000" b="0" dirty="0">
                <a:solidFill>
                  <a:srgbClr val="3D5567"/>
                </a:solidFill>
                <a:latin typeface="Arial" charset="0"/>
                <a:ea typeface="Arial" charset="0"/>
                <a:cs typeface="Arial" charset="0"/>
              </a:rPr>
              <a:t>, and these are often continued for 2 to 3 months after SA. The vast majority of patients who achieve stable sinus rhythm eventually can </a:t>
            </a:r>
            <a:r>
              <a:rPr lang="en-US" sz="2000" dirty="0">
                <a:solidFill>
                  <a:srgbClr val="FF620B"/>
                </a:solidFill>
                <a:latin typeface="Arial" charset="0"/>
                <a:ea typeface="Arial" charset="0"/>
                <a:cs typeface="Arial" charset="0"/>
              </a:rPr>
              <a:t>discontinue all antiarrhythmic agents</a:t>
            </a:r>
            <a:r>
              <a:rPr lang="en-US" sz="2000" b="0" dirty="0">
                <a:solidFill>
                  <a:srgbClr val="3D5567"/>
                </a:solidFill>
                <a:latin typeface="Arial" charset="0"/>
                <a:ea typeface="Arial" charset="0"/>
                <a:cs typeface="Arial" charset="0"/>
              </a:rPr>
              <a:t> .…”</a:t>
            </a:r>
            <a:r>
              <a:rPr lang="en-US" sz="1200" b="0" dirty="0">
                <a:solidFill>
                  <a:srgbClr val="3D5567"/>
                </a:solidFill>
                <a:latin typeface="Arial" charset="0"/>
                <a:ea typeface="Arial" charset="0"/>
                <a:cs typeface="Arial" charset="0"/>
              </a:rPr>
              <a:t>1</a:t>
            </a:r>
            <a:endParaRPr lang="en-US" sz="1200" b="0" baseline="30000" dirty="0">
              <a:solidFill>
                <a:srgbClr val="3D5567"/>
              </a:solidFill>
              <a:latin typeface="Arial" charset="0"/>
              <a:ea typeface="Arial" charset="0"/>
              <a:cs typeface="Arial" charset="0"/>
            </a:endParaRPr>
          </a:p>
        </p:txBody>
      </p:sp>
    </p:spTree>
    <p:extLst>
      <p:ext uri="{BB962C8B-B14F-4D97-AF65-F5344CB8AC3E}">
        <p14:creationId xmlns:p14="http://schemas.microsoft.com/office/powerpoint/2010/main" val="733375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485" y="836504"/>
            <a:ext cx="7059168" cy="3304032"/>
          </a:xfrm>
          <a:prstGeom prst="rect">
            <a:avLst/>
          </a:prstGeom>
        </p:spPr>
      </p:pic>
      <p:sp>
        <p:nvSpPr>
          <p:cNvPr id="2" name="Title 1"/>
          <p:cNvSpPr>
            <a:spLocks noGrp="1"/>
          </p:cNvSpPr>
          <p:nvPr>
            <p:ph type="title"/>
          </p:nvPr>
        </p:nvSpPr>
        <p:spPr/>
        <p:txBody>
          <a:bodyPr/>
          <a:lstStyle/>
          <a:p>
            <a:r>
              <a:rPr lang="en-US" sz="3200" dirty="0">
                <a:latin typeface="Arial" charset="0"/>
                <a:ea typeface="Arial" charset="0"/>
                <a:cs typeface="Arial" charset="0"/>
              </a:rPr>
              <a:t>Potential to Eliminate NOACs?  </a:t>
            </a:r>
          </a:p>
        </p:txBody>
      </p:sp>
      <p:sp>
        <p:nvSpPr>
          <p:cNvPr id="3" name="Text Placeholder 2"/>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t>Vinay Badhwar, J. Scott Rankin, Ralph J. </a:t>
            </a:r>
            <a:r>
              <a:rPr lang="en-US" sz="700" dirty="0" err="1"/>
              <a:t>Damiano</a:t>
            </a:r>
            <a:r>
              <a:rPr lang="en-US" sz="700" dirty="0"/>
              <a:t>, A. Marc Gillinov, Faisal G. </a:t>
            </a:r>
            <a:r>
              <a:rPr lang="en-US" sz="700" dirty="0" err="1"/>
              <a:t>Bakaeen</a:t>
            </a:r>
            <a:r>
              <a:rPr lang="en-US" sz="700" dirty="0"/>
              <a:t>, James R. Edgerton, Jonathan M. Philpott, Patrick M. McCarthy, Steven F. </a:t>
            </a:r>
            <a:r>
              <a:rPr lang="en-US" sz="700" dirty="0" err="1"/>
              <a:t>Bolling</a:t>
            </a:r>
            <a:r>
              <a:rPr lang="en-US" sz="700" dirty="0"/>
              <a:t>, Harold G. Roberts, Vinod H. </a:t>
            </a:r>
            <a:r>
              <a:rPr lang="en-US" sz="700" dirty="0" err="1"/>
              <a:t>Thourani</a:t>
            </a:r>
            <a:r>
              <a:rPr lang="en-US" sz="700" dirty="0"/>
              <a:t>, Rakesh M. Suri, Richard J. </a:t>
            </a:r>
            <a:r>
              <a:rPr lang="en-US" sz="700" dirty="0" err="1"/>
              <a:t>Shemin</a:t>
            </a:r>
            <a:r>
              <a:rPr lang="en-US" sz="700" dirty="0"/>
              <a:t>, Scott Firestone, </a:t>
            </a:r>
            <a:r>
              <a:rPr lang="en-US" sz="700" dirty="0" err="1"/>
              <a:t>Niv</a:t>
            </a:r>
            <a:r>
              <a:rPr lang="en-US" sz="700" dirty="0"/>
              <a:t> Ad. The Society of Thoracic Surgeons 2017 Clinical Practice Guidelines for the Surgical Treatment of Atrial Fibrillation. The Annals of Thoracic Surgery, 2017; 103: 329-41. </a:t>
            </a:r>
          </a:p>
        </p:txBody>
      </p:sp>
      <p:sp>
        <p:nvSpPr>
          <p:cNvPr id="11" name="TextBox 10"/>
          <p:cNvSpPr txBox="1"/>
          <p:nvPr/>
        </p:nvSpPr>
        <p:spPr>
          <a:xfrm>
            <a:off x="586528" y="4029613"/>
            <a:ext cx="7978088" cy="1600438"/>
          </a:xfrm>
          <a:prstGeom prst="rect">
            <a:avLst/>
          </a:prstGeom>
          <a:noFill/>
        </p:spPr>
        <p:txBody>
          <a:bodyPr wrap="square" rtlCol="0">
            <a:spAutoFit/>
          </a:bodyPr>
          <a:lstStyle/>
          <a:p>
            <a:r>
              <a:rPr lang="en-US" sz="1400" b="0" dirty="0">
                <a:solidFill>
                  <a:srgbClr val="3D5567"/>
                </a:solidFill>
                <a:latin typeface="Arial" charset="0"/>
                <a:ea typeface="Arial" charset="0"/>
                <a:cs typeface="Arial" charset="0"/>
              </a:rPr>
              <a:t>“After surgical ablation for AF, </a:t>
            </a:r>
            <a:r>
              <a:rPr lang="en-US" sz="1400" dirty="0">
                <a:solidFill>
                  <a:srgbClr val="FF620B"/>
                </a:solidFill>
                <a:latin typeface="Arial" charset="0"/>
                <a:ea typeface="Arial" charset="0"/>
                <a:cs typeface="Arial" charset="0"/>
              </a:rPr>
              <a:t>full anticoagulation therapy is common and reasonable</a:t>
            </a:r>
            <a:r>
              <a:rPr lang="en-US" sz="1400" b="0" dirty="0">
                <a:solidFill>
                  <a:srgbClr val="3D5567"/>
                </a:solidFill>
                <a:latin typeface="Arial" charset="0"/>
                <a:ea typeface="Arial" charset="0"/>
                <a:cs typeface="Arial" charset="0"/>
              </a:rPr>
              <a:t> until durable rhythm restoration is established, provided the patient otherwise meets criteria for the safe administration of systemic anticoagulant agents.  Anticoagulation therapy is commonly continued until a </a:t>
            </a:r>
            <a:r>
              <a:rPr lang="en-US" sz="1400" dirty="0">
                <a:solidFill>
                  <a:srgbClr val="FF620B"/>
                </a:solidFill>
                <a:latin typeface="Arial" charset="0"/>
                <a:ea typeface="Arial" charset="0"/>
                <a:cs typeface="Arial" charset="0"/>
              </a:rPr>
              <a:t>stable sinus rhythm </a:t>
            </a:r>
            <a:r>
              <a:rPr lang="en-US" sz="1400" b="0" dirty="0">
                <a:solidFill>
                  <a:srgbClr val="3D5567"/>
                </a:solidFill>
                <a:latin typeface="Arial" charset="0"/>
                <a:ea typeface="Arial" charset="0"/>
                <a:cs typeface="Arial" charset="0"/>
              </a:rPr>
              <a:t>is documented by at least a 24-hour </a:t>
            </a:r>
            <a:r>
              <a:rPr lang="en-US" sz="1400" b="0" dirty="0" err="1">
                <a:solidFill>
                  <a:srgbClr val="3D5567"/>
                </a:solidFill>
                <a:latin typeface="Arial" charset="0"/>
                <a:ea typeface="Arial" charset="0"/>
                <a:cs typeface="Arial" charset="0"/>
              </a:rPr>
              <a:t>Holter</a:t>
            </a:r>
            <a:r>
              <a:rPr lang="en-US" sz="1400" b="0" dirty="0">
                <a:solidFill>
                  <a:srgbClr val="3D5567"/>
                </a:solidFill>
                <a:latin typeface="Arial" charset="0"/>
                <a:ea typeface="Arial" charset="0"/>
                <a:cs typeface="Arial" charset="0"/>
              </a:rPr>
              <a:t> monitor off all antiarrhythmic drugs, often between </a:t>
            </a:r>
            <a:r>
              <a:rPr lang="en-US" sz="1400" dirty="0">
                <a:solidFill>
                  <a:srgbClr val="FF620B"/>
                </a:solidFill>
                <a:latin typeface="Arial" charset="0"/>
                <a:ea typeface="Arial" charset="0"/>
                <a:cs typeface="Arial" charset="0"/>
              </a:rPr>
              <a:t>2 and 6 months postoperatively</a:t>
            </a:r>
            <a:r>
              <a:rPr lang="en-US" sz="1400" b="0" dirty="0">
                <a:solidFill>
                  <a:srgbClr val="3D5567"/>
                </a:solidFill>
                <a:latin typeface="Arial" charset="0"/>
                <a:ea typeface="Arial" charset="0"/>
                <a:cs typeface="Arial" charset="0"/>
              </a:rPr>
              <a:t>. It is also common practice to obtain an echocardiogram before discontinuing anticoagulation to ensure adequate LA emptying by the absence of spontaneous LA echocardiography contrast.”</a:t>
            </a:r>
            <a:r>
              <a:rPr lang="en-US" sz="800" b="0" dirty="0">
                <a:solidFill>
                  <a:srgbClr val="3D5567"/>
                </a:solidFill>
                <a:latin typeface="Arial" charset="0"/>
                <a:ea typeface="Arial" charset="0"/>
                <a:cs typeface="Arial" charset="0"/>
              </a:rPr>
              <a:t>1</a:t>
            </a:r>
            <a:endParaRPr lang="en-US" sz="800" b="0" baseline="30000" dirty="0">
              <a:solidFill>
                <a:srgbClr val="3D5567"/>
              </a:solidFill>
              <a:latin typeface="Arial" charset="0"/>
              <a:ea typeface="Arial" charset="0"/>
              <a:cs typeface="Arial" charset="0"/>
            </a:endParaRPr>
          </a:p>
        </p:txBody>
      </p:sp>
    </p:spTree>
    <p:extLst>
      <p:ext uri="{BB962C8B-B14F-4D97-AF65-F5344CB8AC3E}">
        <p14:creationId xmlns:p14="http://schemas.microsoft.com/office/powerpoint/2010/main" val="1510673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Arial" charset="0"/>
                <a:ea typeface="Arial" charset="0"/>
                <a:cs typeface="Arial" charset="0"/>
              </a:rPr>
              <a:t>Potential Benefits of Surgical Ablation</a:t>
            </a:r>
          </a:p>
        </p:txBody>
      </p:sp>
      <p:sp>
        <p:nvSpPr>
          <p:cNvPr id="3" name="Text Placeholder 2"/>
          <p:cNvSpPr>
            <a:spLocks noGrp="1"/>
          </p:cNvSpPr>
          <p:nvPr>
            <p:ph type="body" sz="half" idx="1"/>
          </p:nvPr>
        </p:nvSpPr>
        <p:spPr/>
        <p:txBody>
          <a:bodyPr>
            <a:noAutofit/>
          </a:bodyPr>
          <a:lstStyle/>
          <a:p>
            <a:pPr>
              <a:spcAft>
                <a:spcPts val="600"/>
              </a:spcAft>
            </a:pPr>
            <a:r>
              <a:rPr lang="en-US" sz="2200" dirty="0"/>
              <a:t>The following slides contain studies demonstrating the potential benefits of surgical ablation.</a:t>
            </a:r>
          </a:p>
          <a:p>
            <a:pPr>
              <a:spcAft>
                <a:spcPts val="600"/>
              </a:spcAft>
            </a:pPr>
            <a:r>
              <a:rPr lang="en-US" sz="2200" dirty="0"/>
              <a:t>All manuscripts were selected from peer-reviewed journals in cardiothoracic surgery.  </a:t>
            </a: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54861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#1 Restoration of Normal Sinus Rhythm</a:t>
            </a:r>
            <a:r>
              <a:rPr lang="en-US" sz="1200" b="0" dirty="0">
                <a:latin typeface="Arial" charset="0"/>
                <a:ea typeface="Arial" charset="0"/>
                <a:cs typeface="Arial" charset="0"/>
              </a:rPr>
              <a:t>1</a:t>
            </a:r>
            <a:endParaRPr lang="en-US" sz="1200" b="0" baseline="30000" dirty="0">
              <a:latin typeface="Arial" charset="0"/>
              <a:ea typeface="Arial" charset="0"/>
              <a:cs typeface="Arial" charset="0"/>
            </a:endParaRPr>
          </a:p>
        </p:txBody>
      </p:sp>
      <p:sp>
        <p:nvSpPr>
          <p:cNvPr id="4" name="Text Placeholder 3"/>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err="1"/>
              <a:t>Louagie</a:t>
            </a:r>
            <a:r>
              <a:rPr lang="en-US" sz="700" dirty="0"/>
              <a:t> Y, </a:t>
            </a:r>
            <a:r>
              <a:rPr lang="en-US" sz="700" dirty="0" err="1"/>
              <a:t>Buche</a:t>
            </a:r>
            <a:r>
              <a:rPr lang="en-US" sz="700" dirty="0"/>
              <a:t> M, </a:t>
            </a:r>
            <a:r>
              <a:rPr lang="en-US" sz="700" dirty="0" err="1"/>
              <a:t>Eucher</a:t>
            </a:r>
            <a:r>
              <a:rPr lang="en-US" sz="700" dirty="0"/>
              <a:t> P, </a:t>
            </a:r>
            <a:r>
              <a:rPr lang="en-US" sz="700" dirty="0" err="1"/>
              <a:t>Schoevaerdts</a:t>
            </a:r>
            <a:r>
              <a:rPr lang="en-US" sz="700" dirty="0"/>
              <a:t> JC, Gerard M, </a:t>
            </a:r>
            <a:r>
              <a:rPr lang="en-US" sz="700" dirty="0" err="1"/>
              <a:t>Jamart</a:t>
            </a:r>
            <a:r>
              <a:rPr lang="en-US" sz="700" dirty="0"/>
              <a:t> J, et al. Improved patient survival with concomitant Cox Maze III procedure compared with heart surgery alone. Ann </a:t>
            </a:r>
            <a:r>
              <a:rPr lang="en-US" sz="700" dirty="0" err="1"/>
              <a:t>Thorac</a:t>
            </a:r>
            <a:r>
              <a:rPr lang="en-US" sz="700" dirty="0"/>
              <a:t> Surg. 2009;87:440–6. </a:t>
            </a:r>
          </a:p>
        </p:txBody>
      </p:sp>
      <p:pic>
        <p:nvPicPr>
          <p:cNvPr id="5" name="Picture 4"/>
          <p:cNvPicPr>
            <a:picLocks noChangeAspect="1"/>
          </p:cNvPicPr>
          <p:nvPr/>
        </p:nvPicPr>
        <p:blipFill>
          <a:blip r:embed="rId3"/>
          <a:stretch>
            <a:fillRect/>
          </a:stretch>
        </p:blipFill>
        <p:spPr>
          <a:xfrm>
            <a:off x="550989" y="1535883"/>
            <a:ext cx="6050298" cy="4583559"/>
          </a:xfrm>
          <a:prstGeom prst="rect">
            <a:avLst/>
          </a:prstGeom>
          <a:ln>
            <a:noFill/>
          </a:ln>
          <a:effectLst/>
        </p:spPr>
      </p:pic>
      <p:sp>
        <p:nvSpPr>
          <p:cNvPr id="3" name="TextBox 2"/>
          <p:cNvSpPr txBox="1"/>
          <p:nvPr/>
        </p:nvSpPr>
        <p:spPr>
          <a:xfrm>
            <a:off x="5765713" y="1590644"/>
            <a:ext cx="2975339"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FF620B"/>
                </a:solidFill>
                <a:effectLst/>
                <a:uFillTx/>
                <a:latin typeface="Arial" charset="0"/>
                <a:ea typeface="Arial" charset="0"/>
                <a:cs typeface="Arial" charset="0"/>
                <a:sym typeface="Helvetica"/>
              </a:rPr>
              <a:t>37pts</a:t>
            </a:r>
            <a:r>
              <a:rPr kumimoji="0" lang="en-US" sz="2400" b="1" i="0" u="none" strike="noStrike" cap="none" spc="0" normalizeH="0" dirty="0">
                <a:ln>
                  <a:noFill/>
                </a:ln>
                <a:solidFill>
                  <a:srgbClr val="FF620B"/>
                </a:solidFill>
                <a:effectLst/>
                <a:uFillTx/>
                <a:latin typeface="Arial" charset="0"/>
                <a:ea typeface="Arial" charset="0"/>
                <a:cs typeface="Arial" charset="0"/>
                <a:sym typeface="Helvetica"/>
              </a:rPr>
              <a:t> </a:t>
            </a:r>
          </a:p>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err="1">
                <a:ln>
                  <a:noFill/>
                </a:ln>
                <a:solidFill>
                  <a:srgbClr val="3D5567"/>
                </a:solidFill>
                <a:effectLst/>
                <a:uFillTx/>
                <a:latin typeface="Arial" charset="0"/>
                <a:ea typeface="Arial" charset="0"/>
                <a:cs typeface="Arial" charset="0"/>
                <a:sym typeface="Helvetica"/>
              </a:rPr>
              <a:t>Afib</a:t>
            </a:r>
            <a:r>
              <a:rPr kumimoji="0" lang="en-US" sz="2400" b="1" i="0" u="none" strike="noStrike" cap="none" spc="0" normalizeH="0" baseline="0" dirty="0">
                <a:ln>
                  <a:noFill/>
                </a:ln>
                <a:solidFill>
                  <a:srgbClr val="3D5567"/>
                </a:solidFill>
                <a:effectLst/>
                <a:uFillTx/>
                <a:latin typeface="Arial" charset="0"/>
                <a:ea typeface="Arial" charset="0"/>
                <a:cs typeface="Arial" charset="0"/>
                <a:sym typeface="Helvetica"/>
              </a:rPr>
              <a:t> Treated </a:t>
            </a:r>
          </a:p>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3D5567"/>
                </a:solidFill>
                <a:effectLst/>
                <a:uFillTx/>
                <a:latin typeface="Arial" charset="0"/>
                <a:ea typeface="Arial" charset="0"/>
                <a:cs typeface="Arial" charset="0"/>
                <a:sym typeface="Helvetica"/>
              </a:rPr>
              <a:t>(</a:t>
            </a:r>
            <a:r>
              <a:rPr kumimoji="0" lang="en-US" sz="2400" b="1" i="0" u="none" strike="noStrike" cap="none" spc="0" normalizeH="0" baseline="0" dirty="0" err="1">
                <a:ln>
                  <a:noFill/>
                </a:ln>
                <a:solidFill>
                  <a:srgbClr val="3D5567"/>
                </a:solidFill>
                <a:effectLst/>
                <a:uFillTx/>
                <a:latin typeface="Arial" charset="0"/>
                <a:ea typeface="Arial" charset="0"/>
                <a:cs typeface="Arial" charset="0"/>
                <a:sym typeface="Helvetica"/>
              </a:rPr>
              <a:t>nPAF</a:t>
            </a:r>
            <a:r>
              <a:rPr kumimoji="0" lang="en-US" sz="2400" b="1" i="0" u="none" strike="noStrike" cap="none" spc="0" normalizeH="0" baseline="0" dirty="0">
                <a:ln>
                  <a:noFill/>
                </a:ln>
                <a:solidFill>
                  <a:srgbClr val="3D5567"/>
                </a:solidFill>
                <a:effectLst/>
                <a:uFillTx/>
                <a:latin typeface="Arial" charset="0"/>
                <a:ea typeface="Arial" charset="0"/>
                <a:cs typeface="Arial" charset="0"/>
                <a:sym typeface="Helvetica"/>
              </a:rPr>
              <a:t>)</a:t>
            </a:r>
          </a:p>
        </p:txBody>
      </p:sp>
      <p:sp>
        <p:nvSpPr>
          <p:cNvPr id="7" name="TextBox 6"/>
          <p:cNvSpPr txBox="1"/>
          <p:nvPr/>
        </p:nvSpPr>
        <p:spPr>
          <a:xfrm>
            <a:off x="6162675" y="3370462"/>
            <a:ext cx="2386108"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FF620B"/>
                </a:solidFill>
                <a:effectLst/>
                <a:uFillTx/>
                <a:latin typeface="Arial" charset="0"/>
                <a:ea typeface="Arial" charset="0"/>
                <a:cs typeface="Arial" charset="0"/>
                <a:sym typeface="Helvetica"/>
              </a:rPr>
              <a:t>66pts </a:t>
            </a:r>
          </a:p>
          <a:p>
            <a:pPr marL="0" marR="0" indent="0" algn="ctr" defTabSz="457200" rtl="0" fontAlgn="auto" latinLnBrk="0" hangingPunct="0">
              <a:lnSpc>
                <a:spcPct val="100000"/>
              </a:lnSpc>
              <a:spcBef>
                <a:spcPts val="0"/>
              </a:spcBef>
              <a:spcAft>
                <a:spcPts val="0"/>
              </a:spcAft>
              <a:buClrTx/>
              <a:buSzTx/>
              <a:buFontTx/>
              <a:buNone/>
              <a:tabLst/>
            </a:pPr>
            <a:r>
              <a:rPr lang="en-US" sz="2400" dirty="0" err="1">
                <a:solidFill>
                  <a:srgbClr val="3D5567"/>
                </a:solidFill>
                <a:latin typeface="Arial" charset="0"/>
                <a:ea typeface="Arial" charset="0"/>
                <a:cs typeface="Arial" charset="0"/>
              </a:rPr>
              <a:t>Afib</a:t>
            </a:r>
            <a:r>
              <a:rPr lang="en-US" sz="2400" dirty="0">
                <a:solidFill>
                  <a:srgbClr val="3D5567"/>
                </a:solidFill>
                <a:latin typeface="Arial" charset="0"/>
                <a:ea typeface="Arial" charset="0"/>
                <a:cs typeface="Arial" charset="0"/>
              </a:rPr>
              <a:t> Not Treated</a:t>
            </a:r>
            <a:endParaRPr kumimoji="0" lang="en-US" sz="2400" b="1" i="0" u="none" strike="noStrike" cap="none" spc="0" normalizeH="0" baseline="0" dirty="0">
              <a:ln>
                <a:noFill/>
              </a:ln>
              <a:solidFill>
                <a:srgbClr val="3D5567"/>
              </a:solidFill>
              <a:effectLst/>
              <a:uFillTx/>
              <a:latin typeface="Arial" charset="0"/>
              <a:ea typeface="Arial" charset="0"/>
              <a:cs typeface="Arial" charset="0"/>
              <a:sym typeface="Helvetica"/>
            </a:endParaRPr>
          </a:p>
          <a:p>
            <a:pPr marL="0" marR="0" indent="0" algn="ctr" defTabSz="457200" rtl="0" fontAlgn="auto" latinLnBrk="0" hangingPunct="0">
              <a:lnSpc>
                <a:spcPct val="100000"/>
              </a:lnSpc>
              <a:spcBef>
                <a:spcPts val="0"/>
              </a:spcBef>
              <a:spcAft>
                <a:spcPts val="0"/>
              </a:spcAft>
              <a:buClrTx/>
              <a:buSzTx/>
              <a:buFontTx/>
              <a:buNone/>
              <a:tabLst/>
            </a:pPr>
            <a:r>
              <a:rPr lang="en-US" sz="2400" dirty="0">
                <a:solidFill>
                  <a:srgbClr val="3D5567"/>
                </a:solidFill>
                <a:latin typeface="Arial" charset="0"/>
                <a:ea typeface="Arial" charset="0"/>
                <a:cs typeface="Arial" charset="0"/>
              </a:rPr>
              <a:t>(</a:t>
            </a:r>
            <a:r>
              <a:rPr lang="en-US" sz="2400" dirty="0" err="1">
                <a:solidFill>
                  <a:srgbClr val="3D5567"/>
                </a:solidFill>
                <a:latin typeface="Arial" charset="0"/>
                <a:ea typeface="Arial" charset="0"/>
                <a:cs typeface="Arial" charset="0"/>
              </a:rPr>
              <a:t>nPAF</a:t>
            </a:r>
            <a:r>
              <a:rPr lang="en-US" sz="2400" dirty="0">
                <a:solidFill>
                  <a:srgbClr val="3D5567"/>
                </a:solidFill>
                <a:latin typeface="Arial" charset="0"/>
                <a:ea typeface="Arial" charset="0"/>
                <a:cs typeface="Arial" charset="0"/>
              </a:rPr>
              <a:t>)</a:t>
            </a:r>
            <a:endParaRPr kumimoji="0" lang="en-US" sz="2400" b="1" i="0" u="none" strike="noStrike" cap="none" spc="0" normalizeH="0" baseline="0" dirty="0">
              <a:ln>
                <a:noFill/>
              </a:ln>
              <a:solidFill>
                <a:srgbClr val="3D5567"/>
              </a:solidFill>
              <a:effectLst/>
              <a:uFillTx/>
              <a:latin typeface="Arial" charset="0"/>
              <a:ea typeface="Arial" charset="0"/>
              <a:cs typeface="Arial" charset="0"/>
              <a:sym typeface="Helvetica"/>
            </a:endParaRPr>
          </a:p>
        </p:txBody>
      </p:sp>
      <p:sp>
        <p:nvSpPr>
          <p:cNvPr id="8" name="TextBox 7"/>
          <p:cNvSpPr txBox="1"/>
          <p:nvPr/>
        </p:nvSpPr>
        <p:spPr>
          <a:xfrm>
            <a:off x="1718675" y="5537622"/>
            <a:ext cx="338725" cy="566580"/>
          </a:xfrm>
          <a:prstGeom prst="rect">
            <a:avLst/>
          </a:prstGeom>
          <a:noFill/>
          <a:ln w="38100" cap="flat">
            <a:solidFill>
              <a:srgbClr val="FF620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000" b="1" i="0" u="none" strike="noStrike" cap="none" spc="0" normalizeH="0" baseline="0" dirty="0">
              <a:ln>
                <a:noFill/>
              </a:ln>
              <a:solidFill>
                <a:srgbClr val="CFE9FF"/>
              </a:solidFill>
              <a:effectLst/>
              <a:uFillTx/>
              <a:latin typeface="Arial" charset="0"/>
              <a:ea typeface="Arial" charset="0"/>
              <a:cs typeface="Arial" charset="0"/>
              <a:sym typeface="Helvetica"/>
            </a:endParaRPr>
          </a:p>
        </p:txBody>
      </p:sp>
      <p:sp>
        <p:nvSpPr>
          <p:cNvPr id="9" name="TextBox 8"/>
          <p:cNvSpPr txBox="1"/>
          <p:nvPr/>
        </p:nvSpPr>
        <p:spPr>
          <a:xfrm>
            <a:off x="2884535" y="3108960"/>
            <a:ext cx="1138825" cy="407908"/>
          </a:xfrm>
          <a:prstGeom prst="rect">
            <a:avLst/>
          </a:prstGeom>
          <a:noFill/>
          <a:ln w="38100" cap="flat">
            <a:solidFill>
              <a:srgbClr val="FF620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000" b="1" i="0" u="none" strike="noStrike" cap="none" spc="0" normalizeH="0" baseline="0" dirty="0">
              <a:ln>
                <a:noFill/>
              </a:ln>
              <a:solidFill>
                <a:srgbClr val="CFE9FF"/>
              </a:solidFill>
              <a:effectLst/>
              <a:uFillTx/>
              <a:latin typeface="Arial" charset="0"/>
              <a:ea typeface="Arial" charset="0"/>
              <a:cs typeface="Arial" charset="0"/>
              <a:sym typeface="Helvetica"/>
            </a:endParaRPr>
          </a:p>
        </p:txBody>
      </p:sp>
    </p:spTree>
    <p:extLst>
      <p:ext uri="{BB962C8B-B14F-4D97-AF65-F5344CB8AC3E}">
        <p14:creationId xmlns:p14="http://schemas.microsoft.com/office/powerpoint/2010/main" val="197169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t>
            </a:r>
            <a:r>
              <a:rPr lang="en-US" dirty="0" err="1"/>
              <a:t>Afib</a:t>
            </a:r>
            <a:endParaRPr lang="en-US" dirty="0"/>
          </a:p>
        </p:txBody>
      </p:sp>
      <p:sp>
        <p:nvSpPr>
          <p:cNvPr id="4" name="Text Placeholder 3"/>
          <p:cNvSpPr>
            <a:spLocks noGrp="1"/>
          </p:cNvSpPr>
          <p:nvPr>
            <p:ph type="body" sz="half" idx="1"/>
          </p:nvPr>
        </p:nvSpPr>
        <p:spPr/>
        <p:txBody>
          <a:bodyPr/>
          <a:lstStyle/>
          <a:p>
            <a:endParaRPr lang="en-US"/>
          </a:p>
        </p:txBody>
      </p:sp>
      <p:pic>
        <p:nvPicPr>
          <p:cNvPr id="5" name="Content Placeholder 3">
            <a:extLst>
              <a:ext uri="{FF2B5EF4-FFF2-40B4-BE49-F238E27FC236}">
                <a16:creationId xmlns:a16="http://schemas.microsoft.com/office/drawing/2014/main" id="{1B9BCE93-945B-4DB5-85C1-B5E46E69D4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40542" y="1368953"/>
            <a:ext cx="6070060" cy="3928055"/>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902737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76" y="1033029"/>
            <a:ext cx="6615379" cy="4542331"/>
          </a:xfrm>
          <a:prstGeom prst="rect">
            <a:avLst/>
          </a:prstGeom>
          <a:ln>
            <a:noFill/>
          </a:ln>
          <a:effectLst/>
        </p:spPr>
      </p:pic>
      <p:sp>
        <p:nvSpPr>
          <p:cNvPr id="2" name="Title 1"/>
          <p:cNvSpPr>
            <a:spLocks noGrp="1"/>
          </p:cNvSpPr>
          <p:nvPr>
            <p:ph type="title"/>
          </p:nvPr>
        </p:nvSpPr>
        <p:spPr/>
        <p:txBody>
          <a:bodyPr/>
          <a:lstStyle/>
          <a:p>
            <a:r>
              <a:rPr lang="en-US" sz="3200" dirty="0">
                <a:latin typeface="Arial" charset="0"/>
                <a:ea typeface="Arial" charset="0"/>
                <a:cs typeface="Arial" charset="0"/>
              </a:rPr>
              <a:t>#2 Freedom from Long-Term Strokes</a:t>
            </a:r>
            <a:r>
              <a:rPr lang="en-US" sz="1200" b="0" dirty="0">
                <a:latin typeface="Arial" charset="0"/>
                <a:ea typeface="Arial" charset="0"/>
                <a:cs typeface="Arial" charset="0"/>
              </a:rPr>
              <a:t>1</a:t>
            </a:r>
            <a:endParaRPr lang="en-US" sz="1200" b="0" baseline="30000" dirty="0">
              <a:latin typeface="Arial" charset="0"/>
              <a:ea typeface="Arial" charset="0"/>
              <a:cs typeface="Arial" charset="0"/>
            </a:endParaRPr>
          </a:p>
        </p:txBody>
      </p:sp>
      <p:sp>
        <p:nvSpPr>
          <p:cNvPr id="5" name="Text Placeholder 4"/>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t>Itoh A, Kobayashi J, Bando K, </a:t>
            </a:r>
            <a:r>
              <a:rPr lang="en-US" sz="700" dirty="0" err="1"/>
              <a:t>Niwaya</a:t>
            </a:r>
            <a:r>
              <a:rPr lang="en-US" sz="700" dirty="0"/>
              <a:t> K, </a:t>
            </a:r>
            <a:r>
              <a:rPr lang="en-US" sz="700" dirty="0" err="1"/>
              <a:t>Tagusari</a:t>
            </a:r>
            <a:r>
              <a:rPr lang="en-US" sz="700" dirty="0"/>
              <a:t> O, Nakajima H. et al. The impact of mitral valve surgery combined with maze procedure. </a:t>
            </a:r>
            <a:r>
              <a:rPr lang="en-US" sz="700" dirty="0" err="1"/>
              <a:t>Eur</a:t>
            </a:r>
            <a:r>
              <a:rPr lang="en-US" sz="700" dirty="0"/>
              <a:t> J </a:t>
            </a:r>
            <a:r>
              <a:rPr lang="en-US" sz="700" dirty="0" err="1"/>
              <a:t>Cardiothorac</a:t>
            </a:r>
            <a:r>
              <a:rPr lang="en-US" sz="700" dirty="0"/>
              <a:t> Surg. 2006;29(6):1030–5. </a:t>
            </a:r>
          </a:p>
        </p:txBody>
      </p:sp>
      <p:sp>
        <p:nvSpPr>
          <p:cNvPr id="7" name="TextBox 6"/>
          <p:cNvSpPr txBox="1"/>
          <p:nvPr/>
        </p:nvSpPr>
        <p:spPr>
          <a:xfrm>
            <a:off x="5821680" y="1582904"/>
            <a:ext cx="3055785"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dirty="0">
                <a:solidFill>
                  <a:srgbClr val="FF620B"/>
                </a:solidFill>
                <a:latin typeface="Arial" charset="0"/>
                <a:ea typeface="Arial" charset="0"/>
                <a:cs typeface="Arial" charset="0"/>
              </a:rPr>
              <a:t>394pts</a:t>
            </a:r>
            <a:r>
              <a:rPr lang="en-US" sz="2400" dirty="0">
                <a:solidFill>
                  <a:srgbClr val="3D5567"/>
                </a:solidFill>
                <a:latin typeface="Arial" charset="0"/>
                <a:ea typeface="Arial" charset="0"/>
                <a:cs typeface="Arial" charset="0"/>
              </a:rPr>
              <a:t> </a:t>
            </a:r>
          </a:p>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err="1">
                <a:ln>
                  <a:noFill/>
                </a:ln>
                <a:solidFill>
                  <a:srgbClr val="3D5567"/>
                </a:solidFill>
                <a:effectLst/>
                <a:uFillTx/>
                <a:latin typeface="Arial" charset="0"/>
                <a:ea typeface="Arial" charset="0"/>
                <a:cs typeface="Arial" charset="0"/>
                <a:sym typeface="Helvetica"/>
              </a:rPr>
              <a:t>Afib</a:t>
            </a:r>
            <a:r>
              <a:rPr kumimoji="0" lang="en-US" sz="2400" b="1" i="0" u="none" strike="noStrike" cap="none" spc="0" normalizeH="0" baseline="0" dirty="0">
                <a:ln>
                  <a:noFill/>
                </a:ln>
                <a:solidFill>
                  <a:srgbClr val="3D5567"/>
                </a:solidFill>
                <a:effectLst/>
                <a:uFillTx/>
                <a:latin typeface="Arial" charset="0"/>
                <a:ea typeface="Arial" charset="0"/>
                <a:cs typeface="Arial" charset="0"/>
                <a:sym typeface="Helvetica"/>
              </a:rPr>
              <a:t> Treated</a:t>
            </a:r>
            <a:endParaRPr lang="en-US" sz="1400" dirty="0">
              <a:solidFill>
                <a:srgbClr val="3D5567"/>
              </a:solidFill>
              <a:latin typeface="Arial" charset="0"/>
              <a:ea typeface="Arial" charset="0"/>
              <a:cs typeface="Arial" charset="0"/>
            </a:endParaRPr>
          </a:p>
          <a:p>
            <a:pPr marL="0" marR="0" indent="0" algn="ctr"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3D5567"/>
                </a:solidFill>
                <a:effectLst/>
                <a:uFillTx/>
                <a:latin typeface="Arial" charset="0"/>
                <a:ea typeface="Arial" charset="0"/>
                <a:cs typeface="Arial" charset="0"/>
                <a:sym typeface="Helvetica"/>
              </a:rPr>
              <a:t>(In</a:t>
            </a:r>
            <a:r>
              <a:rPr kumimoji="0" lang="en-US" sz="1400" b="1" i="0" u="none" strike="noStrike" cap="none" spc="0" normalizeH="0" dirty="0">
                <a:ln>
                  <a:noFill/>
                </a:ln>
                <a:solidFill>
                  <a:srgbClr val="3D5567"/>
                </a:solidFill>
                <a:effectLst/>
                <a:uFillTx/>
                <a:latin typeface="Arial" charset="0"/>
                <a:ea typeface="Arial" charset="0"/>
                <a:cs typeface="Arial" charset="0"/>
                <a:sym typeface="Helvetica"/>
              </a:rPr>
              <a:t> Sinus Rhythm)</a:t>
            </a:r>
            <a:endParaRPr kumimoji="0" lang="en-US" sz="2400" b="1" i="0" u="none" strike="noStrike" cap="none" spc="0" normalizeH="0" baseline="0" dirty="0">
              <a:ln>
                <a:noFill/>
              </a:ln>
              <a:solidFill>
                <a:srgbClr val="3D5567"/>
              </a:solidFill>
              <a:effectLst/>
              <a:uFillTx/>
              <a:latin typeface="Arial" charset="0"/>
              <a:ea typeface="Arial" charset="0"/>
              <a:cs typeface="Arial" charset="0"/>
              <a:sym typeface="Helvetica"/>
            </a:endParaRPr>
          </a:p>
        </p:txBody>
      </p:sp>
      <p:sp>
        <p:nvSpPr>
          <p:cNvPr id="9" name="TextBox 8"/>
          <p:cNvSpPr txBox="1"/>
          <p:nvPr/>
        </p:nvSpPr>
        <p:spPr>
          <a:xfrm>
            <a:off x="4978130" y="3150783"/>
            <a:ext cx="1119105" cy="407908"/>
          </a:xfrm>
          <a:prstGeom prst="rect">
            <a:avLst/>
          </a:prstGeom>
          <a:noFill/>
          <a:ln w="38100" cap="flat">
            <a:solidFill>
              <a:srgbClr val="FF620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000" b="1" i="0" u="none" strike="noStrike" cap="none" spc="0" normalizeH="0" baseline="0" dirty="0">
              <a:ln>
                <a:noFill/>
              </a:ln>
              <a:solidFill>
                <a:srgbClr val="CFE9FF"/>
              </a:solidFill>
              <a:effectLst/>
              <a:uFillTx/>
              <a:latin typeface="Arial" charset="0"/>
              <a:ea typeface="Arial" charset="0"/>
              <a:cs typeface="Arial" charset="0"/>
              <a:sym typeface="Helvetica"/>
            </a:endParaRPr>
          </a:p>
        </p:txBody>
      </p:sp>
      <p:sp>
        <p:nvSpPr>
          <p:cNvPr id="3" name="TextBox 2"/>
          <p:cNvSpPr txBox="1"/>
          <p:nvPr/>
        </p:nvSpPr>
        <p:spPr>
          <a:xfrm>
            <a:off x="954352" y="5514005"/>
            <a:ext cx="6155725"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Bef>
                <a:spcPts val="0"/>
              </a:spcBef>
            </a:pPr>
            <a:r>
              <a:rPr lang="en-US" sz="1200" b="0" dirty="0">
                <a:solidFill>
                  <a:srgbClr val="425563"/>
                </a:solidFill>
                <a:latin typeface="Arial" charset="0"/>
                <a:ea typeface="Arial" charset="0"/>
                <a:cs typeface="Arial" charset="0"/>
              </a:rPr>
              <a:t>Note: A stroke was defined as a neurological deficit concomitant with ischemic image findings on a computed tomography or a magnetic resonance imaging</a:t>
            </a:r>
          </a:p>
        </p:txBody>
      </p:sp>
      <p:sp>
        <p:nvSpPr>
          <p:cNvPr id="10" name="TextBox 9"/>
          <p:cNvSpPr txBox="1"/>
          <p:nvPr/>
        </p:nvSpPr>
        <p:spPr>
          <a:xfrm>
            <a:off x="5821679" y="2599484"/>
            <a:ext cx="3055785"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dirty="0">
                <a:solidFill>
                  <a:srgbClr val="FF620B"/>
                </a:solidFill>
                <a:latin typeface="Arial" charset="0"/>
                <a:ea typeface="Arial" charset="0"/>
                <a:cs typeface="Arial" charset="0"/>
              </a:rPr>
              <a:t>116pts</a:t>
            </a:r>
            <a:r>
              <a:rPr lang="en-US" sz="2400" dirty="0">
                <a:solidFill>
                  <a:srgbClr val="3D5567"/>
                </a:solidFill>
                <a:latin typeface="Arial" charset="0"/>
                <a:ea typeface="Arial" charset="0"/>
                <a:cs typeface="Arial" charset="0"/>
              </a:rPr>
              <a:t> </a:t>
            </a:r>
          </a:p>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err="1">
                <a:ln>
                  <a:noFill/>
                </a:ln>
                <a:solidFill>
                  <a:srgbClr val="3D5567"/>
                </a:solidFill>
                <a:effectLst/>
                <a:uFillTx/>
                <a:latin typeface="Arial" charset="0"/>
                <a:ea typeface="Arial" charset="0"/>
                <a:cs typeface="Arial" charset="0"/>
                <a:sym typeface="Helvetica"/>
              </a:rPr>
              <a:t>Afib</a:t>
            </a:r>
            <a:r>
              <a:rPr kumimoji="0" lang="en-US" sz="2400" b="1" i="0" u="none" strike="noStrike" cap="none" spc="0" normalizeH="0" baseline="0" dirty="0">
                <a:ln>
                  <a:noFill/>
                </a:ln>
                <a:solidFill>
                  <a:srgbClr val="3D5567"/>
                </a:solidFill>
                <a:effectLst/>
                <a:uFillTx/>
                <a:latin typeface="Arial" charset="0"/>
                <a:ea typeface="Arial" charset="0"/>
                <a:cs typeface="Arial" charset="0"/>
                <a:sym typeface="Helvetica"/>
              </a:rPr>
              <a:t> Treated</a:t>
            </a:r>
          </a:p>
          <a:p>
            <a:pPr marL="0" marR="0" indent="0" algn="ctr" defTabSz="457200" rtl="0" fontAlgn="auto" latinLnBrk="0" hangingPunct="0">
              <a:lnSpc>
                <a:spcPct val="100000"/>
              </a:lnSpc>
              <a:spcBef>
                <a:spcPts val="0"/>
              </a:spcBef>
              <a:spcAft>
                <a:spcPts val="0"/>
              </a:spcAft>
              <a:buClrTx/>
              <a:buSzTx/>
              <a:buFontTx/>
              <a:buNone/>
              <a:tabLst/>
            </a:pPr>
            <a:r>
              <a:rPr lang="en-US" sz="1400" dirty="0">
                <a:solidFill>
                  <a:srgbClr val="3D5567"/>
                </a:solidFill>
                <a:latin typeface="Arial" charset="0"/>
                <a:ea typeface="Arial" charset="0"/>
                <a:cs typeface="Arial" charset="0"/>
              </a:rPr>
              <a:t>(Not in Sinus Rhythm)</a:t>
            </a:r>
            <a:endParaRPr kumimoji="0" lang="en-US" sz="1400" b="1" i="0" u="none" strike="noStrike" cap="none" spc="0" normalizeH="0" baseline="0" dirty="0">
              <a:ln>
                <a:noFill/>
              </a:ln>
              <a:solidFill>
                <a:srgbClr val="3D5567"/>
              </a:solidFill>
              <a:effectLst/>
              <a:uFillTx/>
              <a:latin typeface="Arial" charset="0"/>
              <a:ea typeface="Arial" charset="0"/>
              <a:cs typeface="Arial" charset="0"/>
              <a:sym typeface="Helvetica"/>
            </a:endParaRPr>
          </a:p>
        </p:txBody>
      </p:sp>
    </p:spTree>
    <p:extLst>
      <p:ext uri="{BB962C8B-B14F-4D97-AF65-F5344CB8AC3E}">
        <p14:creationId xmlns:p14="http://schemas.microsoft.com/office/powerpoint/2010/main" val="2981940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13B3500-78C9-44E3-827D-4C44D15AB224}"/>
              </a:ext>
            </a:extLst>
          </p:cNvPr>
          <p:cNvGraphicFramePr>
            <a:graphicFrameLocks noChangeAspect="1"/>
          </p:cNvGraphicFramePr>
          <p:nvPr>
            <p:custDataLst>
              <p:tags r:id="rId1"/>
            </p:custDataLst>
            <p:extLst>
              <p:ext uri="{D42A27DB-BD31-4B8C-83A1-F6EECF244321}">
                <p14:modId xmlns:p14="http://schemas.microsoft.com/office/powerpoint/2010/main" val="1529458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6" name="Object 5" hidden="1">
                        <a:extLst>
                          <a:ext uri="{FF2B5EF4-FFF2-40B4-BE49-F238E27FC236}">
                            <a16:creationId xmlns:a16="http://schemas.microsoft.com/office/drawing/2014/main" id="{D13B3500-78C9-44E3-827D-4C44D15AB2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CA93042-6C5A-4BC4-9530-FA191E4B1FD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28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83006" y="318267"/>
            <a:ext cx="8217649" cy="543844"/>
          </a:xfrm>
        </p:spPr>
        <p:txBody>
          <a:bodyPr/>
          <a:lstStyle/>
          <a:p>
            <a:r>
              <a:rPr lang="en-US" sz="2800" dirty="0">
                <a:latin typeface="Arial" charset="0"/>
                <a:ea typeface="Arial" charset="0"/>
                <a:cs typeface="Arial" charset="0"/>
              </a:rPr>
              <a:t>#3 Reduction in All-Cause Mortality</a:t>
            </a:r>
            <a:endParaRPr lang="en-US" sz="1100" b="0" dirty="0">
              <a:latin typeface="Arial" charset="0"/>
              <a:ea typeface="Arial" charset="0"/>
              <a:cs typeface="Arial" charset="0"/>
            </a:endParaRPr>
          </a:p>
        </p:txBody>
      </p:sp>
      <p:sp>
        <p:nvSpPr>
          <p:cNvPr id="11" name="Text Placeholder 10">
            <a:extLst>
              <a:ext uri="{FF2B5EF4-FFF2-40B4-BE49-F238E27FC236}">
                <a16:creationId xmlns:a16="http://schemas.microsoft.com/office/drawing/2014/main" id="{11871983-1925-4508-B0D6-DDC598306D49}"/>
              </a:ext>
            </a:extLst>
          </p:cNvPr>
          <p:cNvSpPr>
            <a:spLocks noGrp="1"/>
          </p:cNvSpPr>
          <p:nvPr>
            <p:ph type="body" sz="quarter" idx="10"/>
          </p:nvPr>
        </p:nvSpPr>
        <p:spPr/>
        <p:txBody>
          <a:bodyPr/>
          <a:lstStyle/>
          <a:p>
            <a:endParaRPr lang="en-US"/>
          </a:p>
        </p:txBody>
      </p:sp>
      <p:pic>
        <p:nvPicPr>
          <p:cNvPr id="12" name="Picture 11">
            <a:extLst>
              <a:ext uri="{FF2B5EF4-FFF2-40B4-BE49-F238E27FC236}">
                <a16:creationId xmlns:a16="http://schemas.microsoft.com/office/drawing/2014/main" id="{7C79977E-D6AB-4F1D-B8FD-8E82B2A49607}"/>
              </a:ext>
            </a:extLst>
          </p:cNvPr>
          <p:cNvPicPr>
            <a:picLocks noChangeAspect="1"/>
          </p:cNvPicPr>
          <p:nvPr/>
        </p:nvPicPr>
        <p:blipFill>
          <a:blip r:embed="rId7"/>
          <a:stretch>
            <a:fillRect/>
          </a:stretch>
        </p:blipFill>
        <p:spPr>
          <a:xfrm>
            <a:off x="1034472" y="1099899"/>
            <a:ext cx="7075055" cy="4416461"/>
          </a:xfrm>
          <a:prstGeom prst="rect">
            <a:avLst/>
          </a:prstGeom>
        </p:spPr>
      </p:pic>
    </p:spTree>
    <p:extLst>
      <p:ext uri="{BB962C8B-B14F-4D97-AF65-F5344CB8AC3E}">
        <p14:creationId xmlns:p14="http://schemas.microsoft.com/office/powerpoint/2010/main" val="3195407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84404B5-E183-4D28-A4E1-DB666AEC5AFD}"/>
              </a:ext>
            </a:extLst>
          </p:cNvPr>
          <p:cNvGraphicFramePr>
            <a:graphicFrameLocks noChangeAspect="1"/>
          </p:cNvGraphicFramePr>
          <p:nvPr>
            <p:custDataLst>
              <p:tags r:id="rId1"/>
            </p:custDataLst>
            <p:extLst>
              <p:ext uri="{D42A27DB-BD31-4B8C-83A1-F6EECF244321}">
                <p14:modId xmlns:p14="http://schemas.microsoft.com/office/powerpoint/2010/main" val="2934434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6" name="Object 5" hidden="1">
                        <a:extLst>
                          <a:ext uri="{FF2B5EF4-FFF2-40B4-BE49-F238E27FC236}">
                            <a16:creationId xmlns:a16="http://schemas.microsoft.com/office/drawing/2014/main" id="{C84404B5-E183-4D28-A4E1-DB666AEC5AF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0F0B364-A629-4297-8FED-C7D1F476721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sz="3000" dirty="0">
                <a:latin typeface="Arial" charset="0"/>
                <a:ea typeface="Arial" charset="0"/>
                <a:cs typeface="Arial" charset="0"/>
              </a:rPr>
              <a:t>#4 Decrease in All Cardiac Complications</a:t>
            </a:r>
            <a:r>
              <a:rPr lang="en-US" sz="1200" b="0" dirty="0">
                <a:latin typeface="Arial" charset="0"/>
                <a:ea typeface="Arial" charset="0"/>
                <a:cs typeface="Arial" charset="0"/>
              </a:rPr>
              <a:t>1</a:t>
            </a:r>
            <a:endParaRPr lang="en-US" sz="1200" b="0" baseline="30000" dirty="0">
              <a:latin typeface="Arial" charset="0"/>
              <a:ea typeface="Arial" charset="0"/>
              <a:cs typeface="Arial" charset="0"/>
            </a:endParaRPr>
          </a:p>
        </p:txBody>
      </p:sp>
      <p:sp>
        <p:nvSpPr>
          <p:cNvPr id="3" name="Text Placeholder 2"/>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err="1"/>
              <a:t>Fukunaga</a:t>
            </a:r>
            <a:r>
              <a:rPr lang="en-US" sz="700" dirty="0"/>
              <a:t> et al. (2008) </a:t>
            </a:r>
            <a:r>
              <a:rPr lang="en-US" sz="700" dirty="0" err="1"/>
              <a:t>Fukunaga</a:t>
            </a:r>
            <a:r>
              <a:rPr lang="en-US" sz="700" dirty="0"/>
              <a:t> S, Hori H, Ueda T, Takagi K, </a:t>
            </a:r>
            <a:r>
              <a:rPr lang="en-US" sz="700" dirty="0" err="1"/>
              <a:t>Tayama</a:t>
            </a:r>
            <a:r>
              <a:rPr lang="en-US" sz="700" dirty="0"/>
              <a:t> E, Aoyagi S. Effect of surgery for atrial fibrillation associated with mitral valve disease. The Annals of Thoracic Surgery. 2008;86(4):1212–1217.</a:t>
            </a:r>
          </a:p>
        </p:txBody>
      </p:sp>
      <p:pic>
        <p:nvPicPr>
          <p:cNvPr id="4" name="Picture 3"/>
          <p:cNvPicPr>
            <a:picLocks noChangeAspect="1"/>
          </p:cNvPicPr>
          <p:nvPr/>
        </p:nvPicPr>
        <p:blipFill>
          <a:blip r:embed="rId7"/>
          <a:stretch>
            <a:fillRect/>
          </a:stretch>
        </p:blipFill>
        <p:spPr>
          <a:xfrm>
            <a:off x="483005" y="1050230"/>
            <a:ext cx="5732035" cy="5102055"/>
          </a:xfrm>
          <a:prstGeom prst="rect">
            <a:avLst/>
          </a:prstGeom>
          <a:ln>
            <a:noFill/>
          </a:ln>
          <a:effectLst/>
        </p:spPr>
      </p:pic>
      <p:sp>
        <p:nvSpPr>
          <p:cNvPr id="8" name="TextBox 7"/>
          <p:cNvSpPr txBox="1"/>
          <p:nvPr/>
        </p:nvSpPr>
        <p:spPr>
          <a:xfrm>
            <a:off x="6044531" y="1463609"/>
            <a:ext cx="309084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Autofit/>
          </a:bodyPr>
          <a:lstStyle/>
          <a:p>
            <a:pPr>
              <a:spcBef>
                <a:spcPts val="0"/>
              </a:spcBef>
            </a:pPr>
            <a:r>
              <a:rPr lang="en-US" sz="2400" dirty="0">
                <a:solidFill>
                  <a:srgbClr val="FF620B"/>
                </a:solidFill>
                <a:latin typeface="Arial" charset="0"/>
                <a:ea typeface="Arial" charset="0"/>
                <a:cs typeface="Arial" charset="0"/>
              </a:rPr>
              <a:t>108pts</a:t>
            </a:r>
          </a:p>
          <a:p>
            <a:pPr>
              <a:spcBef>
                <a:spcPts val="0"/>
              </a:spcBef>
            </a:pPr>
            <a:r>
              <a:rPr lang="en-US" sz="2400" dirty="0" err="1">
                <a:solidFill>
                  <a:srgbClr val="425563"/>
                </a:solidFill>
                <a:latin typeface="Arial" charset="0"/>
                <a:ea typeface="Arial" charset="0"/>
                <a:cs typeface="Arial" charset="0"/>
              </a:rPr>
              <a:t>Afib</a:t>
            </a:r>
            <a:r>
              <a:rPr lang="en-US" sz="2400" dirty="0">
                <a:solidFill>
                  <a:srgbClr val="425563"/>
                </a:solidFill>
                <a:latin typeface="Arial" charset="0"/>
                <a:ea typeface="Arial" charset="0"/>
                <a:cs typeface="Arial" charset="0"/>
              </a:rPr>
              <a:t> Treated </a:t>
            </a:r>
          </a:p>
          <a:p>
            <a:pPr>
              <a:spcBef>
                <a:spcPts val="0"/>
              </a:spcBef>
            </a:pPr>
            <a:r>
              <a:rPr lang="en-US" sz="1800" dirty="0">
                <a:solidFill>
                  <a:srgbClr val="425563"/>
                </a:solidFill>
                <a:latin typeface="Arial" charset="0"/>
                <a:ea typeface="Arial" charset="0"/>
                <a:cs typeface="Arial" charset="0"/>
              </a:rPr>
              <a:t>(In Sinus Rhythm)</a:t>
            </a:r>
          </a:p>
        </p:txBody>
      </p:sp>
      <p:sp>
        <p:nvSpPr>
          <p:cNvPr id="9" name="TextBox 8"/>
          <p:cNvSpPr txBox="1"/>
          <p:nvPr/>
        </p:nvSpPr>
        <p:spPr>
          <a:xfrm>
            <a:off x="6233591" y="2566128"/>
            <a:ext cx="271272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dirty="0">
                <a:solidFill>
                  <a:srgbClr val="FF620B"/>
                </a:solidFill>
                <a:latin typeface="Arial" charset="0"/>
                <a:ea typeface="Arial" charset="0"/>
                <a:cs typeface="Arial" charset="0"/>
              </a:rPr>
              <a:t>136</a:t>
            </a:r>
            <a:r>
              <a:rPr kumimoji="0" lang="en-US" sz="2400" b="1" i="0" u="none" strike="noStrike" cap="none" spc="0" normalizeH="0" baseline="0" dirty="0">
                <a:ln>
                  <a:noFill/>
                </a:ln>
                <a:solidFill>
                  <a:srgbClr val="FF620B"/>
                </a:solidFill>
                <a:effectLst/>
                <a:uFillTx/>
                <a:latin typeface="Arial" charset="0"/>
                <a:ea typeface="Arial" charset="0"/>
                <a:cs typeface="Arial" charset="0"/>
                <a:sym typeface="Helvetica"/>
              </a:rPr>
              <a:t>pts</a:t>
            </a:r>
          </a:p>
          <a:p>
            <a:pPr marL="0" marR="0" indent="0" algn="ctr" defTabSz="457200" rtl="0" fontAlgn="auto" latinLnBrk="0" hangingPunct="0">
              <a:lnSpc>
                <a:spcPct val="100000"/>
              </a:lnSpc>
              <a:spcBef>
                <a:spcPts val="0"/>
              </a:spcBef>
              <a:spcAft>
                <a:spcPts val="0"/>
              </a:spcAft>
              <a:buClrTx/>
              <a:buSzTx/>
              <a:buFontTx/>
              <a:buNone/>
              <a:tabLst/>
            </a:pPr>
            <a:r>
              <a:rPr lang="en-US" sz="2400" dirty="0">
                <a:solidFill>
                  <a:srgbClr val="425563"/>
                </a:solidFill>
                <a:latin typeface="Arial" charset="0"/>
                <a:ea typeface="Arial" charset="0"/>
                <a:cs typeface="Arial" charset="0"/>
              </a:rPr>
              <a:t>Intractable or </a:t>
            </a:r>
            <a:r>
              <a:rPr lang="en-US" sz="2400" dirty="0" err="1">
                <a:solidFill>
                  <a:srgbClr val="425563"/>
                </a:solidFill>
                <a:latin typeface="Arial" charset="0"/>
                <a:ea typeface="Arial" charset="0"/>
                <a:cs typeface="Arial" charset="0"/>
              </a:rPr>
              <a:t>Afib</a:t>
            </a:r>
            <a:r>
              <a:rPr lang="en-US" sz="2400" dirty="0">
                <a:solidFill>
                  <a:srgbClr val="425563"/>
                </a:solidFill>
                <a:latin typeface="Arial" charset="0"/>
                <a:ea typeface="Arial" charset="0"/>
                <a:cs typeface="Arial" charset="0"/>
              </a:rPr>
              <a:t> </a:t>
            </a:r>
          </a:p>
          <a:p>
            <a:pPr marL="0" marR="0" indent="0" algn="ctr" defTabSz="457200" rtl="0" fontAlgn="auto" latinLnBrk="0" hangingPunct="0">
              <a:lnSpc>
                <a:spcPct val="100000"/>
              </a:lnSpc>
              <a:spcBef>
                <a:spcPts val="0"/>
              </a:spcBef>
              <a:spcAft>
                <a:spcPts val="0"/>
              </a:spcAft>
              <a:buClrTx/>
              <a:buSzTx/>
              <a:buFontTx/>
              <a:buNone/>
              <a:tabLst/>
            </a:pPr>
            <a:r>
              <a:rPr lang="en-US" sz="2400" dirty="0">
                <a:solidFill>
                  <a:srgbClr val="425563"/>
                </a:solidFill>
                <a:latin typeface="Arial" charset="0"/>
                <a:ea typeface="Arial" charset="0"/>
                <a:cs typeface="Arial" charset="0"/>
              </a:rPr>
              <a:t>Not </a:t>
            </a:r>
            <a:r>
              <a:rPr kumimoji="0" lang="en-US" sz="2400" b="1" i="0" u="none" strike="noStrike" cap="none" spc="0" normalizeH="0" baseline="0" dirty="0">
                <a:ln>
                  <a:noFill/>
                </a:ln>
                <a:solidFill>
                  <a:srgbClr val="425563"/>
                </a:solidFill>
                <a:effectLst/>
                <a:uFillTx/>
                <a:latin typeface="Arial" charset="0"/>
                <a:ea typeface="Arial" charset="0"/>
                <a:cs typeface="Arial" charset="0"/>
                <a:sym typeface="Helvetica"/>
              </a:rPr>
              <a:t>Treated</a:t>
            </a:r>
          </a:p>
        </p:txBody>
      </p:sp>
      <p:sp>
        <p:nvSpPr>
          <p:cNvPr id="10" name="TextBox 9"/>
          <p:cNvSpPr txBox="1"/>
          <p:nvPr/>
        </p:nvSpPr>
        <p:spPr>
          <a:xfrm>
            <a:off x="4960621" y="3480528"/>
            <a:ext cx="922020" cy="420912"/>
          </a:xfrm>
          <a:prstGeom prst="rect">
            <a:avLst/>
          </a:prstGeom>
          <a:noFill/>
          <a:ln w="38100" cap="flat">
            <a:solidFill>
              <a:srgbClr val="FF620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000" b="1" i="0" u="none" strike="noStrike" cap="none" spc="0" normalizeH="0" baseline="0" dirty="0">
              <a:ln>
                <a:noFill/>
              </a:ln>
              <a:solidFill>
                <a:srgbClr val="CFE9FF"/>
              </a:solidFill>
              <a:effectLst/>
              <a:uFillTx/>
              <a:latin typeface="Arial" charset="0"/>
              <a:ea typeface="Arial" charset="0"/>
              <a:cs typeface="Arial" charset="0"/>
              <a:sym typeface="Helvetica"/>
            </a:endParaRPr>
          </a:p>
        </p:txBody>
      </p:sp>
    </p:spTree>
    <p:extLst>
      <p:ext uri="{BB962C8B-B14F-4D97-AF65-F5344CB8AC3E}">
        <p14:creationId xmlns:p14="http://schemas.microsoft.com/office/powerpoint/2010/main" val="807983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3BEA1CF-8352-4F71-9960-5BD3EE65AD88}"/>
              </a:ext>
            </a:extLst>
          </p:cNvPr>
          <p:cNvGraphicFramePr>
            <a:graphicFrameLocks noChangeAspect="1"/>
          </p:cNvGraphicFramePr>
          <p:nvPr>
            <p:custDataLst>
              <p:tags r:id="rId1"/>
            </p:custDataLst>
            <p:extLst>
              <p:ext uri="{D42A27DB-BD31-4B8C-83A1-F6EECF244321}">
                <p14:modId xmlns:p14="http://schemas.microsoft.com/office/powerpoint/2010/main" val="508168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7" name="Object 6" hidden="1">
                        <a:extLst>
                          <a:ext uri="{FF2B5EF4-FFF2-40B4-BE49-F238E27FC236}">
                            <a16:creationId xmlns:a16="http://schemas.microsoft.com/office/drawing/2014/main" id="{C3BEA1CF-8352-4F71-9960-5BD3EE65AD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5EFC9F2-FD01-4789-984C-FDDEE8E9866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sz="3200" dirty="0">
                <a:latin typeface="Arial" charset="0"/>
                <a:ea typeface="Arial" charset="0"/>
                <a:cs typeface="Arial" charset="0"/>
              </a:rPr>
              <a:t>#5 An Improved Quality of Life</a:t>
            </a:r>
            <a:r>
              <a:rPr lang="en-US" sz="1200" b="0" dirty="0">
                <a:latin typeface="Arial" charset="0"/>
                <a:ea typeface="Arial" charset="0"/>
                <a:cs typeface="Arial" charset="0"/>
              </a:rPr>
              <a:t>1</a:t>
            </a:r>
            <a:endParaRPr lang="en-US" sz="1200" b="0" baseline="30000" dirty="0">
              <a:latin typeface="Arial" charset="0"/>
              <a:ea typeface="Arial" charset="0"/>
              <a:cs typeface="Arial" charset="0"/>
            </a:endParaRPr>
          </a:p>
        </p:txBody>
      </p:sp>
      <p:sp>
        <p:nvSpPr>
          <p:cNvPr id="12" name="Text Placeholder 11"/>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err="1"/>
              <a:t>Forlani</a:t>
            </a:r>
            <a:r>
              <a:rPr lang="en-US" sz="700" dirty="0"/>
              <a:t> S, De </a:t>
            </a:r>
            <a:r>
              <a:rPr lang="en-US" sz="700" dirty="0" err="1"/>
              <a:t>Paulis</a:t>
            </a:r>
            <a:r>
              <a:rPr lang="en-US" sz="700" dirty="0"/>
              <a:t> R, </a:t>
            </a:r>
            <a:r>
              <a:rPr lang="en-US" sz="700" dirty="0" err="1"/>
              <a:t>Guerrieri</a:t>
            </a:r>
            <a:r>
              <a:rPr lang="en-US" sz="700" dirty="0"/>
              <a:t> Wolf L, Greco R, </a:t>
            </a:r>
            <a:r>
              <a:rPr lang="en-US" sz="700" dirty="0" err="1"/>
              <a:t>Polisca</a:t>
            </a:r>
            <a:r>
              <a:rPr lang="en-US" sz="700" dirty="0"/>
              <a:t> P, </a:t>
            </a:r>
            <a:r>
              <a:rPr lang="en-US" sz="700" dirty="0" err="1"/>
              <a:t>Moscarelli</a:t>
            </a:r>
            <a:r>
              <a:rPr lang="en-US" sz="700" dirty="0"/>
              <a:t> M, et al. Conversion to sinus rhythm by ablation improves quality of life in patients submitted to mitral valve surgery. Ann </a:t>
            </a:r>
            <a:r>
              <a:rPr lang="en-US" sz="700" dirty="0" err="1"/>
              <a:t>Thorac</a:t>
            </a:r>
            <a:r>
              <a:rPr lang="en-US" sz="700" dirty="0"/>
              <a:t> Surg. 2006;81(3):863–7.  </a:t>
            </a:r>
          </a:p>
        </p:txBody>
      </p:sp>
      <p:grpSp>
        <p:nvGrpSpPr>
          <p:cNvPr id="4" name="Group 3">
            <a:extLst>
              <a:ext uri="{FF2B5EF4-FFF2-40B4-BE49-F238E27FC236}">
                <a16:creationId xmlns:a16="http://schemas.microsoft.com/office/drawing/2014/main" id="{2A62FD73-3836-45AA-895D-EF7A77C4DC8F}"/>
              </a:ext>
            </a:extLst>
          </p:cNvPr>
          <p:cNvGrpSpPr/>
          <p:nvPr/>
        </p:nvGrpSpPr>
        <p:grpSpPr>
          <a:xfrm>
            <a:off x="1411530" y="1224870"/>
            <a:ext cx="6372592" cy="4167172"/>
            <a:chOff x="1411530" y="1224870"/>
            <a:chExt cx="6372592" cy="4167172"/>
          </a:xfrm>
        </p:grpSpPr>
        <p:pic>
          <p:nvPicPr>
            <p:cNvPr id="6" name="Picture 5"/>
            <p:cNvPicPr>
              <a:picLocks noChangeAspect="1"/>
            </p:cNvPicPr>
            <p:nvPr/>
          </p:nvPicPr>
          <p:blipFill>
            <a:blip r:embed="rId7"/>
            <a:stretch>
              <a:fillRect/>
            </a:stretch>
          </p:blipFill>
          <p:spPr>
            <a:xfrm>
              <a:off x="1411530" y="1224870"/>
              <a:ext cx="6372592" cy="41671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1505315" y="2319180"/>
              <a:ext cx="1542686" cy="274320"/>
            </a:xfrm>
            <a:prstGeom prst="rect">
              <a:avLst/>
            </a:prstGeom>
            <a:noFill/>
            <a:ln w="38100" cap="flat">
              <a:solidFill>
                <a:srgbClr val="FF620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000" b="1" i="0" u="none" strike="noStrike" cap="none" spc="0" normalizeH="0" baseline="0" dirty="0">
                <a:ln>
                  <a:noFill/>
                </a:ln>
                <a:solidFill>
                  <a:srgbClr val="CFE9FF"/>
                </a:solidFill>
                <a:effectLst/>
                <a:uFillTx/>
                <a:latin typeface="Arial" charset="0"/>
                <a:ea typeface="Arial" charset="0"/>
                <a:cs typeface="Arial" charset="0"/>
                <a:sym typeface="Helvetica"/>
              </a:endParaRPr>
            </a:p>
          </p:txBody>
        </p:sp>
        <p:sp>
          <p:nvSpPr>
            <p:cNvPr id="8" name="TextBox 7"/>
            <p:cNvSpPr txBox="1"/>
            <p:nvPr/>
          </p:nvSpPr>
          <p:spPr>
            <a:xfrm>
              <a:off x="1505315" y="3458306"/>
              <a:ext cx="1448900" cy="274320"/>
            </a:xfrm>
            <a:prstGeom prst="rect">
              <a:avLst/>
            </a:prstGeom>
            <a:noFill/>
            <a:ln w="38100" cap="flat">
              <a:solidFill>
                <a:srgbClr val="FF620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000" b="1" i="0" u="none" strike="noStrike" cap="none" spc="0" normalizeH="0" baseline="0" dirty="0">
                <a:ln>
                  <a:noFill/>
                </a:ln>
                <a:solidFill>
                  <a:srgbClr val="CFE9FF"/>
                </a:solidFill>
                <a:effectLst/>
                <a:uFillTx/>
                <a:latin typeface="Arial" charset="0"/>
                <a:ea typeface="Arial" charset="0"/>
                <a:cs typeface="Arial" charset="0"/>
                <a:sym typeface="Helvetica"/>
              </a:endParaRPr>
            </a:p>
          </p:txBody>
        </p:sp>
        <p:sp>
          <p:nvSpPr>
            <p:cNvPr id="9" name="TextBox 8"/>
            <p:cNvSpPr txBox="1"/>
            <p:nvPr/>
          </p:nvSpPr>
          <p:spPr>
            <a:xfrm>
              <a:off x="1505315" y="2590800"/>
              <a:ext cx="1730254" cy="274320"/>
            </a:xfrm>
            <a:prstGeom prst="rect">
              <a:avLst/>
            </a:prstGeom>
            <a:noFill/>
            <a:ln w="38100" cap="flat">
              <a:solidFill>
                <a:srgbClr val="FF620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000" b="1" i="0" u="none" strike="noStrike" cap="none" spc="0" normalizeH="0" baseline="0" dirty="0">
                <a:ln>
                  <a:noFill/>
                </a:ln>
                <a:solidFill>
                  <a:srgbClr val="CFE9FF"/>
                </a:solidFill>
                <a:effectLst/>
                <a:uFillTx/>
                <a:latin typeface="Arial" charset="0"/>
                <a:ea typeface="Arial" charset="0"/>
                <a:cs typeface="Arial" charset="0"/>
                <a:sym typeface="Helvetica"/>
              </a:endParaRPr>
            </a:p>
          </p:txBody>
        </p:sp>
        <p:sp>
          <p:nvSpPr>
            <p:cNvPr id="10" name="TextBox 9"/>
            <p:cNvSpPr txBox="1"/>
            <p:nvPr/>
          </p:nvSpPr>
          <p:spPr>
            <a:xfrm>
              <a:off x="1505314" y="3729926"/>
              <a:ext cx="1542685" cy="274320"/>
            </a:xfrm>
            <a:prstGeom prst="rect">
              <a:avLst/>
            </a:prstGeom>
            <a:noFill/>
            <a:ln w="38100" cap="flat">
              <a:solidFill>
                <a:srgbClr val="FF620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000" b="1" i="0" u="none" strike="noStrike" cap="none" spc="0" normalizeH="0" baseline="0" dirty="0">
                <a:ln>
                  <a:noFill/>
                </a:ln>
                <a:solidFill>
                  <a:srgbClr val="CFE9FF"/>
                </a:solidFill>
                <a:effectLst/>
                <a:uFillTx/>
                <a:latin typeface="Arial" charset="0"/>
                <a:ea typeface="Arial" charset="0"/>
                <a:cs typeface="Arial" charset="0"/>
                <a:sym typeface="Helvetica"/>
              </a:endParaRPr>
            </a:p>
          </p:txBody>
        </p:sp>
        <p:sp>
          <p:nvSpPr>
            <p:cNvPr id="11" name="TextBox 10"/>
            <p:cNvSpPr txBox="1"/>
            <p:nvPr/>
          </p:nvSpPr>
          <p:spPr>
            <a:xfrm>
              <a:off x="1505313" y="4008636"/>
              <a:ext cx="827579" cy="276340"/>
            </a:xfrm>
            <a:prstGeom prst="rect">
              <a:avLst/>
            </a:prstGeom>
            <a:noFill/>
            <a:ln w="38100" cap="flat">
              <a:solidFill>
                <a:srgbClr val="FF620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000" b="1" i="0" u="none" strike="noStrike" cap="none" spc="0" normalizeH="0" baseline="0" dirty="0">
                <a:ln>
                  <a:noFill/>
                </a:ln>
                <a:solidFill>
                  <a:srgbClr val="CFE9FF"/>
                </a:solidFill>
                <a:effectLst/>
                <a:uFillTx/>
                <a:latin typeface="Arial" charset="0"/>
                <a:ea typeface="Arial" charset="0"/>
                <a:cs typeface="Arial" charset="0"/>
                <a:sym typeface="Helvetica"/>
              </a:endParaRPr>
            </a:p>
          </p:txBody>
        </p:sp>
        <p:sp>
          <p:nvSpPr>
            <p:cNvPr id="13" name="TextBox 12"/>
            <p:cNvSpPr txBox="1"/>
            <p:nvPr/>
          </p:nvSpPr>
          <p:spPr>
            <a:xfrm>
              <a:off x="1505313" y="3187681"/>
              <a:ext cx="1448900" cy="274320"/>
            </a:xfrm>
            <a:prstGeom prst="rect">
              <a:avLst/>
            </a:prstGeom>
            <a:noFill/>
            <a:ln w="38100" cap="flat">
              <a:solidFill>
                <a:srgbClr val="FF620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000" b="1" i="0" u="none" strike="noStrike" cap="none" spc="0" normalizeH="0" baseline="0" dirty="0">
                <a:ln>
                  <a:noFill/>
                </a:ln>
                <a:solidFill>
                  <a:srgbClr val="CFE9FF"/>
                </a:solidFill>
                <a:effectLst/>
                <a:uFillTx/>
                <a:latin typeface="Arial" charset="0"/>
                <a:ea typeface="Arial" charset="0"/>
                <a:cs typeface="Arial" charset="0"/>
                <a:sym typeface="Helvetica"/>
              </a:endParaRPr>
            </a:p>
          </p:txBody>
        </p:sp>
        <p:sp>
          <p:nvSpPr>
            <p:cNvPr id="14" name="TextBox 13"/>
            <p:cNvSpPr txBox="1"/>
            <p:nvPr/>
          </p:nvSpPr>
          <p:spPr>
            <a:xfrm>
              <a:off x="1505312" y="4595784"/>
              <a:ext cx="593119" cy="274320"/>
            </a:xfrm>
            <a:prstGeom prst="rect">
              <a:avLst/>
            </a:prstGeom>
            <a:noFill/>
            <a:ln w="38100" cap="flat">
              <a:solidFill>
                <a:srgbClr val="FF620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000" b="1" i="0" u="none" strike="noStrike" cap="none" spc="0" normalizeH="0" baseline="0" dirty="0">
                <a:ln>
                  <a:noFill/>
                </a:ln>
                <a:solidFill>
                  <a:srgbClr val="CFE9FF"/>
                </a:solidFill>
                <a:effectLst/>
                <a:uFillTx/>
                <a:latin typeface="Arial" charset="0"/>
                <a:ea typeface="Arial" charset="0"/>
                <a:cs typeface="Arial" charset="0"/>
                <a:sym typeface="Helvetica"/>
              </a:endParaRPr>
            </a:p>
          </p:txBody>
        </p:sp>
      </p:grpSp>
    </p:spTree>
    <p:extLst>
      <p:ext uri="{BB962C8B-B14F-4D97-AF65-F5344CB8AC3E}">
        <p14:creationId xmlns:p14="http://schemas.microsoft.com/office/powerpoint/2010/main" val="3046607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endParaRPr lang="en-US"/>
          </a:p>
        </p:txBody>
      </p:sp>
      <p:sp>
        <p:nvSpPr>
          <p:cNvPr id="196" name="Shape 196"/>
          <p:cNvSpPr>
            <a:spLocks noGrp="1"/>
          </p:cNvSpPr>
          <p:nvPr>
            <p:ph type="title"/>
          </p:nvPr>
        </p:nvSpPr>
        <p:spPr>
          <a:prstGeom prst="rect">
            <a:avLst/>
          </a:prstGeom>
        </p:spPr>
        <p:txBody>
          <a:bodyPr>
            <a:noAutofit/>
          </a:bodyPr>
          <a:lstStyle>
            <a:lvl1pPr defTabSz="434340">
              <a:defRPr sz="3989" b="1"/>
            </a:lvl1pPr>
          </a:lstStyle>
          <a:p>
            <a:r>
              <a:rPr sz="3600" dirty="0">
                <a:latin typeface="Arial" charset="0"/>
                <a:ea typeface="Arial" charset="0"/>
                <a:cs typeface="Arial" charset="0"/>
              </a:rPr>
              <a:t>Societal Guidelines </a:t>
            </a:r>
            <a:br>
              <a:rPr lang="en-US" sz="3600" dirty="0">
                <a:latin typeface="Arial" charset="0"/>
                <a:ea typeface="Arial" charset="0"/>
                <a:cs typeface="Arial" charset="0"/>
              </a:rPr>
            </a:br>
            <a:r>
              <a:rPr sz="3600" dirty="0">
                <a:latin typeface="Arial" charset="0"/>
                <a:ea typeface="Arial" charset="0"/>
                <a:cs typeface="Arial" charset="0"/>
              </a:rPr>
              <a:t>for Concomitant </a:t>
            </a:r>
            <a:br>
              <a:rPr lang="en-US" sz="3600" dirty="0">
                <a:latin typeface="Arial" charset="0"/>
                <a:ea typeface="Arial" charset="0"/>
                <a:cs typeface="Arial" charset="0"/>
              </a:rPr>
            </a:br>
            <a:r>
              <a:rPr sz="3600" dirty="0">
                <a:latin typeface="Arial" charset="0"/>
                <a:ea typeface="Arial" charset="0"/>
                <a:cs typeface="Arial" charset="0"/>
              </a:rPr>
              <a:t>Atrial Fibrillation Surgery</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Concomitant Class I Recommendation</a:t>
            </a:r>
          </a:p>
        </p:txBody>
      </p:sp>
      <p:sp>
        <p:nvSpPr>
          <p:cNvPr id="3" name="Text Placeholder 2"/>
          <p:cNvSpPr>
            <a:spLocks noGrp="1"/>
          </p:cNvSpPr>
          <p:nvPr>
            <p:ph type="body" sz="quarter" idx="10"/>
          </p:nvPr>
        </p:nvSpPr>
        <p:spPr/>
        <p:txBody>
          <a:bodyPr/>
          <a:lstStyle/>
          <a:p>
            <a:r>
              <a:rPr lang="en-US" sz="700" dirty="0">
                <a:latin typeface="Arial" panose="020B0604020202020204" pitchFamily="34" charset="0"/>
                <a:cs typeface="Arial" panose="020B0604020202020204" pitchFamily="34" charset="0"/>
              </a:rPr>
              <a:t>Sources Available in Appendix E. </a:t>
            </a:r>
            <a:r>
              <a:rPr lang="en-US" sz="700" dirty="0"/>
              <a:t>COR = Class of Recommendation       LOE = Level of Evidence</a:t>
            </a:r>
            <a:endParaRPr lang="en-US" sz="7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AD50241-C6BC-7F30-CE22-3B7181516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36461"/>
            <a:ext cx="7772400" cy="4303866"/>
          </a:xfrm>
          <a:prstGeom prst="rect">
            <a:avLst/>
          </a:prstGeom>
        </p:spPr>
      </p:pic>
    </p:spTree>
    <p:extLst>
      <p:ext uri="{BB962C8B-B14F-4D97-AF65-F5344CB8AC3E}">
        <p14:creationId xmlns:p14="http://schemas.microsoft.com/office/powerpoint/2010/main" val="571267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6091" y="4952820"/>
            <a:ext cx="1930003" cy="850861"/>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71100" y="4100717"/>
            <a:ext cx="1079413" cy="1048900"/>
          </a:xfrm>
          <a:prstGeom prst="rect">
            <a:avLst/>
          </a:prstGeom>
        </p:spPr>
      </p:pic>
      <p:sp>
        <p:nvSpPr>
          <p:cNvPr id="2" name="Title 1"/>
          <p:cNvSpPr>
            <a:spLocks noGrp="1"/>
          </p:cNvSpPr>
          <p:nvPr>
            <p:ph type="title"/>
          </p:nvPr>
        </p:nvSpPr>
        <p:spPr/>
        <p:txBody>
          <a:bodyPr/>
          <a:lstStyle/>
          <a:p>
            <a:r>
              <a:rPr lang="en-US" sz="3200" dirty="0">
                <a:latin typeface="Arial" charset="0"/>
                <a:ea typeface="Arial" charset="0"/>
                <a:cs typeface="Arial" charset="0"/>
              </a:rPr>
              <a:t>General Societal Guidelines</a:t>
            </a:r>
          </a:p>
        </p:txBody>
      </p:sp>
      <p:sp>
        <p:nvSpPr>
          <p:cNvPr id="3" name="Text Placeholder 2"/>
          <p:cNvSpPr>
            <a:spLocks noGrp="1"/>
          </p:cNvSpPr>
          <p:nvPr>
            <p:ph type="body" sz="half" idx="1"/>
          </p:nvPr>
        </p:nvSpPr>
        <p:spPr/>
        <p:txBody>
          <a:bodyPr/>
          <a:lstStyle/>
          <a:p>
            <a:pPr marL="0" indent="0" algn="ctr" fontAlgn="base">
              <a:spcBef>
                <a:spcPct val="0"/>
              </a:spcBef>
              <a:spcAft>
                <a:spcPct val="0"/>
              </a:spcAft>
              <a:buNone/>
            </a:pPr>
            <a:r>
              <a:rPr lang="en-US" sz="2800" b="1" dirty="0"/>
              <a:t>Class I or II Recommendations</a:t>
            </a:r>
          </a:p>
          <a:p>
            <a:pPr marL="0" indent="0" algn="ctr" fontAlgn="base">
              <a:spcBef>
                <a:spcPct val="0"/>
              </a:spcBef>
              <a:spcAft>
                <a:spcPct val="0"/>
              </a:spcAft>
              <a:buNone/>
            </a:pPr>
            <a:r>
              <a:rPr lang="en-US" sz="2800" i="1" dirty="0"/>
              <a:t>“It is advisable that all patients with </a:t>
            </a:r>
          </a:p>
          <a:p>
            <a:pPr marL="0" indent="0" algn="ctr" fontAlgn="base">
              <a:spcBef>
                <a:spcPct val="0"/>
              </a:spcBef>
              <a:spcAft>
                <a:spcPct val="0"/>
              </a:spcAft>
              <a:buNone/>
            </a:pPr>
            <a:r>
              <a:rPr lang="en-US" sz="2800" i="1" dirty="0"/>
              <a:t>documented </a:t>
            </a:r>
            <a:r>
              <a:rPr lang="en-US" sz="2800" i="1" dirty="0" err="1"/>
              <a:t>Afib</a:t>
            </a:r>
            <a:r>
              <a:rPr lang="en-US" sz="2800" i="1" dirty="0"/>
              <a:t> referred for other cardiac surgeries undergo a….procedure for </a:t>
            </a:r>
            <a:r>
              <a:rPr lang="en-US" sz="2800" i="1" dirty="0" err="1"/>
              <a:t>Afib</a:t>
            </a:r>
            <a:r>
              <a:rPr lang="en-US" sz="2800" i="1" dirty="0"/>
              <a:t>…”</a:t>
            </a:r>
          </a:p>
          <a:p>
            <a:pPr marL="0" indent="0" fontAlgn="base">
              <a:spcBef>
                <a:spcPct val="0"/>
              </a:spcBef>
              <a:spcAft>
                <a:spcPct val="0"/>
              </a:spcAft>
              <a:buNone/>
            </a:pPr>
            <a:endParaRPr lang="en-US" sz="2800" i="1" baseline="30000" dirty="0"/>
          </a:p>
          <a:p>
            <a:pPr marL="0" indent="0" algn="ctr" fontAlgn="base">
              <a:spcBef>
                <a:spcPct val="0"/>
              </a:spcBef>
              <a:spcAft>
                <a:spcPct val="0"/>
              </a:spcAft>
              <a:buNone/>
            </a:pPr>
            <a:r>
              <a:rPr lang="en-US" sz="1600" b="1" dirty="0"/>
              <a:t>Heart Rhythm Society</a:t>
            </a:r>
          </a:p>
          <a:p>
            <a:pPr marL="0" indent="0" algn="ctr" fontAlgn="base">
              <a:spcBef>
                <a:spcPct val="0"/>
              </a:spcBef>
              <a:spcAft>
                <a:spcPct val="0"/>
              </a:spcAft>
              <a:buNone/>
            </a:pPr>
            <a:endParaRPr lang="en-US" sz="1600" b="1" dirty="0"/>
          </a:p>
          <a:p>
            <a:pPr marL="0" indent="0" algn="ctr" fontAlgn="base">
              <a:spcBef>
                <a:spcPct val="0"/>
              </a:spcBef>
              <a:spcAft>
                <a:spcPct val="0"/>
              </a:spcAft>
              <a:buNone/>
            </a:pPr>
            <a:r>
              <a:rPr lang="en-US" sz="1600" b="1" dirty="0"/>
              <a:t>American College of Cardiology</a:t>
            </a:r>
          </a:p>
          <a:p>
            <a:pPr marL="0" indent="0" algn="ctr" fontAlgn="base">
              <a:spcBef>
                <a:spcPct val="0"/>
              </a:spcBef>
              <a:spcAft>
                <a:spcPct val="0"/>
              </a:spcAft>
              <a:buNone/>
            </a:pPr>
            <a:endParaRPr lang="en-US" sz="1600" b="1" dirty="0"/>
          </a:p>
          <a:p>
            <a:pPr marL="0" indent="0" algn="ctr" fontAlgn="base">
              <a:spcBef>
                <a:spcPct val="0"/>
              </a:spcBef>
              <a:spcAft>
                <a:spcPct val="0"/>
              </a:spcAft>
              <a:buNone/>
            </a:pPr>
            <a:r>
              <a:rPr lang="en-US" sz="1600" b="1" dirty="0"/>
              <a:t>American Heart Association</a:t>
            </a:r>
          </a:p>
          <a:p>
            <a:pPr marL="0" indent="0" algn="ctr" fontAlgn="base">
              <a:spcBef>
                <a:spcPct val="0"/>
              </a:spcBef>
              <a:spcAft>
                <a:spcPct val="0"/>
              </a:spcAft>
              <a:buNone/>
            </a:pPr>
            <a:endParaRPr lang="en-US" sz="1600" b="1" dirty="0"/>
          </a:p>
          <a:p>
            <a:pPr marL="0" indent="0" algn="ctr" fontAlgn="base">
              <a:spcBef>
                <a:spcPct val="0"/>
              </a:spcBef>
              <a:spcAft>
                <a:spcPct val="0"/>
              </a:spcAft>
              <a:buNone/>
            </a:pPr>
            <a:r>
              <a:rPr lang="en-US" sz="1600" b="1" dirty="0"/>
              <a:t>Society of Thoracic Surgeons</a:t>
            </a:r>
          </a:p>
          <a:p>
            <a:pPr marL="0" indent="0" algn="ctr" fontAlgn="base">
              <a:spcBef>
                <a:spcPct val="0"/>
              </a:spcBef>
              <a:spcAft>
                <a:spcPct val="0"/>
              </a:spcAft>
              <a:buNone/>
            </a:pPr>
            <a:endParaRPr lang="en-US" sz="1600" b="1" dirty="0"/>
          </a:p>
          <a:p>
            <a:pPr marL="0" indent="0" algn="ctr" fontAlgn="base">
              <a:spcBef>
                <a:spcPct val="0"/>
              </a:spcBef>
              <a:spcAft>
                <a:spcPct val="0"/>
              </a:spcAft>
              <a:buNone/>
            </a:pPr>
            <a:r>
              <a:rPr lang="en-US" sz="1600" b="1" dirty="0"/>
              <a:t>European Heart Rhythm Association</a:t>
            </a:r>
          </a:p>
          <a:p>
            <a:pPr marL="0" indent="0" algn="ctr" fontAlgn="base">
              <a:spcBef>
                <a:spcPct val="0"/>
              </a:spcBef>
              <a:spcAft>
                <a:spcPct val="0"/>
              </a:spcAft>
              <a:buNone/>
            </a:pPr>
            <a:endParaRPr lang="en-US" sz="1600" b="1" dirty="0"/>
          </a:p>
          <a:p>
            <a:pPr marL="0" indent="0" algn="ctr" fontAlgn="base">
              <a:spcBef>
                <a:spcPct val="0"/>
              </a:spcBef>
              <a:spcAft>
                <a:spcPct val="0"/>
              </a:spcAft>
              <a:buNone/>
            </a:pPr>
            <a:r>
              <a:rPr lang="en-US" sz="1600" b="1" dirty="0"/>
              <a:t>European Cardiac Arrhythmia Society</a:t>
            </a:r>
          </a:p>
          <a:p>
            <a:pPr marL="0" indent="0" algn="ctr" fontAlgn="base">
              <a:spcBef>
                <a:spcPct val="0"/>
              </a:spcBef>
              <a:spcAft>
                <a:spcPct val="0"/>
              </a:spcAft>
              <a:buNone/>
            </a:pPr>
            <a:endParaRPr lang="en-US" sz="1600" b="1" dirty="0"/>
          </a:p>
          <a:p>
            <a:pPr marL="0" indent="0" algn="ctr" fontAlgn="base">
              <a:spcBef>
                <a:spcPct val="0"/>
              </a:spcBef>
              <a:spcAft>
                <a:spcPct val="0"/>
              </a:spcAft>
              <a:buNone/>
            </a:pPr>
            <a:r>
              <a:rPr lang="en-US" sz="1600" b="1" dirty="0"/>
              <a:t>European Society of Cardiothoracic Surgery</a:t>
            </a:r>
          </a:p>
        </p:txBody>
      </p:sp>
      <p:sp>
        <p:nvSpPr>
          <p:cNvPr id="4" name="Text Placeholder 3"/>
          <p:cNvSpPr>
            <a:spLocks noGrp="1"/>
          </p:cNvSpPr>
          <p:nvPr>
            <p:ph type="body" sz="quarter" idx="10"/>
          </p:nvPr>
        </p:nvSpPr>
        <p:spPr/>
        <p:txBody>
          <a:bodyPr/>
          <a:lstStyle/>
          <a:p>
            <a:endParaRPr lang="en-US"/>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726" y="6063223"/>
            <a:ext cx="1735813" cy="622155"/>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74313" y="4026557"/>
            <a:ext cx="1057009" cy="1057009"/>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6188" y="4053275"/>
            <a:ext cx="1585316" cy="667558"/>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18703" y="2929975"/>
            <a:ext cx="1036320" cy="1024128"/>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2540" y="2874232"/>
            <a:ext cx="1037106" cy="1041271"/>
          </a:xfrm>
          <a:prstGeom prst="rect">
            <a:avLst/>
          </a:prstGeom>
        </p:spPr>
      </p:pic>
    </p:spTree>
    <p:extLst>
      <p:ext uri="{BB962C8B-B14F-4D97-AF65-F5344CB8AC3E}">
        <p14:creationId xmlns:p14="http://schemas.microsoft.com/office/powerpoint/2010/main" val="1747710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charset="0"/>
                <a:ea typeface="Arial" charset="0"/>
                <a:cs typeface="Arial" charset="0"/>
              </a:rPr>
              <a:t>2017 HRS/EHRA/ECAS/APHRS/SOLAECE</a:t>
            </a:r>
            <a:r>
              <a:rPr lang="en-US" sz="1200" b="0" dirty="0">
                <a:latin typeface="Arial" charset="0"/>
                <a:ea typeface="Arial" charset="0"/>
                <a:cs typeface="Arial" charset="0"/>
              </a:rPr>
              <a:t>1</a:t>
            </a:r>
            <a:r>
              <a:rPr lang="en-US" sz="2800" dirty="0">
                <a:latin typeface="Arial" charset="0"/>
                <a:ea typeface="Arial" charset="0"/>
                <a:cs typeface="Arial" charset="0"/>
              </a:rPr>
              <a:t> </a:t>
            </a:r>
          </a:p>
        </p:txBody>
      </p:sp>
      <p:sp>
        <p:nvSpPr>
          <p:cNvPr id="13" name="Text Placeholder 1"/>
          <p:cNvSpPr>
            <a:spLocks noGrp="1"/>
          </p:cNvSpPr>
          <p:nvPr>
            <p:ph type="body" sz="half" idx="1"/>
          </p:nvPr>
        </p:nvSpPr>
        <p:spPr/>
        <p:txBody>
          <a:bodyPr>
            <a:noAutofit/>
          </a:bodyPr>
          <a:lstStyle/>
          <a:p>
            <a:pPr marL="0" indent="0">
              <a:spcAft>
                <a:spcPts val="600"/>
              </a:spcAft>
              <a:buNone/>
            </a:pPr>
            <a:r>
              <a:rPr lang="en-US" sz="2000" dirty="0">
                <a:latin typeface="Arial" charset="0"/>
                <a:ea typeface="Arial" charset="0"/>
                <a:cs typeface="Arial" charset="0"/>
              </a:rPr>
              <a:t>Class of Recommendation – I </a:t>
            </a:r>
          </a:p>
          <a:p>
            <a:pPr>
              <a:spcAft>
                <a:spcPts val="600"/>
              </a:spcAft>
            </a:pPr>
            <a:r>
              <a:rPr lang="en-US" sz="1600" dirty="0">
                <a:latin typeface="Arial" charset="0"/>
                <a:ea typeface="Arial" charset="0"/>
                <a:cs typeface="Arial" charset="0"/>
              </a:rPr>
              <a:t>Surgical ablation of AF is </a:t>
            </a:r>
            <a:r>
              <a:rPr lang="en-US" sz="1600" b="1" dirty="0">
                <a:solidFill>
                  <a:srgbClr val="FF620B"/>
                </a:solidFill>
                <a:latin typeface="Arial" charset="0"/>
                <a:ea typeface="Arial" charset="0"/>
                <a:cs typeface="Arial" charset="0"/>
              </a:rPr>
              <a:t>RECOMMENDED</a:t>
            </a:r>
            <a:r>
              <a:rPr lang="en-US" sz="1600" dirty="0">
                <a:latin typeface="Arial" charset="0"/>
                <a:ea typeface="Arial" charset="0"/>
                <a:cs typeface="Arial" charset="0"/>
              </a:rPr>
              <a:t> for paroxysmal, persistent, and long-standing persistent patients who are </a:t>
            </a:r>
            <a:r>
              <a:rPr lang="en-US" sz="1600" u="sng" dirty="0">
                <a:latin typeface="Arial" charset="0"/>
                <a:ea typeface="Arial" charset="0"/>
                <a:cs typeface="Arial" charset="0"/>
              </a:rPr>
              <a:t>symptomatic AF refractory or intolerant to at least one Class 1 or 3 antiarrhythmic medication</a:t>
            </a:r>
            <a:r>
              <a:rPr lang="en-US" sz="1600" dirty="0">
                <a:latin typeface="Arial" charset="0"/>
                <a:ea typeface="Arial" charset="0"/>
                <a:cs typeface="Arial" charset="0"/>
              </a:rPr>
              <a:t> during </a:t>
            </a:r>
            <a:r>
              <a:rPr lang="en-US" sz="1800" b="1" dirty="0">
                <a:latin typeface="Arial" charset="0"/>
                <a:ea typeface="Arial" charset="0"/>
                <a:cs typeface="Arial" charset="0"/>
              </a:rPr>
              <a:t>concomitant open procedures (such as MVR).</a:t>
            </a:r>
            <a:r>
              <a:rPr lang="en-US" sz="1600" b="1" dirty="0">
                <a:latin typeface="Arial" charset="0"/>
                <a:ea typeface="Arial" charset="0"/>
                <a:cs typeface="Arial" charset="0"/>
              </a:rPr>
              <a:t> </a:t>
            </a:r>
            <a:r>
              <a:rPr lang="en-US" sz="1600" dirty="0">
                <a:solidFill>
                  <a:srgbClr val="067AAD"/>
                </a:solidFill>
                <a:latin typeface="Arial" charset="0"/>
                <a:ea typeface="Arial" charset="0"/>
                <a:cs typeface="Arial" charset="0"/>
              </a:rPr>
              <a:t>(Class I, Level B nonrandomized)</a:t>
            </a:r>
          </a:p>
          <a:p>
            <a:pPr>
              <a:spcAft>
                <a:spcPts val="600"/>
              </a:spcAft>
            </a:pPr>
            <a:r>
              <a:rPr lang="en-US" sz="1600" dirty="0">
                <a:latin typeface="Arial" charset="0"/>
                <a:ea typeface="Arial" charset="0"/>
                <a:cs typeface="Arial" charset="0"/>
              </a:rPr>
              <a:t>Surgical ablation of AF is </a:t>
            </a:r>
            <a:r>
              <a:rPr lang="en-US" sz="1600" b="1" dirty="0">
                <a:solidFill>
                  <a:srgbClr val="FF620B"/>
                </a:solidFill>
                <a:latin typeface="Arial" charset="0"/>
                <a:ea typeface="Arial" charset="0"/>
                <a:cs typeface="Arial" charset="0"/>
              </a:rPr>
              <a:t>RECOMMENDED</a:t>
            </a:r>
            <a:r>
              <a:rPr lang="en-US" sz="1600" dirty="0">
                <a:latin typeface="Arial" charset="0"/>
                <a:ea typeface="Arial" charset="0"/>
                <a:cs typeface="Arial" charset="0"/>
              </a:rPr>
              <a:t> for paroxysmal, persistent, and long-standing persistent patients who are </a:t>
            </a:r>
            <a:r>
              <a:rPr lang="en-US" sz="1600" u="sng" dirty="0">
                <a:latin typeface="Arial" charset="0"/>
                <a:ea typeface="Arial" charset="0"/>
                <a:cs typeface="Arial" charset="0"/>
              </a:rPr>
              <a:t>symptomatic AF prior to initiation of antiarrhythmic therapy with a class 1 or 3 antiarrhythmic medication</a:t>
            </a:r>
            <a:r>
              <a:rPr lang="en-US" sz="1600" dirty="0">
                <a:latin typeface="Arial" charset="0"/>
                <a:ea typeface="Arial" charset="0"/>
                <a:cs typeface="Arial" charset="0"/>
              </a:rPr>
              <a:t> during </a:t>
            </a:r>
            <a:r>
              <a:rPr lang="en-US" sz="1800" b="1" dirty="0">
                <a:latin typeface="Arial" charset="0"/>
                <a:ea typeface="Arial" charset="0"/>
                <a:cs typeface="Arial" charset="0"/>
              </a:rPr>
              <a:t>concomitant open procedures (such as MVR).</a:t>
            </a:r>
            <a:r>
              <a:rPr lang="en-US" sz="1800" dirty="0">
                <a:latin typeface="Arial" charset="0"/>
                <a:ea typeface="Arial" charset="0"/>
                <a:cs typeface="Arial" charset="0"/>
              </a:rPr>
              <a:t> </a:t>
            </a:r>
            <a:r>
              <a:rPr lang="en-US" sz="1600" dirty="0">
                <a:solidFill>
                  <a:srgbClr val="067AAD"/>
                </a:solidFill>
                <a:latin typeface="Arial" charset="0"/>
                <a:ea typeface="Arial" charset="0"/>
                <a:cs typeface="Arial" charset="0"/>
              </a:rPr>
              <a:t>(Class I, Level B nonrandomized)</a:t>
            </a:r>
          </a:p>
          <a:p>
            <a:pPr>
              <a:spcAft>
                <a:spcPts val="600"/>
              </a:spcAft>
            </a:pPr>
            <a:r>
              <a:rPr lang="en-US" sz="1600" dirty="0">
                <a:latin typeface="Arial" charset="0"/>
                <a:ea typeface="Arial" charset="0"/>
                <a:cs typeface="Arial" charset="0"/>
              </a:rPr>
              <a:t>Surgical ablation of AF is </a:t>
            </a:r>
            <a:r>
              <a:rPr lang="en-US" sz="1600" b="1" dirty="0">
                <a:solidFill>
                  <a:srgbClr val="FF620B"/>
                </a:solidFill>
                <a:latin typeface="Arial" charset="0"/>
                <a:ea typeface="Arial" charset="0"/>
                <a:cs typeface="Arial" charset="0"/>
              </a:rPr>
              <a:t>RECOMMENDED</a:t>
            </a:r>
            <a:r>
              <a:rPr lang="en-US" sz="1600" dirty="0">
                <a:latin typeface="Arial" charset="0"/>
                <a:ea typeface="Arial" charset="0"/>
                <a:cs typeface="Arial" charset="0"/>
              </a:rPr>
              <a:t> for paroxysmal, persistent, and long-standing persistent patients who are </a:t>
            </a:r>
            <a:r>
              <a:rPr lang="en-US" sz="1600" u="sng" dirty="0">
                <a:latin typeface="Arial" charset="0"/>
                <a:ea typeface="Arial" charset="0"/>
                <a:cs typeface="Arial" charset="0"/>
              </a:rPr>
              <a:t>symptomatic AF refractory or intolerant to at least one Class 1 or 3 antiarrhythmic medication</a:t>
            </a:r>
            <a:r>
              <a:rPr lang="en-US" sz="1600" dirty="0">
                <a:latin typeface="Arial" charset="0"/>
                <a:ea typeface="Arial" charset="0"/>
                <a:cs typeface="Arial" charset="0"/>
              </a:rPr>
              <a:t> during </a:t>
            </a:r>
            <a:r>
              <a:rPr lang="en-US" sz="1800" b="1" dirty="0">
                <a:latin typeface="Arial" charset="0"/>
                <a:ea typeface="Arial" charset="0"/>
                <a:cs typeface="Arial" charset="0"/>
              </a:rPr>
              <a:t>concomitant closed procedures (such as CABG and AVR).</a:t>
            </a:r>
            <a:r>
              <a:rPr lang="en-US" sz="1600" b="1" dirty="0">
                <a:latin typeface="Arial" charset="0"/>
                <a:ea typeface="Arial" charset="0"/>
                <a:cs typeface="Arial" charset="0"/>
              </a:rPr>
              <a:t> </a:t>
            </a:r>
            <a:r>
              <a:rPr lang="en-US" sz="1600" dirty="0">
                <a:solidFill>
                  <a:srgbClr val="067AAD"/>
                </a:solidFill>
                <a:latin typeface="Arial" charset="0"/>
                <a:ea typeface="Arial" charset="0"/>
                <a:cs typeface="Arial" charset="0"/>
              </a:rPr>
              <a:t>(Class I, Level B nonrandomized)</a:t>
            </a:r>
          </a:p>
        </p:txBody>
      </p:sp>
      <p:sp>
        <p:nvSpPr>
          <p:cNvPr id="4" name="Text Placeholder 3"/>
          <p:cNvSpPr>
            <a:spLocks noGrp="1"/>
          </p:cNvSpPr>
          <p:nvPr>
            <p:ph type="body" sz="quarter" idx="10"/>
          </p:nvPr>
        </p:nvSpPr>
        <p:spPr/>
        <p:txBody>
          <a:bodyPr/>
          <a:lstStyle/>
          <a:p>
            <a:r>
              <a:rPr lang="ru-RU" sz="700" baseline="30000" dirty="0">
                <a:latin typeface="Arial" panose="020B0604020202020204" pitchFamily="34" charset="0"/>
                <a:cs typeface="Arial" panose="020B0604020202020204" pitchFamily="34" charset="0"/>
              </a:rPr>
              <a:t>1 </a:t>
            </a:r>
            <a:r>
              <a:rPr lang="en-US" sz="700" dirty="0">
                <a:latin typeface="Arial" panose="020B0604020202020204" pitchFamily="34" charset="0"/>
                <a:cs typeface="Arial" panose="020B0604020202020204" pitchFamily="34" charset="0"/>
              </a:rPr>
              <a:t>Calkins H, </a:t>
            </a:r>
            <a:r>
              <a:rPr lang="en-US" sz="700" dirty="0" err="1">
                <a:latin typeface="Arial" panose="020B0604020202020204" pitchFamily="34" charset="0"/>
                <a:cs typeface="Arial" panose="020B0604020202020204" pitchFamily="34" charset="0"/>
              </a:rPr>
              <a:t>Hindricks</a:t>
            </a:r>
            <a:r>
              <a:rPr lang="en-US" sz="700" dirty="0">
                <a:latin typeface="Arial" panose="020B0604020202020204" pitchFamily="34" charset="0"/>
                <a:cs typeface="Arial" panose="020B0604020202020204" pitchFamily="34" charset="0"/>
              </a:rPr>
              <a:t> G, </a:t>
            </a:r>
            <a:r>
              <a:rPr lang="en-US" sz="700" dirty="0" err="1">
                <a:latin typeface="Arial" panose="020B0604020202020204" pitchFamily="34" charset="0"/>
                <a:cs typeface="Arial" panose="020B0604020202020204" pitchFamily="34" charset="0"/>
              </a:rPr>
              <a:t>Cappato</a:t>
            </a:r>
            <a:r>
              <a:rPr lang="en-US" sz="700" dirty="0">
                <a:latin typeface="Arial" panose="020B0604020202020204" pitchFamily="34" charset="0"/>
                <a:cs typeface="Arial" panose="020B0604020202020204" pitchFamily="34" charset="0"/>
              </a:rPr>
              <a:t> R, Kim Y-H, </a:t>
            </a:r>
            <a:r>
              <a:rPr lang="en-US" sz="700" dirty="0" err="1">
                <a:latin typeface="Arial" panose="020B0604020202020204" pitchFamily="34" charset="0"/>
                <a:cs typeface="Arial" panose="020B0604020202020204" pitchFamily="34" charset="0"/>
              </a:rPr>
              <a:t>Saad</a:t>
            </a:r>
            <a:r>
              <a:rPr lang="en-US" sz="700" dirty="0">
                <a:latin typeface="Arial" panose="020B0604020202020204" pitchFamily="34" charset="0"/>
                <a:cs typeface="Arial" panose="020B0604020202020204" pitchFamily="34" charset="0"/>
              </a:rPr>
              <a:t> EB, </a:t>
            </a:r>
            <a:r>
              <a:rPr lang="en-US" sz="700" dirty="0" err="1">
                <a:latin typeface="Arial" panose="020B0604020202020204" pitchFamily="34" charset="0"/>
                <a:cs typeface="Arial" panose="020B0604020202020204" pitchFamily="34" charset="0"/>
              </a:rPr>
              <a:t>Aguinaga</a:t>
            </a:r>
            <a:r>
              <a:rPr lang="en-US" sz="700" dirty="0">
                <a:latin typeface="Arial" panose="020B0604020202020204" pitchFamily="34" charset="0"/>
                <a:cs typeface="Arial" panose="020B0604020202020204" pitchFamily="34" charset="0"/>
              </a:rPr>
              <a:t> L, </a:t>
            </a:r>
            <a:r>
              <a:rPr lang="en-US" sz="700" dirty="0" err="1">
                <a:latin typeface="Arial" panose="020B0604020202020204" pitchFamily="34" charset="0"/>
                <a:cs typeface="Arial" panose="020B0604020202020204" pitchFamily="34" charset="0"/>
              </a:rPr>
              <a:t>Akar</a:t>
            </a:r>
            <a:r>
              <a:rPr lang="en-US" sz="700" dirty="0">
                <a:latin typeface="Arial" panose="020B0604020202020204" pitchFamily="34" charset="0"/>
                <a:cs typeface="Arial" panose="020B0604020202020204" pitchFamily="34" charset="0"/>
              </a:rPr>
              <a:t> JG, Badhwar V, </a:t>
            </a:r>
            <a:r>
              <a:rPr lang="en-US" sz="700" dirty="0" err="1">
                <a:latin typeface="Arial" panose="020B0604020202020204" pitchFamily="34" charset="0"/>
                <a:cs typeface="Arial" panose="020B0604020202020204" pitchFamily="34" charset="0"/>
              </a:rPr>
              <a:t>Brugada</a:t>
            </a:r>
            <a:r>
              <a:rPr lang="en-US" sz="700" dirty="0">
                <a:latin typeface="Arial" panose="020B0604020202020204" pitchFamily="34" charset="0"/>
                <a:cs typeface="Arial" panose="020B0604020202020204" pitchFamily="34" charset="0"/>
              </a:rPr>
              <a:t> J, </a:t>
            </a:r>
            <a:r>
              <a:rPr lang="en-US" sz="700" dirty="0" err="1">
                <a:latin typeface="Arial" panose="020B0604020202020204" pitchFamily="34" charset="0"/>
                <a:cs typeface="Arial" panose="020B0604020202020204" pitchFamily="34" charset="0"/>
              </a:rPr>
              <a:t>Camm</a:t>
            </a:r>
            <a:r>
              <a:rPr lang="en-US" sz="700" dirty="0">
                <a:latin typeface="Arial" panose="020B0604020202020204" pitchFamily="34" charset="0"/>
                <a:cs typeface="Arial" panose="020B0604020202020204" pitchFamily="34" charset="0"/>
              </a:rPr>
              <a:t> J, Chen P-S, Chen S-A, Chung MK, Nielsen JC, Curtis AB, Davies DW, Day JD, </a:t>
            </a:r>
            <a:r>
              <a:rPr lang="en-US" sz="700" dirty="0" err="1">
                <a:latin typeface="Arial" panose="020B0604020202020204" pitchFamily="34" charset="0"/>
                <a:cs typeface="Arial" panose="020B0604020202020204" pitchFamily="34" charset="0"/>
              </a:rPr>
              <a:t>d’Avila</a:t>
            </a:r>
            <a:r>
              <a:rPr lang="en-US" sz="700" dirty="0">
                <a:latin typeface="Arial" panose="020B0604020202020204" pitchFamily="34" charset="0"/>
                <a:cs typeface="Arial" panose="020B0604020202020204" pitchFamily="34" charset="0"/>
              </a:rPr>
              <a:t> A, (</a:t>
            </a:r>
            <a:r>
              <a:rPr lang="en-US" sz="700" dirty="0" err="1">
                <a:latin typeface="Arial" panose="020B0604020202020204" pitchFamily="34" charset="0"/>
                <a:cs typeface="Arial" panose="020B0604020202020204" pitchFamily="34" charset="0"/>
              </a:rPr>
              <a:t>Natasja</a:t>
            </a:r>
            <a:r>
              <a:rPr lang="en-US" sz="700" dirty="0">
                <a:latin typeface="Arial" panose="020B0604020202020204" pitchFamily="34" charset="0"/>
                <a:cs typeface="Arial" panose="020B0604020202020204" pitchFamily="34" charset="0"/>
              </a:rPr>
              <a:t>) de Groot NMS, Di </a:t>
            </a:r>
            <a:r>
              <a:rPr lang="en-US" sz="700" dirty="0" err="1">
                <a:latin typeface="Arial" panose="020B0604020202020204" pitchFamily="34" charset="0"/>
                <a:cs typeface="Arial" panose="020B0604020202020204" pitchFamily="34" charset="0"/>
              </a:rPr>
              <a:t>Biase</a:t>
            </a:r>
            <a:r>
              <a:rPr lang="en-US" sz="700" dirty="0">
                <a:latin typeface="Arial" panose="020B0604020202020204" pitchFamily="34" charset="0"/>
                <a:cs typeface="Arial" panose="020B0604020202020204" pitchFamily="34" charset="0"/>
              </a:rPr>
              <a:t> L, </a:t>
            </a:r>
            <a:r>
              <a:rPr lang="en-US" sz="700" dirty="0" err="1">
                <a:latin typeface="Arial" panose="020B0604020202020204" pitchFamily="34" charset="0"/>
                <a:cs typeface="Arial" panose="020B0604020202020204" pitchFamily="34" charset="0"/>
              </a:rPr>
              <a:t>Duytschaever</a:t>
            </a:r>
            <a:r>
              <a:rPr lang="en-US" sz="700" dirty="0">
                <a:latin typeface="Arial" panose="020B0604020202020204" pitchFamily="34" charset="0"/>
                <a:cs typeface="Arial" panose="020B0604020202020204" pitchFamily="34" charset="0"/>
              </a:rPr>
              <a:t> M, Edgerton JR, </a:t>
            </a:r>
            <a:r>
              <a:rPr lang="en-US" sz="700" dirty="0" err="1">
                <a:latin typeface="Arial" panose="020B0604020202020204" pitchFamily="34" charset="0"/>
                <a:cs typeface="Arial" panose="020B0604020202020204" pitchFamily="34" charset="0"/>
              </a:rPr>
              <a:t>Ellenbogen</a:t>
            </a:r>
            <a:r>
              <a:rPr lang="en-US" sz="700" dirty="0">
                <a:latin typeface="Arial" panose="020B0604020202020204" pitchFamily="34" charset="0"/>
                <a:cs typeface="Arial" panose="020B0604020202020204" pitchFamily="34" charset="0"/>
              </a:rPr>
              <a:t> KA, </a:t>
            </a:r>
            <a:r>
              <a:rPr lang="en-US" sz="700" dirty="0" err="1">
                <a:latin typeface="Arial" panose="020B0604020202020204" pitchFamily="34" charset="0"/>
                <a:cs typeface="Arial" panose="020B0604020202020204" pitchFamily="34" charset="0"/>
              </a:rPr>
              <a:t>Ellinor</a:t>
            </a:r>
            <a:r>
              <a:rPr lang="en-US" sz="700" dirty="0">
                <a:latin typeface="Arial" panose="020B0604020202020204" pitchFamily="34" charset="0"/>
                <a:cs typeface="Arial" panose="020B0604020202020204" pitchFamily="34" charset="0"/>
              </a:rPr>
              <a:t> PT, Ernst S, Fenelon G, </a:t>
            </a:r>
            <a:r>
              <a:rPr lang="en-US" sz="700" dirty="0" err="1">
                <a:latin typeface="Arial" panose="020B0604020202020204" pitchFamily="34" charset="0"/>
                <a:cs typeface="Arial" panose="020B0604020202020204" pitchFamily="34" charset="0"/>
              </a:rPr>
              <a:t>Gerstenfeld</a:t>
            </a:r>
            <a:r>
              <a:rPr lang="en-US" sz="700" dirty="0">
                <a:latin typeface="Arial" panose="020B0604020202020204" pitchFamily="34" charset="0"/>
                <a:cs typeface="Arial" panose="020B0604020202020204" pitchFamily="34" charset="0"/>
              </a:rPr>
              <a:t> EP, Haines DE, </a:t>
            </a:r>
            <a:r>
              <a:rPr lang="en-US" sz="700" dirty="0" err="1">
                <a:latin typeface="Arial" panose="020B0604020202020204" pitchFamily="34" charset="0"/>
                <a:cs typeface="Arial" panose="020B0604020202020204" pitchFamily="34" charset="0"/>
              </a:rPr>
              <a:t>Haissaguerre</a:t>
            </a:r>
            <a:r>
              <a:rPr lang="en-US" sz="700" dirty="0">
                <a:latin typeface="Arial" panose="020B0604020202020204" pitchFamily="34" charset="0"/>
                <a:cs typeface="Arial" panose="020B0604020202020204" pitchFamily="34" charset="0"/>
              </a:rPr>
              <a:t> M, Helm RH, </a:t>
            </a:r>
            <a:r>
              <a:rPr lang="en-US" sz="700" dirty="0" err="1">
                <a:latin typeface="Arial" panose="020B0604020202020204" pitchFamily="34" charset="0"/>
                <a:cs typeface="Arial" panose="020B0604020202020204" pitchFamily="34" charset="0"/>
              </a:rPr>
              <a:t>Hylek</a:t>
            </a:r>
            <a:r>
              <a:rPr lang="en-US" sz="700" dirty="0">
                <a:latin typeface="Arial" panose="020B0604020202020204" pitchFamily="34" charset="0"/>
                <a:cs typeface="Arial" panose="020B0604020202020204" pitchFamily="34" charset="0"/>
              </a:rPr>
              <a:t> E, Jackman WM, </a:t>
            </a:r>
            <a:r>
              <a:rPr lang="en-US" sz="700" dirty="0" err="1">
                <a:latin typeface="Arial" panose="020B0604020202020204" pitchFamily="34" charset="0"/>
                <a:cs typeface="Arial" panose="020B0604020202020204" pitchFamily="34" charset="0"/>
              </a:rPr>
              <a:t>Jalife</a:t>
            </a:r>
            <a:r>
              <a:rPr lang="en-US" sz="700" dirty="0">
                <a:latin typeface="Arial" panose="020B0604020202020204" pitchFamily="34" charset="0"/>
                <a:cs typeface="Arial" panose="020B0604020202020204" pitchFamily="34" charset="0"/>
              </a:rPr>
              <a:t> J, </a:t>
            </a:r>
            <a:r>
              <a:rPr lang="en-US" sz="700" dirty="0" err="1">
                <a:latin typeface="Arial" panose="020B0604020202020204" pitchFamily="34" charset="0"/>
                <a:cs typeface="Arial" panose="020B0604020202020204" pitchFamily="34" charset="0"/>
              </a:rPr>
              <a:t>Kalman</a:t>
            </a:r>
            <a:r>
              <a:rPr lang="en-US" sz="700" dirty="0">
                <a:latin typeface="Arial" panose="020B0604020202020204" pitchFamily="34" charset="0"/>
                <a:cs typeface="Arial" panose="020B0604020202020204" pitchFamily="34" charset="0"/>
              </a:rPr>
              <a:t> JM, </a:t>
            </a:r>
            <a:r>
              <a:rPr lang="en-US" sz="700" dirty="0" err="1">
                <a:latin typeface="Arial" panose="020B0604020202020204" pitchFamily="34" charset="0"/>
                <a:cs typeface="Arial" panose="020B0604020202020204" pitchFamily="34" charset="0"/>
              </a:rPr>
              <a:t>Kautzner</a:t>
            </a:r>
            <a:r>
              <a:rPr lang="en-US" sz="700" dirty="0">
                <a:latin typeface="Arial" panose="020B0604020202020204" pitchFamily="34" charset="0"/>
                <a:cs typeface="Arial" panose="020B0604020202020204" pitchFamily="34" charset="0"/>
              </a:rPr>
              <a:t> J, Kottkamp H, </a:t>
            </a:r>
            <a:r>
              <a:rPr lang="en-US" sz="700" dirty="0" err="1">
                <a:latin typeface="Arial" panose="020B0604020202020204" pitchFamily="34" charset="0"/>
                <a:cs typeface="Arial" panose="020B0604020202020204" pitchFamily="34" charset="0"/>
              </a:rPr>
              <a:t>Kuck</a:t>
            </a:r>
            <a:r>
              <a:rPr lang="en-US" sz="700" dirty="0">
                <a:latin typeface="Arial" panose="020B0604020202020204" pitchFamily="34" charset="0"/>
                <a:cs typeface="Arial" panose="020B0604020202020204" pitchFamily="34" charset="0"/>
              </a:rPr>
              <a:t> KH, </a:t>
            </a:r>
            <a:r>
              <a:rPr lang="en-US" sz="700" dirty="0" err="1">
                <a:latin typeface="Arial" panose="020B0604020202020204" pitchFamily="34" charset="0"/>
                <a:cs typeface="Arial" panose="020B0604020202020204" pitchFamily="34" charset="0"/>
              </a:rPr>
              <a:t>Kumagai</a:t>
            </a:r>
            <a:r>
              <a:rPr lang="en-US" sz="700" dirty="0">
                <a:latin typeface="Arial" panose="020B0604020202020204" pitchFamily="34" charset="0"/>
                <a:cs typeface="Arial" panose="020B0604020202020204" pitchFamily="34" charset="0"/>
              </a:rPr>
              <a:t> K, Lee R, </a:t>
            </a:r>
            <a:r>
              <a:rPr lang="en-US" sz="700" dirty="0" err="1">
                <a:latin typeface="Arial" panose="020B0604020202020204" pitchFamily="34" charset="0"/>
                <a:cs typeface="Arial" panose="020B0604020202020204" pitchFamily="34" charset="0"/>
              </a:rPr>
              <a:t>Lewalter</a:t>
            </a:r>
            <a:r>
              <a:rPr lang="en-US" sz="700" dirty="0">
                <a:latin typeface="Arial" panose="020B0604020202020204" pitchFamily="34" charset="0"/>
                <a:cs typeface="Arial" panose="020B0604020202020204" pitchFamily="34" charset="0"/>
              </a:rPr>
              <a:t> T, Lindsay BD, </a:t>
            </a:r>
            <a:r>
              <a:rPr lang="en-US" sz="700" dirty="0" err="1">
                <a:latin typeface="Arial" panose="020B0604020202020204" pitchFamily="34" charset="0"/>
                <a:cs typeface="Arial" panose="020B0604020202020204" pitchFamily="34" charset="0"/>
              </a:rPr>
              <a:t>Macle</a:t>
            </a:r>
            <a:r>
              <a:rPr lang="en-US" sz="700" dirty="0">
                <a:latin typeface="Arial" panose="020B0604020202020204" pitchFamily="34" charset="0"/>
                <a:cs typeface="Arial" panose="020B0604020202020204" pitchFamily="34" charset="0"/>
              </a:rPr>
              <a:t> L, Mansour M, </a:t>
            </a:r>
            <a:r>
              <a:rPr lang="en-US" sz="700" dirty="0" err="1">
                <a:latin typeface="Arial" panose="020B0604020202020204" pitchFamily="34" charset="0"/>
                <a:cs typeface="Arial" panose="020B0604020202020204" pitchFamily="34" charset="0"/>
              </a:rPr>
              <a:t>Marchlinski</a:t>
            </a:r>
            <a:r>
              <a:rPr lang="en-US" sz="700" dirty="0">
                <a:latin typeface="Arial" panose="020B0604020202020204" pitchFamily="34" charset="0"/>
                <a:cs typeface="Arial" panose="020B0604020202020204" pitchFamily="34" charset="0"/>
              </a:rPr>
              <a:t> FE, Michaud GF, Nakagawa H, </a:t>
            </a:r>
            <a:r>
              <a:rPr lang="en-US" sz="700" dirty="0" err="1">
                <a:latin typeface="Arial" panose="020B0604020202020204" pitchFamily="34" charset="0"/>
                <a:cs typeface="Arial" panose="020B0604020202020204" pitchFamily="34" charset="0"/>
              </a:rPr>
              <a:t>Natale</a:t>
            </a:r>
            <a:r>
              <a:rPr lang="en-US" sz="700" dirty="0">
                <a:latin typeface="Arial" panose="020B0604020202020204" pitchFamily="34" charset="0"/>
                <a:cs typeface="Arial" panose="020B0604020202020204" pitchFamily="34" charset="0"/>
              </a:rPr>
              <a:t> A, </a:t>
            </a:r>
            <a:r>
              <a:rPr lang="en-US" sz="700" dirty="0" err="1">
                <a:latin typeface="Arial" panose="020B0604020202020204" pitchFamily="34" charset="0"/>
                <a:cs typeface="Arial" panose="020B0604020202020204" pitchFamily="34" charset="0"/>
              </a:rPr>
              <a:t>Nattel</a:t>
            </a:r>
            <a:r>
              <a:rPr lang="en-US" sz="700" dirty="0">
                <a:latin typeface="Arial" panose="020B0604020202020204" pitchFamily="34" charset="0"/>
                <a:cs typeface="Arial" panose="020B0604020202020204" pitchFamily="34" charset="0"/>
              </a:rPr>
              <a:t> S, Okumura K, Packer D, </a:t>
            </a:r>
            <a:r>
              <a:rPr lang="en-US" sz="700" dirty="0" err="1">
                <a:latin typeface="Arial" panose="020B0604020202020204" pitchFamily="34" charset="0"/>
                <a:cs typeface="Arial" panose="020B0604020202020204" pitchFamily="34" charset="0"/>
              </a:rPr>
              <a:t>Pokushalov</a:t>
            </a:r>
            <a:r>
              <a:rPr lang="en-US" sz="700" dirty="0">
                <a:latin typeface="Arial" panose="020B0604020202020204" pitchFamily="34" charset="0"/>
                <a:cs typeface="Arial" panose="020B0604020202020204" pitchFamily="34" charset="0"/>
              </a:rPr>
              <a:t> E, Reynolds MR, Sanders P, </a:t>
            </a:r>
            <a:r>
              <a:rPr lang="en-US" sz="700" dirty="0" err="1">
                <a:latin typeface="Arial" panose="020B0604020202020204" pitchFamily="34" charset="0"/>
                <a:cs typeface="Arial" panose="020B0604020202020204" pitchFamily="34" charset="0"/>
              </a:rPr>
              <a:t>Scanavacca</a:t>
            </a:r>
            <a:r>
              <a:rPr lang="en-US" sz="700" dirty="0">
                <a:latin typeface="Arial" panose="020B0604020202020204" pitchFamily="34" charset="0"/>
                <a:cs typeface="Arial" panose="020B0604020202020204" pitchFamily="34" charset="0"/>
              </a:rPr>
              <a:t> M, Schilling R, </a:t>
            </a:r>
            <a:r>
              <a:rPr lang="en-US" sz="700" dirty="0" err="1">
                <a:latin typeface="Arial" panose="020B0604020202020204" pitchFamily="34" charset="0"/>
                <a:cs typeface="Arial" panose="020B0604020202020204" pitchFamily="34" charset="0"/>
              </a:rPr>
              <a:t>Tondo</a:t>
            </a:r>
            <a:r>
              <a:rPr lang="en-US" sz="700" dirty="0">
                <a:latin typeface="Arial" panose="020B0604020202020204" pitchFamily="34" charset="0"/>
                <a:cs typeface="Arial" panose="020B0604020202020204" pitchFamily="34" charset="0"/>
              </a:rPr>
              <a:t> C, </a:t>
            </a:r>
            <a:r>
              <a:rPr lang="en-US" sz="700" dirty="0" err="1">
                <a:latin typeface="Arial" panose="020B0604020202020204" pitchFamily="34" charset="0"/>
                <a:cs typeface="Arial" panose="020B0604020202020204" pitchFamily="34" charset="0"/>
              </a:rPr>
              <a:t>Tsao</a:t>
            </a:r>
            <a:r>
              <a:rPr lang="en-US" sz="700" dirty="0">
                <a:latin typeface="Arial" panose="020B0604020202020204" pitchFamily="34" charset="0"/>
                <a:cs typeface="Arial" panose="020B0604020202020204" pitchFamily="34" charset="0"/>
              </a:rPr>
              <a:t> H-M, </a:t>
            </a:r>
            <a:r>
              <a:rPr lang="en-US" sz="700" dirty="0" err="1">
                <a:latin typeface="Arial" panose="020B0604020202020204" pitchFamily="34" charset="0"/>
                <a:cs typeface="Arial" panose="020B0604020202020204" pitchFamily="34" charset="0"/>
              </a:rPr>
              <a:t>Verma</a:t>
            </a:r>
            <a:r>
              <a:rPr lang="en-US" sz="700" dirty="0">
                <a:latin typeface="Arial" panose="020B0604020202020204" pitchFamily="34" charset="0"/>
                <a:cs typeface="Arial" panose="020B0604020202020204" pitchFamily="34" charset="0"/>
              </a:rPr>
              <a:t> A, Wilber DJ, Yamane T, 2017 HRS/EHRA/ECAS/APHRS/SOLAECE Expert Consensus Statement on Catheter and Surgical Ablation of Atrial Fibrillation, Heart Rhythm (2017), </a:t>
            </a:r>
            <a:r>
              <a:rPr lang="en-US" sz="700" dirty="0" err="1">
                <a:latin typeface="Arial" panose="020B0604020202020204" pitchFamily="34" charset="0"/>
                <a:cs typeface="Arial" panose="020B0604020202020204" pitchFamily="34" charset="0"/>
              </a:rPr>
              <a:t>doi</a:t>
            </a:r>
            <a:r>
              <a:rPr lang="en-US" sz="700" dirty="0">
                <a:latin typeface="Arial" panose="020B0604020202020204" pitchFamily="34" charset="0"/>
                <a:cs typeface="Arial" panose="020B0604020202020204" pitchFamily="34" charset="0"/>
              </a:rPr>
              <a:t>: 10.1016/j.hrthm.2017.05.012.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6680" y="357422"/>
            <a:ext cx="1298838" cy="465534"/>
          </a:xfrm>
          <a:prstGeom prst="rect">
            <a:avLst/>
          </a:prstGeom>
        </p:spPr>
      </p:pic>
    </p:spTree>
    <p:extLst>
      <p:ext uri="{BB962C8B-B14F-4D97-AF65-F5344CB8AC3E}">
        <p14:creationId xmlns:p14="http://schemas.microsoft.com/office/powerpoint/2010/main" val="2997972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charset="0"/>
                <a:ea typeface="Arial" charset="0"/>
                <a:cs typeface="Arial" charset="0"/>
              </a:rPr>
              <a:t>2017 HRS/EHRA/ECAS/APHRS/SOLAECE</a:t>
            </a:r>
            <a:r>
              <a:rPr lang="en-US" sz="1200" b="0" dirty="0">
                <a:latin typeface="Arial" charset="0"/>
                <a:ea typeface="Arial" charset="0"/>
                <a:cs typeface="Arial" charset="0"/>
              </a:rPr>
              <a:t>1</a:t>
            </a:r>
            <a:r>
              <a:rPr lang="en-US" sz="2800" dirty="0">
                <a:latin typeface="Arial" charset="0"/>
                <a:ea typeface="Arial" charset="0"/>
                <a:cs typeface="Arial" charset="0"/>
              </a:rPr>
              <a:t> </a:t>
            </a:r>
          </a:p>
        </p:txBody>
      </p:sp>
      <p:sp>
        <p:nvSpPr>
          <p:cNvPr id="3" name="Text Placeholder 2"/>
          <p:cNvSpPr>
            <a:spLocks noGrp="1"/>
          </p:cNvSpPr>
          <p:nvPr>
            <p:ph type="body" sz="half" idx="1"/>
          </p:nvPr>
        </p:nvSpPr>
        <p:spPr/>
        <p:txBody>
          <a:bodyPr/>
          <a:lstStyle/>
          <a:p>
            <a:pPr marL="0" indent="0">
              <a:spcAft>
                <a:spcPts val="600"/>
              </a:spcAft>
              <a:buNone/>
            </a:pPr>
            <a:r>
              <a:rPr lang="en-US" sz="2000" dirty="0"/>
              <a:t>Class of Recommendation – II </a:t>
            </a:r>
          </a:p>
          <a:p>
            <a:r>
              <a:rPr lang="en-US" sz="1600" dirty="0"/>
              <a:t>Surgical ablation of AF is </a:t>
            </a:r>
            <a:r>
              <a:rPr lang="en-US" sz="1600" b="1" dirty="0">
                <a:solidFill>
                  <a:srgbClr val="FF620B"/>
                </a:solidFill>
              </a:rPr>
              <a:t>REASONABLE</a:t>
            </a:r>
            <a:r>
              <a:rPr lang="en-US" sz="1600" dirty="0"/>
              <a:t> for paroxysmal, persistent, and long-standing persistent patients who are </a:t>
            </a:r>
            <a:r>
              <a:rPr lang="en-US" sz="1600" u="sng" dirty="0"/>
              <a:t>symptomatic AF prior to initiation of antiarrhythmic therapy with a class 1 or 3 antiarrhythmic medication</a:t>
            </a:r>
            <a:r>
              <a:rPr lang="en-US" sz="1600" dirty="0"/>
              <a:t> during </a:t>
            </a:r>
            <a:r>
              <a:rPr lang="en-US" sz="1600" b="1" dirty="0"/>
              <a:t>concomitant closed procedures (such as CABG and AVR). </a:t>
            </a:r>
            <a:r>
              <a:rPr lang="en-US" sz="1600" dirty="0">
                <a:solidFill>
                  <a:srgbClr val="067AAD"/>
                </a:solidFill>
              </a:rPr>
              <a:t>(Class IIA, Level B nonrandomized)</a:t>
            </a:r>
          </a:p>
          <a:p>
            <a:r>
              <a:rPr lang="en-US" sz="1600" b="1" dirty="0"/>
              <a:t>Stand-Alone and Hybrid surgical ablation </a:t>
            </a:r>
            <a:r>
              <a:rPr lang="en-US" sz="1600" dirty="0"/>
              <a:t>of AF is </a:t>
            </a:r>
            <a:r>
              <a:rPr lang="en-US" sz="1600" b="1" dirty="0">
                <a:solidFill>
                  <a:srgbClr val="FF620B"/>
                </a:solidFill>
              </a:rPr>
              <a:t>REASONABLE</a:t>
            </a:r>
            <a:r>
              <a:rPr lang="en-US" sz="1600" dirty="0"/>
              <a:t> for persistent, and long-standing persistent patients </a:t>
            </a:r>
            <a:r>
              <a:rPr lang="en-US" sz="1600" u="sng" dirty="0"/>
              <a:t>who are symptomatic AF refractory or intolerant to at least one Class 1 or 3 antiarrhythmic medication and have failed one or more attempts at catheter ablation or prefer a surgical approach</a:t>
            </a:r>
            <a:r>
              <a:rPr lang="en-US" sz="1600" dirty="0"/>
              <a:t>. </a:t>
            </a:r>
            <a:r>
              <a:rPr lang="en-US" sz="1600" dirty="0">
                <a:solidFill>
                  <a:srgbClr val="067AAD"/>
                </a:solidFill>
              </a:rPr>
              <a:t>(Class IIA, Level B nonrandomized)</a:t>
            </a:r>
          </a:p>
          <a:p>
            <a:r>
              <a:rPr lang="en-US" sz="1600" b="1" dirty="0"/>
              <a:t>Stand-Alone and Hybrid surgical ablation </a:t>
            </a:r>
            <a:r>
              <a:rPr lang="en-US" sz="1600" dirty="0"/>
              <a:t>of AF </a:t>
            </a:r>
            <a:r>
              <a:rPr lang="en-US" sz="1600" b="1" dirty="0">
                <a:solidFill>
                  <a:srgbClr val="FF620B"/>
                </a:solidFill>
              </a:rPr>
              <a:t>CAN BE CONSIDERED </a:t>
            </a:r>
            <a:r>
              <a:rPr lang="en-US" sz="1600" dirty="0"/>
              <a:t>for paroxysmal patients who are </a:t>
            </a:r>
            <a:r>
              <a:rPr lang="en-US" sz="1600" u="sng" dirty="0"/>
              <a:t>symptomatic AF refractory or intolerant to at least one Class 1 or 3 antiarrhythmic medication and have failed one or more attempts at catheter ablation or prefer a surgical approach</a:t>
            </a:r>
            <a:r>
              <a:rPr lang="en-US" sz="1600" dirty="0"/>
              <a:t>. </a:t>
            </a:r>
            <a:r>
              <a:rPr lang="en-US" sz="1600" dirty="0">
                <a:solidFill>
                  <a:srgbClr val="067AAD"/>
                </a:solidFill>
              </a:rPr>
              <a:t>(Class IIB, Level B nonrandomized)</a:t>
            </a:r>
          </a:p>
        </p:txBody>
      </p:sp>
      <p:sp>
        <p:nvSpPr>
          <p:cNvPr id="4" name="Text Placeholder 3"/>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latin typeface="Arial" panose="020B0604020202020204" pitchFamily="34" charset="0"/>
                <a:cs typeface="Arial" panose="020B0604020202020204" pitchFamily="34" charset="0"/>
              </a:rPr>
              <a:t>Calkins H, </a:t>
            </a:r>
            <a:r>
              <a:rPr lang="en-US" sz="700" dirty="0" err="1">
                <a:latin typeface="Arial" panose="020B0604020202020204" pitchFamily="34" charset="0"/>
                <a:cs typeface="Arial" panose="020B0604020202020204" pitchFamily="34" charset="0"/>
              </a:rPr>
              <a:t>Hindricks</a:t>
            </a:r>
            <a:r>
              <a:rPr lang="en-US" sz="700" dirty="0">
                <a:latin typeface="Arial" panose="020B0604020202020204" pitchFamily="34" charset="0"/>
                <a:cs typeface="Arial" panose="020B0604020202020204" pitchFamily="34" charset="0"/>
              </a:rPr>
              <a:t> G, </a:t>
            </a:r>
            <a:r>
              <a:rPr lang="en-US" sz="700" dirty="0" err="1">
                <a:latin typeface="Arial" panose="020B0604020202020204" pitchFamily="34" charset="0"/>
                <a:cs typeface="Arial" panose="020B0604020202020204" pitchFamily="34" charset="0"/>
              </a:rPr>
              <a:t>Cappato</a:t>
            </a:r>
            <a:r>
              <a:rPr lang="en-US" sz="700" dirty="0">
                <a:latin typeface="Arial" panose="020B0604020202020204" pitchFamily="34" charset="0"/>
                <a:cs typeface="Arial" panose="020B0604020202020204" pitchFamily="34" charset="0"/>
              </a:rPr>
              <a:t> R, Kim Y-H, </a:t>
            </a:r>
            <a:r>
              <a:rPr lang="en-US" sz="700" dirty="0" err="1">
                <a:latin typeface="Arial" panose="020B0604020202020204" pitchFamily="34" charset="0"/>
                <a:cs typeface="Arial" panose="020B0604020202020204" pitchFamily="34" charset="0"/>
              </a:rPr>
              <a:t>Saad</a:t>
            </a:r>
            <a:r>
              <a:rPr lang="en-US" sz="700" dirty="0">
                <a:latin typeface="Arial" panose="020B0604020202020204" pitchFamily="34" charset="0"/>
                <a:cs typeface="Arial" panose="020B0604020202020204" pitchFamily="34" charset="0"/>
              </a:rPr>
              <a:t> EB, </a:t>
            </a:r>
            <a:r>
              <a:rPr lang="en-US" sz="700" dirty="0" err="1">
                <a:latin typeface="Arial" panose="020B0604020202020204" pitchFamily="34" charset="0"/>
                <a:cs typeface="Arial" panose="020B0604020202020204" pitchFamily="34" charset="0"/>
              </a:rPr>
              <a:t>Aguinaga</a:t>
            </a:r>
            <a:r>
              <a:rPr lang="en-US" sz="700" dirty="0">
                <a:latin typeface="Arial" panose="020B0604020202020204" pitchFamily="34" charset="0"/>
                <a:cs typeface="Arial" panose="020B0604020202020204" pitchFamily="34" charset="0"/>
              </a:rPr>
              <a:t> L, </a:t>
            </a:r>
            <a:r>
              <a:rPr lang="en-US" sz="700" dirty="0" err="1">
                <a:latin typeface="Arial" panose="020B0604020202020204" pitchFamily="34" charset="0"/>
                <a:cs typeface="Arial" panose="020B0604020202020204" pitchFamily="34" charset="0"/>
              </a:rPr>
              <a:t>Akar</a:t>
            </a:r>
            <a:r>
              <a:rPr lang="en-US" sz="700" dirty="0">
                <a:latin typeface="Arial" panose="020B0604020202020204" pitchFamily="34" charset="0"/>
                <a:cs typeface="Arial" panose="020B0604020202020204" pitchFamily="34" charset="0"/>
              </a:rPr>
              <a:t> JG, Badhwar V, </a:t>
            </a:r>
            <a:r>
              <a:rPr lang="en-US" sz="700" dirty="0" err="1">
                <a:latin typeface="Arial" panose="020B0604020202020204" pitchFamily="34" charset="0"/>
                <a:cs typeface="Arial" panose="020B0604020202020204" pitchFamily="34" charset="0"/>
              </a:rPr>
              <a:t>Brugada</a:t>
            </a:r>
            <a:r>
              <a:rPr lang="en-US" sz="700" dirty="0">
                <a:latin typeface="Arial" panose="020B0604020202020204" pitchFamily="34" charset="0"/>
                <a:cs typeface="Arial" panose="020B0604020202020204" pitchFamily="34" charset="0"/>
              </a:rPr>
              <a:t> J, </a:t>
            </a:r>
            <a:r>
              <a:rPr lang="en-US" sz="700" dirty="0" err="1">
                <a:latin typeface="Arial" panose="020B0604020202020204" pitchFamily="34" charset="0"/>
                <a:cs typeface="Arial" panose="020B0604020202020204" pitchFamily="34" charset="0"/>
              </a:rPr>
              <a:t>Camm</a:t>
            </a:r>
            <a:r>
              <a:rPr lang="en-US" sz="700" dirty="0">
                <a:latin typeface="Arial" panose="020B0604020202020204" pitchFamily="34" charset="0"/>
                <a:cs typeface="Arial" panose="020B0604020202020204" pitchFamily="34" charset="0"/>
              </a:rPr>
              <a:t> J, Chen P-S, Chen S-A, Chung MK, Nielsen JC, Curtis AB, Davies DW, Day JD, </a:t>
            </a:r>
            <a:r>
              <a:rPr lang="en-US" sz="700" dirty="0" err="1">
                <a:latin typeface="Arial" panose="020B0604020202020204" pitchFamily="34" charset="0"/>
                <a:cs typeface="Arial" panose="020B0604020202020204" pitchFamily="34" charset="0"/>
              </a:rPr>
              <a:t>d’Avila</a:t>
            </a:r>
            <a:r>
              <a:rPr lang="en-US" sz="700" dirty="0">
                <a:latin typeface="Arial" panose="020B0604020202020204" pitchFamily="34" charset="0"/>
                <a:cs typeface="Arial" panose="020B0604020202020204" pitchFamily="34" charset="0"/>
              </a:rPr>
              <a:t> A, (</a:t>
            </a:r>
            <a:r>
              <a:rPr lang="en-US" sz="700" dirty="0" err="1">
                <a:latin typeface="Arial" panose="020B0604020202020204" pitchFamily="34" charset="0"/>
                <a:cs typeface="Arial" panose="020B0604020202020204" pitchFamily="34" charset="0"/>
              </a:rPr>
              <a:t>Natasja</a:t>
            </a:r>
            <a:r>
              <a:rPr lang="en-US" sz="700" dirty="0">
                <a:latin typeface="Arial" panose="020B0604020202020204" pitchFamily="34" charset="0"/>
                <a:cs typeface="Arial" panose="020B0604020202020204" pitchFamily="34" charset="0"/>
              </a:rPr>
              <a:t>) de Groot NMS, Di </a:t>
            </a:r>
            <a:r>
              <a:rPr lang="en-US" sz="700" dirty="0" err="1">
                <a:latin typeface="Arial" panose="020B0604020202020204" pitchFamily="34" charset="0"/>
                <a:cs typeface="Arial" panose="020B0604020202020204" pitchFamily="34" charset="0"/>
              </a:rPr>
              <a:t>Biase</a:t>
            </a:r>
            <a:r>
              <a:rPr lang="en-US" sz="700" dirty="0">
                <a:latin typeface="Arial" panose="020B0604020202020204" pitchFamily="34" charset="0"/>
                <a:cs typeface="Arial" panose="020B0604020202020204" pitchFamily="34" charset="0"/>
              </a:rPr>
              <a:t> L, </a:t>
            </a:r>
            <a:r>
              <a:rPr lang="en-US" sz="700" dirty="0" err="1">
                <a:latin typeface="Arial" panose="020B0604020202020204" pitchFamily="34" charset="0"/>
                <a:cs typeface="Arial" panose="020B0604020202020204" pitchFamily="34" charset="0"/>
              </a:rPr>
              <a:t>Duytschaever</a:t>
            </a:r>
            <a:r>
              <a:rPr lang="en-US" sz="700" dirty="0">
                <a:latin typeface="Arial" panose="020B0604020202020204" pitchFamily="34" charset="0"/>
                <a:cs typeface="Arial" panose="020B0604020202020204" pitchFamily="34" charset="0"/>
              </a:rPr>
              <a:t> M, Edgerton JR, </a:t>
            </a:r>
            <a:r>
              <a:rPr lang="en-US" sz="700" dirty="0" err="1">
                <a:latin typeface="Arial" panose="020B0604020202020204" pitchFamily="34" charset="0"/>
                <a:cs typeface="Arial" panose="020B0604020202020204" pitchFamily="34" charset="0"/>
              </a:rPr>
              <a:t>Ellenbogen</a:t>
            </a:r>
            <a:r>
              <a:rPr lang="en-US" sz="700" dirty="0">
                <a:latin typeface="Arial" panose="020B0604020202020204" pitchFamily="34" charset="0"/>
                <a:cs typeface="Arial" panose="020B0604020202020204" pitchFamily="34" charset="0"/>
              </a:rPr>
              <a:t> KA, </a:t>
            </a:r>
            <a:r>
              <a:rPr lang="en-US" sz="700" dirty="0" err="1">
                <a:latin typeface="Arial" panose="020B0604020202020204" pitchFamily="34" charset="0"/>
                <a:cs typeface="Arial" panose="020B0604020202020204" pitchFamily="34" charset="0"/>
              </a:rPr>
              <a:t>Ellinor</a:t>
            </a:r>
            <a:r>
              <a:rPr lang="en-US" sz="700" dirty="0">
                <a:latin typeface="Arial" panose="020B0604020202020204" pitchFamily="34" charset="0"/>
                <a:cs typeface="Arial" panose="020B0604020202020204" pitchFamily="34" charset="0"/>
              </a:rPr>
              <a:t> PT, Ernst S, Fenelon G, </a:t>
            </a:r>
            <a:r>
              <a:rPr lang="en-US" sz="700" dirty="0" err="1">
                <a:latin typeface="Arial" panose="020B0604020202020204" pitchFamily="34" charset="0"/>
                <a:cs typeface="Arial" panose="020B0604020202020204" pitchFamily="34" charset="0"/>
              </a:rPr>
              <a:t>Gerstenfeld</a:t>
            </a:r>
            <a:r>
              <a:rPr lang="en-US" sz="700" dirty="0">
                <a:latin typeface="Arial" panose="020B0604020202020204" pitchFamily="34" charset="0"/>
                <a:cs typeface="Arial" panose="020B0604020202020204" pitchFamily="34" charset="0"/>
              </a:rPr>
              <a:t> EP, Haines DE, </a:t>
            </a:r>
            <a:r>
              <a:rPr lang="en-US" sz="700" dirty="0" err="1">
                <a:latin typeface="Arial" panose="020B0604020202020204" pitchFamily="34" charset="0"/>
                <a:cs typeface="Arial" panose="020B0604020202020204" pitchFamily="34" charset="0"/>
              </a:rPr>
              <a:t>Haissaguerre</a:t>
            </a:r>
            <a:r>
              <a:rPr lang="en-US" sz="700" dirty="0">
                <a:latin typeface="Arial" panose="020B0604020202020204" pitchFamily="34" charset="0"/>
                <a:cs typeface="Arial" panose="020B0604020202020204" pitchFamily="34" charset="0"/>
              </a:rPr>
              <a:t> M, Helm RH, </a:t>
            </a:r>
            <a:r>
              <a:rPr lang="en-US" sz="700" dirty="0" err="1">
                <a:latin typeface="Arial" panose="020B0604020202020204" pitchFamily="34" charset="0"/>
                <a:cs typeface="Arial" panose="020B0604020202020204" pitchFamily="34" charset="0"/>
              </a:rPr>
              <a:t>Hylek</a:t>
            </a:r>
            <a:r>
              <a:rPr lang="en-US" sz="700" dirty="0">
                <a:latin typeface="Arial" panose="020B0604020202020204" pitchFamily="34" charset="0"/>
                <a:cs typeface="Arial" panose="020B0604020202020204" pitchFamily="34" charset="0"/>
              </a:rPr>
              <a:t> E, Jackman WM, </a:t>
            </a:r>
            <a:r>
              <a:rPr lang="en-US" sz="700" dirty="0" err="1">
                <a:latin typeface="Arial" panose="020B0604020202020204" pitchFamily="34" charset="0"/>
                <a:cs typeface="Arial" panose="020B0604020202020204" pitchFamily="34" charset="0"/>
              </a:rPr>
              <a:t>Jalife</a:t>
            </a:r>
            <a:r>
              <a:rPr lang="en-US" sz="700" dirty="0">
                <a:latin typeface="Arial" panose="020B0604020202020204" pitchFamily="34" charset="0"/>
                <a:cs typeface="Arial" panose="020B0604020202020204" pitchFamily="34" charset="0"/>
              </a:rPr>
              <a:t> J, </a:t>
            </a:r>
            <a:r>
              <a:rPr lang="en-US" sz="700" dirty="0" err="1">
                <a:latin typeface="Arial" panose="020B0604020202020204" pitchFamily="34" charset="0"/>
                <a:cs typeface="Arial" panose="020B0604020202020204" pitchFamily="34" charset="0"/>
              </a:rPr>
              <a:t>Kalman</a:t>
            </a:r>
            <a:r>
              <a:rPr lang="en-US" sz="700" dirty="0">
                <a:latin typeface="Arial" panose="020B0604020202020204" pitchFamily="34" charset="0"/>
                <a:cs typeface="Arial" panose="020B0604020202020204" pitchFamily="34" charset="0"/>
              </a:rPr>
              <a:t> JM, </a:t>
            </a:r>
            <a:r>
              <a:rPr lang="en-US" sz="700" dirty="0" err="1">
                <a:latin typeface="Arial" panose="020B0604020202020204" pitchFamily="34" charset="0"/>
                <a:cs typeface="Arial" panose="020B0604020202020204" pitchFamily="34" charset="0"/>
              </a:rPr>
              <a:t>Kautzner</a:t>
            </a:r>
            <a:r>
              <a:rPr lang="en-US" sz="700" dirty="0">
                <a:latin typeface="Arial" panose="020B0604020202020204" pitchFamily="34" charset="0"/>
                <a:cs typeface="Arial" panose="020B0604020202020204" pitchFamily="34" charset="0"/>
              </a:rPr>
              <a:t> J, Kottkamp H, </a:t>
            </a:r>
            <a:r>
              <a:rPr lang="en-US" sz="700" dirty="0" err="1">
                <a:latin typeface="Arial" panose="020B0604020202020204" pitchFamily="34" charset="0"/>
                <a:cs typeface="Arial" panose="020B0604020202020204" pitchFamily="34" charset="0"/>
              </a:rPr>
              <a:t>Kuck</a:t>
            </a:r>
            <a:r>
              <a:rPr lang="en-US" sz="700" dirty="0">
                <a:latin typeface="Arial" panose="020B0604020202020204" pitchFamily="34" charset="0"/>
                <a:cs typeface="Arial" panose="020B0604020202020204" pitchFamily="34" charset="0"/>
              </a:rPr>
              <a:t> KH, </a:t>
            </a:r>
            <a:r>
              <a:rPr lang="en-US" sz="700" dirty="0" err="1">
                <a:latin typeface="Arial" panose="020B0604020202020204" pitchFamily="34" charset="0"/>
                <a:cs typeface="Arial" panose="020B0604020202020204" pitchFamily="34" charset="0"/>
              </a:rPr>
              <a:t>Kumagai</a:t>
            </a:r>
            <a:r>
              <a:rPr lang="en-US" sz="700" dirty="0">
                <a:latin typeface="Arial" panose="020B0604020202020204" pitchFamily="34" charset="0"/>
                <a:cs typeface="Arial" panose="020B0604020202020204" pitchFamily="34" charset="0"/>
              </a:rPr>
              <a:t> K, Lee R, </a:t>
            </a:r>
            <a:r>
              <a:rPr lang="en-US" sz="700" dirty="0" err="1">
                <a:latin typeface="Arial" panose="020B0604020202020204" pitchFamily="34" charset="0"/>
                <a:cs typeface="Arial" panose="020B0604020202020204" pitchFamily="34" charset="0"/>
              </a:rPr>
              <a:t>Lewalter</a:t>
            </a:r>
            <a:r>
              <a:rPr lang="en-US" sz="700" dirty="0">
                <a:latin typeface="Arial" panose="020B0604020202020204" pitchFamily="34" charset="0"/>
                <a:cs typeface="Arial" panose="020B0604020202020204" pitchFamily="34" charset="0"/>
              </a:rPr>
              <a:t> T, Lindsay BD, </a:t>
            </a:r>
            <a:r>
              <a:rPr lang="en-US" sz="700" dirty="0" err="1">
                <a:latin typeface="Arial" panose="020B0604020202020204" pitchFamily="34" charset="0"/>
                <a:cs typeface="Arial" panose="020B0604020202020204" pitchFamily="34" charset="0"/>
              </a:rPr>
              <a:t>Macle</a:t>
            </a:r>
            <a:r>
              <a:rPr lang="en-US" sz="700" dirty="0">
                <a:latin typeface="Arial" panose="020B0604020202020204" pitchFamily="34" charset="0"/>
                <a:cs typeface="Arial" panose="020B0604020202020204" pitchFamily="34" charset="0"/>
              </a:rPr>
              <a:t> L, Mansour M, </a:t>
            </a:r>
            <a:r>
              <a:rPr lang="en-US" sz="700" dirty="0" err="1">
                <a:latin typeface="Arial" panose="020B0604020202020204" pitchFamily="34" charset="0"/>
                <a:cs typeface="Arial" panose="020B0604020202020204" pitchFamily="34" charset="0"/>
              </a:rPr>
              <a:t>Marchlinski</a:t>
            </a:r>
            <a:r>
              <a:rPr lang="en-US" sz="700" dirty="0">
                <a:latin typeface="Arial" panose="020B0604020202020204" pitchFamily="34" charset="0"/>
                <a:cs typeface="Arial" panose="020B0604020202020204" pitchFamily="34" charset="0"/>
              </a:rPr>
              <a:t> FE, Michaud GF, Nakagawa H, </a:t>
            </a:r>
            <a:r>
              <a:rPr lang="en-US" sz="700" dirty="0" err="1">
                <a:latin typeface="Arial" panose="020B0604020202020204" pitchFamily="34" charset="0"/>
                <a:cs typeface="Arial" panose="020B0604020202020204" pitchFamily="34" charset="0"/>
              </a:rPr>
              <a:t>Natale</a:t>
            </a:r>
            <a:r>
              <a:rPr lang="en-US" sz="700" dirty="0">
                <a:latin typeface="Arial" panose="020B0604020202020204" pitchFamily="34" charset="0"/>
                <a:cs typeface="Arial" panose="020B0604020202020204" pitchFamily="34" charset="0"/>
              </a:rPr>
              <a:t> A, </a:t>
            </a:r>
            <a:r>
              <a:rPr lang="en-US" sz="700" dirty="0" err="1">
                <a:latin typeface="Arial" panose="020B0604020202020204" pitchFamily="34" charset="0"/>
                <a:cs typeface="Arial" panose="020B0604020202020204" pitchFamily="34" charset="0"/>
              </a:rPr>
              <a:t>Nattel</a:t>
            </a:r>
            <a:r>
              <a:rPr lang="en-US" sz="700" dirty="0">
                <a:latin typeface="Arial" panose="020B0604020202020204" pitchFamily="34" charset="0"/>
                <a:cs typeface="Arial" panose="020B0604020202020204" pitchFamily="34" charset="0"/>
              </a:rPr>
              <a:t> S, Okumura K, Packer D, </a:t>
            </a:r>
            <a:r>
              <a:rPr lang="en-US" sz="700" dirty="0" err="1">
                <a:latin typeface="Arial" panose="020B0604020202020204" pitchFamily="34" charset="0"/>
                <a:cs typeface="Arial" panose="020B0604020202020204" pitchFamily="34" charset="0"/>
              </a:rPr>
              <a:t>Pokushalov</a:t>
            </a:r>
            <a:r>
              <a:rPr lang="en-US" sz="700" dirty="0">
                <a:latin typeface="Arial" panose="020B0604020202020204" pitchFamily="34" charset="0"/>
                <a:cs typeface="Arial" panose="020B0604020202020204" pitchFamily="34" charset="0"/>
              </a:rPr>
              <a:t> E, Reynolds MR, Sanders P, </a:t>
            </a:r>
            <a:r>
              <a:rPr lang="en-US" sz="700" dirty="0" err="1">
                <a:latin typeface="Arial" panose="020B0604020202020204" pitchFamily="34" charset="0"/>
                <a:cs typeface="Arial" panose="020B0604020202020204" pitchFamily="34" charset="0"/>
              </a:rPr>
              <a:t>Scanavacca</a:t>
            </a:r>
            <a:r>
              <a:rPr lang="en-US" sz="700" dirty="0">
                <a:latin typeface="Arial" panose="020B0604020202020204" pitchFamily="34" charset="0"/>
                <a:cs typeface="Arial" panose="020B0604020202020204" pitchFamily="34" charset="0"/>
              </a:rPr>
              <a:t> M, Schilling R, </a:t>
            </a:r>
            <a:r>
              <a:rPr lang="en-US" sz="700" dirty="0" err="1">
                <a:latin typeface="Arial" panose="020B0604020202020204" pitchFamily="34" charset="0"/>
                <a:cs typeface="Arial" panose="020B0604020202020204" pitchFamily="34" charset="0"/>
              </a:rPr>
              <a:t>Tondo</a:t>
            </a:r>
            <a:r>
              <a:rPr lang="en-US" sz="700" dirty="0">
                <a:latin typeface="Arial" panose="020B0604020202020204" pitchFamily="34" charset="0"/>
                <a:cs typeface="Arial" panose="020B0604020202020204" pitchFamily="34" charset="0"/>
              </a:rPr>
              <a:t> C, </a:t>
            </a:r>
            <a:r>
              <a:rPr lang="en-US" sz="700" dirty="0" err="1">
                <a:latin typeface="Arial" panose="020B0604020202020204" pitchFamily="34" charset="0"/>
                <a:cs typeface="Arial" panose="020B0604020202020204" pitchFamily="34" charset="0"/>
              </a:rPr>
              <a:t>Tsao</a:t>
            </a:r>
            <a:r>
              <a:rPr lang="en-US" sz="700" dirty="0">
                <a:latin typeface="Arial" panose="020B0604020202020204" pitchFamily="34" charset="0"/>
                <a:cs typeface="Arial" panose="020B0604020202020204" pitchFamily="34" charset="0"/>
              </a:rPr>
              <a:t> H-M, </a:t>
            </a:r>
            <a:r>
              <a:rPr lang="en-US" sz="700" dirty="0" err="1">
                <a:latin typeface="Arial" panose="020B0604020202020204" pitchFamily="34" charset="0"/>
                <a:cs typeface="Arial" panose="020B0604020202020204" pitchFamily="34" charset="0"/>
              </a:rPr>
              <a:t>Verma</a:t>
            </a:r>
            <a:r>
              <a:rPr lang="en-US" sz="700" dirty="0">
                <a:latin typeface="Arial" panose="020B0604020202020204" pitchFamily="34" charset="0"/>
                <a:cs typeface="Arial" panose="020B0604020202020204" pitchFamily="34" charset="0"/>
              </a:rPr>
              <a:t> A, Wilber DJ, Yamane T, 2017 HRS/EHRA/ECAS/APHRS/SOLAECE Expert Consensus Statement on Catheter and Surgical Ablation of Atrial Fibrillation, Heart Rhythm (2017), </a:t>
            </a:r>
            <a:r>
              <a:rPr lang="en-US" sz="700" dirty="0" err="1">
                <a:latin typeface="Arial" panose="020B0604020202020204" pitchFamily="34" charset="0"/>
                <a:cs typeface="Arial" panose="020B0604020202020204" pitchFamily="34" charset="0"/>
              </a:rPr>
              <a:t>doi</a:t>
            </a:r>
            <a:r>
              <a:rPr lang="en-US" sz="700" dirty="0">
                <a:latin typeface="Arial" panose="020B0604020202020204" pitchFamily="34" charset="0"/>
                <a:cs typeface="Arial" panose="020B0604020202020204" pitchFamily="34" charset="0"/>
              </a:rPr>
              <a:t>: 10.1016/j.hrthm.2017.05.012.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6680" y="357422"/>
            <a:ext cx="1298838" cy="465534"/>
          </a:xfrm>
          <a:prstGeom prst="rect">
            <a:avLst/>
          </a:prstGeom>
        </p:spPr>
      </p:pic>
    </p:spTree>
    <p:extLst>
      <p:ext uri="{BB962C8B-B14F-4D97-AF65-F5344CB8AC3E}">
        <p14:creationId xmlns:p14="http://schemas.microsoft.com/office/powerpoint/2010/main" val="2489545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2017 STS</a:t>
            </a:r>
            <a:r>
              <a:rPr lang="en-US" sz="1200" b="0" dirty="0">
                <a:latin typeface="Arial" charset="0"/>
                <a:ea typeface="Arial" charset="0"/>
                <a:cs typeface="Arial" charset="0"/>
              </a:rPr>
              <a:t>1</a:t>
            </a:r>
            <a:r>
              <a:rPr lang="en-US" sz="3200" dirty="0">
                <a:latin typeface="Arial" charset="0"/>
                <a:ea typeface="Arial" charset="0"/>
                <a:cs typeface="Arial" charset="0"/>
              </a:rPr>
              <a:t> </a:t>
            </a:r>
          </a:p>
        </p:txBody>
      </p:sp>
      <p:sp>
        <p:nvSpPr>
          <p:cNvPr id="8" name="Text Placeholder 7"/>
          <p:cNvSpPr>
            <a:spLocks noGrp="1"/>
          </p:cNvSpPr>
          <p:nvPr>
            <p:ph type="body" sz="half" idx="1"/>
          </p:nvPr>
        </p:nvSpPr>
        <p:spPr/>
        <p:txBody>
          <a:bodyPr>
            <a:noAutofit/>
          </a:bodyPr>
          <a:lstStyle/>
          <a:p>
            <a:pPr marL="0" indent="0">
              <a:spcAft>
                <a:spcPts val="600"/>
              </a:spcAft>
              <a:buNone/>
            </a:pPr>
            <a:r>
              <a:rPr lang="en-US" sz="2000" dirty="0"/>
              <a:t>Class of Recommendation – I </a:t>
            </a:r>
          </a:p>
          <a:p>
            <a:pPr>
              <a:spcAft>
                <a:spcPts val="600"/>
              </a:spcAft>
            </a:pPr>
            <a:r>
              <a:rPr lang="en-US" sz="1600" dirty="0">
                <a:latin typeface="Arial" charset="0"/>
                <a:ea typeface="Arial" charset="0"/>
                <a:cs typeface="Arial" charset="0"/>
              </a:rPr>
              <a:t>Surgical ablation for AF can be performed without additional risk of operative mortality or major morbidity, and is </a:t>
            </a:r>
            <a:r>
              <a:rPr lang="en-US" sz="1600" b="1" dirty="0">
                <a:solidFill>
                  <a:srgbClr val="FF620B"/>
                </a:solidFill>
                <a:latin typeface="Arial" charset="0"/>
                <a:ea typeface="Arial" charset="0"/>
                <a:cs typeface="Arial" charset="0"/>
              </a:rPr>
              <a:t>RECOMMENDED</a:t>
            </a:r>
            <a:r>
              <a:rPr lang="en-US" sz="1600" b="1" dirty="0">
                <a:latin typeface="Arial" charset="0"/>
                <a:ea typeface="Arial" charset="0"/>
                <a:cs typeface="Arial" charset="0"/>
              </a:rPr>
              <a:t> </a:t>
            </a:r>
            <a:r>
              <a:rPr lang="en-US" sz="1600" dirty="0">
                <a:latin typeface="Arial" charset="0"/>
                <a:ea typeface="Arial" charset="0"/>
                <a:cs typeface="Arial" charset="0"/>
              </a:rPr>
              <a:t>at the time of </a:t>
            </a:r>
            <a:r>
              <a:rPr lang="en-US" sz="1800" b="1" dirty="0">
                <a:latin typeface="Arial" charset="0"/>
                <a:ea typeface="Arial" charset="0"/>
                <a:cs typeface="Arial" charset="0"/>
              </a:rPr>
              <a:t>concomitant mitral operations </a:t>
            </a:r>
            <a:r>
              <a:rPr lang="en-US" sz="1600" dirty="0">
                <a:latin typeface="Arial" charset="0"/>
                <a:ea typeface="Arial" charset="0"/>
                <a:cs typeface="Arial" charset="0"/>
              </a:rPr>
              <a:t>to restore sinus rhythm. </a:t>
            </a:r>
            <a:r>
              <a:rPr lang="en-US" sz="1600" dirty="0">
                <a:solidFill>
                  <a:srgbClr val="067AAD"/>
                </a:solidFill>
                <a:latin typeface="Arial" charset="0"/>
                <a:ea typeface="Arial" charset="0"/>
                <a:cs typeface="Arial" charset="0"/>
              </a:rPr>
              <a:t>(Class I, Level A)</a:t>
            </a:r>
          </a:p>
          <a:p>
            <a:pPr>
              <a:spcAft>
                <a:spcPts val="600"/>
              </a:spcAft>
            </a:pPr>
            <a:r>
              <a:rPr lang="en-US" sz="1600" dirty="0">
                <a:latin typeface="Arial" charset="0"/>
                <a:ea typeface="Arial" charset="0"/>
                <a:cs typeface="Arial" charset="0"/>
              </a:rPr>
              <a:t>Surgical ablation for AF can be performed without additional operative risk of mortality or major morbidity, and is </a:t>
            </a:r>
            <a:r>
              <a:rPr lang="en-US" sz="1600" b="1" dirty="0">
                <a:solidFill>
                  <a:srgbClr val="FF620B"/>
                </a:solidFill>
                <a:latin typeface="Arial" charset="0"/>
                <a:ea typeface="Arial" charset="0"/>
                <a:cs typeface="Arial" charset="0"/>
              </a:rPr>
              <a:t>RECOMMENDED</a:t>
            </a:r>
            <a:r>
              <a:rPr lang="en-US" sz="1600" b="1" dirty="0">
                <a:latin typeface="Arial" charset="0"/>
                <a:ea typeface="Arial" charset="0"/>
                <a:cs typeface="Arial" charset="0"/>
              </a:rPr>
              <a:t> </a:t>
            </a:r>
            <a:r>
              <a:rPr lang="en-US" sz="1600" dirty="0">
                <a:latin typeface="Arial" charset="0"/>
                <a:ea typeface="Arial" charset="0"/>
                <a:cs typeface="Arial" charset="0"/>
              </a:rPr>
              <a:t>at the time of concomitant </a:t>
            </a:r>
            <a:r>
              <a:rPr lang="en-US" sz="1800" b="1" dirty="0">
                <a:latin typeface="Arial" charset="0"/>
                <a:ea typeface="Arial" charset="0"/>
                <a:cs typeface="Arial" charset="0"/>
              </a:rPr>
              <a:t>isolated aortic valve replacement, isolated coronary artery bypass graft surgery, and aortic valve replacement plus coronary artery bypass graft operations </a:t>
            </a:r>
            <a:r>
              <a:rPr lang="en-US" sz="1600" dirty="0">
                <a:latin typeface="Arial" charset="0"/>
                <a:ea typeface="Arial" charset="0"/>
                <a:cs typeface="Arial" charset="0"/>
              </a:rPr>
              <a:t>to restore sinus rhythm. </a:t>
            </a:r>
            <a:r>
              <a:rPr lang="en-US" sz="1600" dirty="0">
                <a:solidFill>
                  <a:srgbClr val="067AAD"/>
                </a:solidFill>
                <a:latin typeface="Arial" charset="0"/>
                <a:ea typeface="Arial" charset="0"/>
                <a:cs typeface="Arial" charset="0"/>
              </a:rPr>
              <a:t>(Class I, Level B nonrandomized)</a:t>
            </a:r>
          </a:p>
          <a:p>
            <a:pPr>
              <a:spcAft>
                <a:spcPts val="600"/>
              </a:spcAft>
            </a:pPr>
            <a:r>
              <a:rPr lang="en-US" sz="1600" dirty="0">
                <a:latin typeface="Arial" charset="0"/>
                <a:ea typeface="Arial" charset="0"/>
                <a:cs typeface="Arial" charset="0"/>
              </a:rPr>
              <a:t>In the treatment of AF, </a:t>
            </a:r>
            <a:r>
              <a:rPr lang="en-US" sz="1800" b="1" dirty="0">
                <a:latin typeface="Arial" charset="0"/>
                <a:ea typeface="Arial" charset="0"/>
                <a:cs typeface="Arial" charset="0"/>
              </a:rPr>
              <a:t>multidisciplinary heart team </a:t>
            </a:r>
            <a:r>
              <a:rPr lang="en-US" sz="1600" dirty="0">
                <a:latin typeface="Arial" charset="0"/>
                <a:ea typeface="Arial" charset="0"/>
                <a:cs typeface="Arial" charset="0"/>
              </a:rPr>
              <a:t>assessment, treatment planning, and long-term follow-up can be </a:t>
            </a:r>
            <a:r>
              <a:rPr lang="en-US" sz="1600" b="1" dirty="0">
                <a:solidFill>
                  <a:srgbClr val="FF620B"/>
                </a:solidFill>
                <a:latin typeface="Arial" charset="0"/>
                <a:ea typeface="Arial" charset="0"/>
                <a:cs typeface="Arial" charset="0"/>
              </a:rPr>
              <a:t>USEFUL AND BENEFICIAL </a:t>
            </a:r>
            <a:r>
              <a:rPr lang="en-US" sz="1600" dirty="0">
                <a:latin typeface="Arial" charset="0"/>
                <a:ea typeface="Arial" charset="0"/>
                <a:cs typeface="Arial" charset="0"/>
              </a:rPr>
              <a:t>to optimize patient outcomes. </a:t>
            </a:r>
            <a:r>
              <a:rPr lang="en-US" sz="1600" dirty="0">
                <a:solidFill>
                  <a:srgbClr val="067AAD"/>
                </a:solidFill>
                <a:latin typeface="Arial" charset="0"/>
                <a:ea typeface="Arial" charset="0"/>
                <a:cs typeface="Arial" charset="0"/>
              </a:rPr>
              <a:t>(Class I, Level C expert opinion)</a:t>
            </a:r>
          </a:p>
          <a:p>
            <a:pPr>
              <a:spcAft>
                <a:spcPts val="600"/>
              </a:spcAft>
            </a:pPr>
            <a:endParaRPr lang="en-US" sz="1600" dirty="0">
              <a:solidFill>
                <a:srgbClr val="067AAD"/>
              </a:solidFill>
              <a:latin typeface="Arial" charset="0"/>
              <a:ea typeface="Arial" charset="0"/>
              <a:cs typeface="Arial" charset="0"/>
            </a:endParaRPr>
          </a:p>
          <a:p>
            <a:endParaRPr lang="en-US" sz="1600" dirty="0"/>
          </a:p>
        </p:txBody>
      </p:sp>
      <p:sp>
        <p:nvSpPr>
          <p:cNvPr id="3" name="Text Placeholder 2"/>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latin typeface="Arial" panose="020B0604020202020204" pitchFamily="34" charset="0"/>
                <a:cs typeface="Arial" panose="020B0604020202020204" pitchFamily="34" charset="0"/>
              </a:rPr>
              <a:t>Vinay Badhwar, J. Scott Rankin, Ralph J. </a:t>
            </a:r>
            <a:r>
              <a:rPr lang="en-US" sz="700" dirty="0" err="1">
                <a:latin typeface="Arial" panose="020B0604020202020204" pitchFamily="34" charset="0"/>
                <a:cs typeface="Arial" panose="020B0604020202020204" pitchFamily="34" charset="0"/>
              </a:rPr>
              <a:t>Damiano</a:t>
            </a:r>
            <a:r>
              <a:rPr lang="en-US" sz="700" dirty="0">
                <a:latin typeface="Arial" panose="020B0604020202020204" pitchFamily="34" charset="0"/>
                <a:cs typeface="Arial" panose="020B0604020202020204" pitchFamily="34" charset="0"/>
              </a:rPr>
              <a:t>, A. Marc Gillinov, Faisal G. </a:t>
            </a:r>
            <a:r>
              <a:rPr lang="en-US" sz="700" dirty="0" err="1">
                <a:latin typeface="Arial" panose="020B0604020202020204" pitchFamily="34" charset="0"/>
                <a:cs typeface="Arial" panose="020B0604020202020204" pitchFamily="34" charset="0"/>
              </a:rPr>
              <a:t>Bakaeen</a:t>
            </a:r>
            <a:r>
              <a:rPr lang="en-US" sz="700" dirty="0">
                <a:latin typeface="Arial" panose="020B0604020202020204" pitchFamily="34" charset="0"/>
                <a:cs typeface="Arial" panose="020B0604020202020204" pitchFamily="34" charset="0"/>
              </a:rPr>
              <a:t>, James R. Edgerton, Jonathan M. Philpott, Patrick M. McCarthy, Steven F. </a:t>
            </a:r>
            <a:r>
              <a:rPr lang="en-US" sz="700" dirty="0" err="1">
                <a:latin typeface="Arial" panose="020B0604020202020204" pitchFamily="34" charset="0"/>
                <a:cs typeface="Arial" panose="020B0604020202020204" pitchFamily="34" charset="0"/>
              </a:rPr>
              <a:t>Bolling</a:t>
            </a:r>
            <a:r>
              <a:rPr lang="en-US" sz="700" dirty="0">
                <a:latin typeface="Arial" panose="020B0604020202020204" pitchFamily="34" charset="0"/>
                <a:cs typeface="Arial" panose="020B0604020202020204" pitchFamily="34" charset="0"/>
              </a:rPr>
              <a:t>, Harold G. Roberts, Vinod H. </a:t>
            </a:r>
            <a:r>
              <a:rPr lang="en-US" sz="700" dirty="0" err="1">
                <a:latin typeface="Arial" panose="020B0604020202020204" pitchFamily="34" charset="0"/>
                <a:cs typeface="Arial" panose="020B0604020202020204" pitchFamily="34" charset="0"/>
              </a:rPr>
              <a:t>Thourani</a:t>
            </a:r>
            <a:r>
              <a:rPr lang="en-US" sz="700" dirty="0">
                <a:latin typeface="Arial" panose="020B0604020202020204" pitchFamily="34" charset="0"/>
                <a:cs typeface="Arial" panose="020B0604020202020204" pitchFamily="34" charset="0"/>
              </a:rPr>
              <a:t>, Rakesh M. Suri, Richard J. </a:t>
            </a:r>
            <a:r>
              <a:rPr lang="en-US" sz="700" dirty="0" err="1">
                <a:latin typeface="Arial" panose="020B0604020202020204" pitchFamily="34" charset="0"/>
                <a:cs typeface="Arial" panose="020B0604020202020204" pitchFamily="34" charset="0"/>
              </a:rPr>
              <a:t>Shemin</a:t>
            </a:r>
            <a:r>
              <a:rPr lang="en-US" sz="700" dirty="0">
                <a:latin typeface="Arial" panose="020B0604020202020204" pitchFamily="34" charset="0"/>
                <a:cs typeface="Arial" panose="020B0604020202020204" pitchFamily="34" charset="0"/>
              </a:rPr>
              <a:t>, Scott Firestone, </a:t>
            </a:r>
            <a:r>
              <a:rPr lang="en-US" sz="700" dirty="0" err="1">
                <a:latin typeface="Arial" panose="020B0604020202020204" pitchFamily="34" charset="0"/>
                <a:cs typeface="Arial" panose="020B0604020202020204" pitchFamily="34" charset="0"/>
              </a:rPr>
              <a:t>Niv</a:t>
            </a:r>
            <a:r>
              <a:rPr lang="en-US" sz="700" dirty="0">
                <a:latin typeface="Arial" panose="020B0604020202020204" pitchFamily="34" charset="0"/>
                <a:cs typeface="Arial" panose="020B0604020202020204" pitchFamily="34" charset="0"/>
              </a:rPr>
              <a:t> Ad. The Society of Thoracic Surgeons 2017 Clinical Practice Guidelines for the Surgical Treatment of Atrial Fibrillation. The Annals of Thoracic Surgery, 2017; 103: 329-41.</a:t>
            </a: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35" y="318267"/>
            <a:ext cx="1930003" cy="850861"/>
          </a:xfrm>
          <a:prstGeom prst="rect">
            <a:avLst/>
          </a:prstGeom>
        </p:spPr>
      </p:pic>
    </p:spTree>
    <p:extLst>
      <p:ext uri="{BB962C8B-B14F-4D97-AF65-F5344CB8AC3E}">
        <p14:creationId xmlns:p14="http://schemas.microsoft.com/office/powerpoint/2010/main" val="3920636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ED4B299-FF57-4060-BEE0-5D8646C9EC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5" name="Object 4" hidden="1">
                        <a:extLst>
                          <a:ext uri="{FF2B5EF4-FFF2-40B4-BE49-F238E27FC236}">
                            <a16:creationId xmlns:a16="http://schemas.microsoft.com/office/drawing/2014/main" id="{CED4B299-FF57-4060-BEE0-5D8646C9EC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A96DBCC1-6C87-4335-AD17-C701804B8EA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37" dirty="0">
              <a:latin typeface="Arial" panose="020B0604020202020204" pitchFamily="34" charset="0"/>
              <a:cs typeface="Arial" panose="020B0604020202020204" pitchFamily="34" charset="0"/>
              <a:sym typeface="Arial" panose="020B0604020202020204" pitchFamily="34" charset="0"/>
            </a:endParaRPr>
          </a:p>
        </p:txBody>
      </p:sp>
      <p:sp>
        <p:nvSpPr>
          <p:cNvPr id="6" name="Title 5">
            <a:extLst>
              <a:ext uri="{FF2B5EF4-FFF2-40B4-BE49-F238E27FC236}">
                <a16:creationId xmlns:a16="http://schemas.microsoft.com/office/drawing/2014/main" id="{81A77DDA-7D1F-4AA2-954C-A69035690A68}"/>
              </a:ext>
            </a:extLst>
          </p:cNvPr>
          <p:cNvSpPr>
            <a:spLocks noGrp="1"/>
          </p:cNvSpPr>
          <p:nvPr>
            <p:ph type="title"/>
          </p:nvPr>
        </p:nvSpPr>
        <p:spPr/>
        <p:txBody>
          <a:bodyPr/>
          <a:lstStyle/>
          <a:p>
            <a:r>
              <a:rPr lang="en-US" dirty="0"/>
              <a:t>Why Treat Afib Surgically?</a:t>
            </a:r>
          </a:p>
        </p:txBody>
      </p:sp>
      <p:sp>
        <p:nvSpPr>
          <p:cNvPr id="8" name="Text Placeholder 7">
            <a:extLst>
              <a:ext uri="{FF2B5EF4-FFF2-40B4-BE49-F238E27FC236}">
                <a16:creationId xmlns:a16="http://schemas.microsoft.com/office/drawing/2014/main" id="{99040D55-96A0-4D89-82DB-C13D210C3191}"/>
              </a:ext>
            </a:extLst>
          </p:cNvPr>
          <p:cNvSpPr>
            <a:spLocks noGrp="1"/>
          </p:cNvSpPr>
          <p:nvPr>
            <p:ph type="body" sz="half" idx="1"/>
          </p:nvPr>
        </p:nvSpPr>
        <p:spPr/>
        <p:txBody>
          <a:bodyPr/>
          <a:lstStyle/>
          <a:p>
            <a:r>
              <a:rPr lang="en-US" sz="800" dirty="0"/>
              <a:t>See Appendix A for References</a:t>
            </a:r>
          </a:p>
        </p:txBody>
      </p:sp>
      <p:pic>
        <p:nvPicPr>
          <p:cNvPr id="9" name="Picture 8">
            <a:extLst>
              <a:ext uri="{FF2B5EF4-FFF2-40B4-BE49-F238E27FC236}">
                <a16:creationId xmlns:a16="http://schemas.microsoft.com/office/drawing/2014/main" id="{A67A1A04-FC7D-4B0B-9DEB-188D1F8CAF00}"/>
              </a:ext>
            </a:extLst>
          </p:cNvPr>
          <p:cNvPicPr>
            <a:picLocks noChangeAspect="1"/>
          </p:cNvPicPr>
          <p:nvPr/>
        </p:nvPicPr>
        <p:blipFill>
          <a:blip r:embed="rId6"/>
          <a:stretch>
            <a:fillRect/>
          </a:stretch>
        </p:blipFill>
        <p:spPr>
          <a:xfrm>
            <a:off x="483006" y="1505779"/>
            <a:ext cx="5799661" cy="3852706"/>
          </a:xfrm>
          <a:prstGeom prst="rect">
            <a:avLst/>
          </a:prstGeom>
          <a:ln>
            <a:solidFill>
              <a:schemeClr val="bg1">
                <a:lumMod val="90000"/>
              </a:schemeClr>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53ED362F-3800-411E-8784-F81C0F4FD742}"/>
              </a:ext>
            </a:extLst>
          </p:cNvPr>
          <p:cNvSpPr/>
          <p:nvPr/>
        </p:nvSpPr>
        <p:spPr>
          <a:xfrm>
            <a:off x="6621463" y="1883503"/>
            <a:ext cx="2185599" cy="3097258"/>
          </a:xfrm>
          <a:prstGeom prst="rect">
            <a:avLst/>
          </a:prstGeom>
        </p:spPr>
        <p:txBody>
          <a:bodyPr wrap="square">
            <a:spAutoFit/>
          </a:bodyPr>
          <a:lstStyle/>
          <a:p>
            <a:pPr marL="114300" lvl="0" indent="-114300" algn="l" defTabSz="914400" hangingPunct="1">
              <a:lnSpc>
                <a:spcPct val="90000"/>
              </a:lnSpc>
              <a:spcBef>
                <a:spcPts val="700"/>
              </a:spcBef>
              <a:buFont typeface="Arial"/>
              <a:buChar char="•"/>
            </a:pPr>
            <a:r>
              <a:rPr lang="en-US" sz="1600" b="0" kern="1200" dirty="0">
                <a:solidFill>
                  <a:srgbClr val="3D5567"/>
                </a:solidFill>
                <a:latin typeface="Arial" charset="0"/>
                <a:ea typeface="Arial" charset="0"/>
                <a:cs typeface="Arial" charset="0"/>
              </a:rPr>
              <a:t>Approximately </a:t>
            </a:r>
            <a:r>
              <a:rPr lang="en-US" sz="2000" kern="1200" dirty="0">
                <a:solidFill>
                  <a:srgbClr val="EF6526"/>
                </a:solidFill>
                <a:latin typeface="Arial" charset="0"/>
                <a:ea typeface="Arial" charset="0"/>
                <a:cs typeface="Arial" charset="0"/>
              </a:rPr>
              <a:t>1/3</a:t>
            </a:r>
            <a:r>
              <a:rPr lang="en-US" sz="1600" b="0" kern="1200" dirty="0">
                <a:solidFill>
                  <a:srgbClr val="3D5567"/>
                </a:solidFill>
                <a:latin typeface="Arial" charset="0"/>
                <a:ea typeface="Arial" charset="0"/>
                <a:cs typeface="Arial" charset="0"/>
              </a:rPr>
              <a:t> of Afib patients are paroxysmal,</a:t>
            </a:r>
            <a:r>
              <a:rPr lang="en-US" sz="2000" b="0" kern="1200" dirty="0">
                <a:solidFill>
                  <a:srgbClr val="3D5567"/>
                </a:solidFill>
                <a:latin typeface="Arial" charset="0"/>
                <a:ea typeface="Arial" charset="0"/>
                <a:cs typeface="Arial" charset="0"/>
              </a:rPr>
              <a:t> </a:t>
            </a:r>
            <a:r>
              <a:rPr lang="en-US" sz="2000" kern="1200" dirty="0">
                <a:solidFill>
                  <a:srgbClr val="EF6526"/>
                </a:solidFill>
                <a:latin typeface="Arial" charset="0"/>
                <a:cs typeface="Arial" charset="0"/>
              </a:rPr>
              <a:t>2/3</a:t>
            </a:r>
            <a:r>
              <a:rPr lang="en-US" sz="2000" b="0" kern="1200" dirty="0">
                <a:solidFill>
                  <a:srgbClr val="3D5567"/>
                </a:solidFill>
                <a:latin typeface="Arial" charset="0"/>
                <a:ea typeface="Arial" charset="0"/>
                <a:cs typeface="Arial" charset="0"/>
              </a:rPr>
              <a:t> </a:t>
            </a:r>
            <a:r>
              <a:rPr lang="en-US" sz="1600" b="0" kern="1200" dirty="0">
                <a:solidFill>
                  <a:srgbClr val="3D5567"/>
                </a:solidFill>
                <a:latin typeface="Arial" charset="0"/>
                <a:ea typeface="Arial" charset="0"/>
                <a:cs typeface="Arial" charset="0"/>
              </a:rPr>
              <a:t>persistent or long-standing persistent.</a:t>
            </a:r>
            <a:r>
              <a:rPr lang="en-US" sz="1600" b="0" kern="1200" baseline="30000" dirty="0">
                <a:solidFill>
                  <a:srgbClr val="3D5567"/>
                </a:solidFill>
                <a:latin typeface="Arial" charset="0"/>
                <a:ea typeface="Arial" charset="0"/>
                <a:cs typeface="Arial" charset="0"/>
              </a:rPr>
              <a:t>5</a:t>
            </a:r>
          </a:p>
          <a:p>
            <a:pPr marL="114300" lvl="0" indent="-114300" algn="l" defTabSz="914400" hangingPunct="1">
              <a:lnSpc>
                <a:spcPct val="90000"/>
              </a:lnSpc>
              <a:spcBef>
                <a:spcPts val="700"/>
              </a:spcBef>
              <a:buFont typeface="Arial"/>
              <a:buChar char="•"/>
            </a:pPr>
            <a:endParaRPr lang="en-US" sz="1600" b="0" kern="1200" dirty="0">
              <a:solidFill>
                <a:srgbClr val="3D5567"/>
              </a:solidFill>
              <a:latin typeface="Arial" charset="0"/>
              <a:ea typeface="Arial" charset="0"/>
              <a:cs typeface="Arial" charset="0"/>
            </a:endParaRPr>
          </a:p>
          <a:p>
            <a:pPr marL="114300" lvl="0" indent="-114300" algn="l" defTabSz="914400" hangingPunct="1">
              <a:lnSpc>
                <a:spcPct val="90000"/>
              </a:lnSpc>
              <a:spcBef>
                <a:spcPts val="700"/>
              </a:spcBef>
              <a:buFont typeface="Arial"/>
              <a:buChar char="•"/>
            </a:pPr>
            <a:r>
              <a:rPr lang="en-US" sz="1600" b="0" kern="1200" dirty="0">
                <a:solidFill>
                  <a:srgbClr val="3D5567"/>
                </a:solidFill>
                <a:latin typeface="Arial" charset="0"/>
                <a:ea typeface="Arial" charset="0"/>
                <a:cs typeface="Arial" charset="0"/>
              </a:rPr>
              <a:t>Use of anti-arrhythmic drugs has shown to be ineffective to manage Afib in </a:t>
            </a:r>
            <a:r>
              <a:rPr lang="en-US" sz="2000" kern="1200" dirty="0">
                <a:solidFill>
                  <a:srgbClr val="EF6526"/>
                </a:solidFill>
                <a:latin typeface="Arial" charset="0"/>
                <a:cs typeface="Arial" charset="0"/>
              </a:rPr>
              <a:t>~50% </a:t>
            </a:r>
            <a:r>
              <a:rPr lang="en-US" sz="1600" b="0" kern="1200" dirty="0">
                <a:solidFill>
                  <a:srgbClr val="3D5567"/>
                </a:solidFill>
                <a:latin typeface="Arial" charset="0"/>
                <a:ea typeface="Arial" charset="0"/>
                <a:cs typeface="Arial" charset="0"/>
              </a:rPr>
              <a:t>of patients.</a:t>
            </a:r>
            <a:r>
              <a:rPr lang="en-US" sz="1600" b="0" kern="1200" baseline="30000" dirty="0">
                <a:solidFill>
                  <a:srgbClr val="3D5567"/>
                </a:solidFill>
                <a:latin typeface="Arial" charset="0"/>
                <a:ea typeface="Arial" charset="0"/>
                <a:cs typeface="Arial" charset="0"/>
              </a:rPr>
              <a:t>6</a:t>
            </a:r>
            <a:endParaRPr lang="en-US" sz="1600" b="0" kern="1200" dirty="0">
              <a:solidFill>
                <a:srgbClr val="3D5567"/>
              </a:solidFill>
              <a:latin typeface="Arial" charset="0"/>
              <a:ea typeface="Arial" charset="0"/>
              <a:cs typeface="Arial" charset="0"/>
            </a:endParaRPr>
          </a:p>
        </p:txBody>
      </p:sp>
    </p:spTree>
    <p:extLst>
      <p:ext uri="{BB962C8B-B14F-4D97-AF65-F5344CB8AC3E}">
        <p14:creationId xmlns:p14="http://schemas.microsoft.com/office/powerpoint/2010/main" val="2042594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2017 STS</a:t>
            </a:r>
            <a:r>
              <a:rPr lang="en-US" sz="1200" b="0" dirty="0">
                <a:latin typeface="Arial" charset="0"/>
                <a:ea typeface="Arial" charset="0"/>
                <a:cs typeface="Arial" charset="0"/>
              </a:rPr>
              <a:t>1</a:t>
            </a:r>
            <a:r>
              <a:rPr lang="en-US" sz="3200" dirty="0">
                <a:latin typeface="Arial" charset="0"/>
                <a:ea typeface="Arial" charset="0"/>
                <a:cs typeface="Arial" charset="0"/>
              </a:rPr>
              <a:t> </a:t>
            </a:r>
          </a:p>
        </p:txBody>
      </p:sp>
      <p:sp>
        <p:nvSpPr>
          <p:cNvPr id="13" name="Text Placeholder 1"/>
          <p:cNvSpPr>
            <a:spLocks noGrp="1"/>
          </p:cNvSpPr>
          <p:nvPr>
            <p:ph type="body" sz="half" idx="1"/>
          </p:nvPr>
        </p:nvSpPr>
        <p:spPr/>
        <p:txBody>
          <a:bodyPr>
            <a:noAutofit/>
          </a:bodyPr>
          <a:lstStyle/>
          <a:p>
            <a:pPr marL="0" indent="0">
              <a:spcAft>
                <a:spcPts val="600"/>
              </a:spcAft>
              <a:buNone/>
            </a:pPr>
            <a:r>
              <a:rPr lang="en-US" sz="2000" dirty="0"/>
              <a:t>Class of Recommendation – II</a:t>
            </a:r>
          </a:p>
          <a:p>
            <a:pPr>
              <a:spcAft>
                <a:spcPts val="600"/>
              </a:spcAft>
            </a:pPr>
            <a:r>
              <a:rPr lang="en-US" sz="1500" dirty="0">
                <a:latin typeface="Arial" charset="0"/>
                <a:ea typeface="Arial" charset="0"/>
                <a:cs typeface="Arial" charset="0"/>
              </a:rPr>
              <a:t>Surgical ablation for symptomatic AF in the absence of structural heart disease that is refractory to class I/III antiarrhythmic drugs or catheter-based therapy or both is </a:t>
            </a:r>
            <a:r>
              <a:rPr lang="en-US" sz="1500" b="1" dirty="0">
                <a:solidFill>
                  <a:srgbClr val="FF620B"/>
                </a:solidFill>
                <a:latin typeface="Arial" charset="0"/>
                <a:ea typeface="Arial" charset="0"/>
                <a:cs typeface="Arial" charset="0"/>
              </a:rPr>
              <a:t>REASONABLE</a:t>
            </a:r>
            <a:r>
              <a:rPr lang="en-US" sz="1500" b="1" dirty="0">
                <a:latin typeface="Arial" charset="0"/>
                <a:ea typeface="Arial" charset="0"/>
                <a:cs typeface="Arial" charset="0"/>
              </a:rPr>
              <a:t> </a:t>
            </a:r>
            <a:r>
              <a:rPr lang="en-US" sz="1500" dirty="0">
                <a:latin typeface="Arial" charset="0"/>
                <a:ea typeface="Arial" charset="0"/>
                <a:cs typeface="Arial" charset="0"/>
              </a:rPr>
              <a:t>as a </a:t>
            </a:r>
            <a:r>
              <a:rPr lang="en-US" sz="1700" b="1" dirty="0">
                <a:latin typeface="Arial" charset="0"/>
                <a:ea typeface="Arial" charset="0"/>
                <a:cs typeface="Arial" charset="0"/>
              </a:rPr>
              <a:t>primary stand-alone procedure</a:t>
            </a:r>
            <a:r>
              <a:rPr lang="en-US" sz="1500" dirty="0">
                <a:latin typeface="Arial" charset="0"/>
                <a:ea typeface="Arial" charset="0"/>
                <a:cs typeface="Arial" charset="0"/>
              </a:rPr>
              <a:t>, to restore sinus rhythm. </a:t>
            </a:r>
            <a:r>
              <a:rPr lang="en-US" sz="1500" dirty="0">
                <a:solidFill>
                  <a:srgbClr val="067AAD"/>
                </a:solidFill>
                <a:latin typeface="Arial" charset="0"/>
                <a:ea typeface="Arial" charset="0"/>
                <a:cs typeface="Arial" charset="0"/>
              </a:rPr>
              <a:t>(Class IIA, Level B randomized)</a:t>
            </a:r>
          </a:p>
          <a:p>
            <a:pPr>
              <a:spcAft>
                <a:spcPts val="600"/>
              </a:spcAft>
            </a:pPr>
            <a:r>
              <a:rPr lang="en-US" sz="1500" dirty="0">
                <a:latin typeface="Arial" charset="0"/>
                <a:ea typeface="Arial" charset="0"/>
                <a:cs typeface="Arial" charset="0"/>
              </a:rPr>
              <a:t>Surgical ablation for symptomatic persistent or longstanding persistent AF in the absence of structural heart disease is </a:t>
            </a:r>
            <a:r>
              <a:rPr lang="en-US" sz="1500" b="1" dirty="0">
                <a:solidFill>
                  <a:srgbClr val="FF620B"/>
                </a:solidFill>
                <a:latin typeface="Arial" charset="0"/>
                <a:ea typeface="Arial" charset="0"/>
                <a:cs typeface="Arial" charset="0"/>
              </a:rPr>
              <a:t>REASONABLE</a:t>
            </a:r>
            <a:r>
              <a:rPr lang="en-US" sz="1500" dirty="0">
                <a:latin typeface="Arial" charset="0"/>
                <a:ea typeface="Arial" charset="0"/>
                <a:cs typeface="Arial" charset="0"/>
              </a:rPr>
              <a:t>, as a stand-alone procedure using the </a:t>
            </a:r>
            <a:r>
              <a:rPr lang="en-US" sz="1700" b="1" dirty="0">
                <a:latin typeface="Arial" charset="0"/>
                <a:ea typeface="Arial" charset="0"/>
                <a:cs typeface="Arial" charset="0"/>
              </a:rPr>
              <a:t>Cox-Maze III/IV lesion set </a:t>
            </a:r>
            <a:r>
              <a:rPr lang="en-US" sz="1500" dirty="0">
                <a:latin typeface="Arial" charset="0"/>
                <a:ea typeface="Arial" charset="0"/>
                <a:cs typeface="Arial" charset="0"/>
              </a:rPr>
              <a:t>compared with pulmonary vein isolation alone.  </a:t>
            </a:r>
            <a:r>
              <a:rPr lang="en-US" sz="1500" dirty="0">
                <a:solidFill>
                  <a:srgbClr val="067AAD"/>
                </a:solidFill>
                <a:latin typeface="Arial" charset="0"/>
                <a:ea typeface="Arial" charset="0"/>
                <a:cs typeface="Arial" charset="0"/>
              </a:rPr>
              <a:t>(Class IIA, Level B nonrandomized)</a:t>
            </a:r>
          </a:p>
          <a:p>
            <a:pPr>
              <a:spcAft>
                <a:spcPts val="600"/>
              </a:spcAft>
            </a:pPr>
            <a:r>
              <a:rPr lang="en-US" sz="1500" dirty="0">
                <a:latin typeface="Arial" charset="0"/>
                <a:ea typeface="Arial" charset="0"/>
                <a:cs typeface="Arial" charset="0"/>
              </a:rPr>
              <a:t>It is </a:t>
            </a:r>
            <a:r>
              <a:rPr lang="en-US" sz="1500" b="1" dirty="0">
                <a:solidFill>
                  <a:srgbClr val="FF620B"/>
                </a:solidFill>
                <a:latin typeface="Arial" charset="0"/>
                <a:ea typeface="Arial" charset="0"/>
                <a:cs typeface="Arial" charset="0"/>
              </a:rPr>
              <a:t>REASONABLE</a:t>
            </a:r>
            <a:r>
              <a:rPr lang="en-US" sz="1500" dirty="0">
                <a:latin typeface="Arial" charset="0"/>
                <a:ea typeface="Arial" charset="0"/>
                <a:cs typeface="Arial" charset="0"/>
              </a:rPr>
              <a:t> to perform </a:t>
            </a:r>
            <a:r>
              <a:rPr lang="en-US" sz="1700" b="1" dirty="0">
                <a:latin typeface="Arial" charset="0"/>
                <a:ea typeface="Arial" charset="0"/>
                <a:cs typeface="Arial" charset="0"/>
              </a:rPr>
              <a:t>left atrial appendage excision or exclusion </a:t>
            </a:r>
            <a:r>
              <a:rPr lang="en-US" sz="1500" dirty="0">
                <a:latin typeface="Arial" charset="0"/>
                <a:ea typeface="Arial" charset="0"/>
                <a:cs typeface="Arial" charset="0"/>
              </a:rPr>
              <a:t>in conjunction with surgical ablation for AF for longitudinal thromboembolic morbidity prevention. </a:t>
            </a:r>
            <a:r>
              <a:rPr lang="en-US" sz="1500" dirty="0">
                <a:solidFill>
                  <a:srgbClr val="067AAD"/>
                </a:solidFill>
                <a:latin typeface="Arial" charset="0"/>
                <a:ea typeface="Arial" charset="0"/>
                <a:cs typeface="Arial" charset="0"/>
              </a:rPr>
              <a:t>(Class IIA, Level C limited data)</a:t>
            </a:r>
          </a:p>
          <a:p>
            <a:pPr>
              <a:spcAft>
                <a:spcPts val="600"/>
              </a:spcAft>
            </a:pPr>
            <a:r>
              <a:rPr lang="en-US" sz="1500" dirty="0">
                <a:latin typeface="Arial" charset="0"/>
                <a:ea typeface="Arial" charset="0"/>
                <a:cs typeface="Arial" charset="0"/>
              </a:rPr>
              <a:t>At the time of concomitant cardiac operations in patients with AF, it is </a:t>
            </a:r>
            <a:r>
              <a:rPr lang="en-US" sz="1500" b="1" dirty="0">
                <a:solidFill>
                  <a:srgbClr val="FF620B"/>
                </a:solidFill>
                <a:latin typeface="Arial" charset="0"/>
                <a:ea typeface="Arial" charset="0"/>
                <a:cs typeface="Arial" charset="0"/>
              </a:rPr>
              <a:t>REASONABLE</a:t>
            </a:r>
            <a:r>
              <a:rPr lang="en-US" sz="1500" dirty="0">
                <a:latin typeface="Arial" charset="0"/>
                <a:ea typeface="Arial" charset="0"/>
                <a:cs typeface="Arial" charset="0"/>
              </a:rPr>
              <a:t> to </a:t>
            </a:r>
            <a:r>
              <a:rPr lang="en-US" sz="1700" b="1" dirty="0">
                <a:latin typeface="Arial" charset="0"/>
                <a:ea typeface="Arial" charset="0"/>
                <a:cs typeface="Arial" charset="0"/>
              </a:rPr>
              <a:t>surgically manage the left atrial appendage </a:t>
            </a:r>
            <a:r>
              <a:rPr lang="en-US" sz="1500" dirty="0">
                <a:latin typeface="Arial" charset="0"/>
                <a:ea typeface="Arial" charset="0"/>
                <a:cs typeface="Arial" charset="0"/>
              </a:rPr>
              <a:t>for longitudinal thromboembolic morbidity prevention. </a:t>
            </a:r>
            <a:r>
              <a:rPr lang="en-US" sz="1500" dirty="0">
                <a:solidFill>
                  <a:srgbClr val="067AAD"/>
                </a:solidFill>
                <a:latin typeface="Arial" charset="0"/>
                <a:ea typeface="Arial" charset="0"/>
                <a:cs typeface="Arial" charset="0"/>
              </a:rPr>
              <a:t>(Class IIA, Level C expert opinion)</a:t>
            </a:r>
          </a:p>
        </p:txBody>
      </p:sp>
      <p:sp>
        <p:nvSpPr>
          <p:cNvPr id="4" name="Text Placeholder 3"/>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a:latin typeface="Arial" panose="020B0604020202020204" pitchFamily="34" charset="0"/>
                <a:cs typeface="Arial" panose="020B0604020202020204" pitchFamily="34" charset="0"/>
              </a:rPr>
              <a:t>Vinay Badhwar, J. Scott Rankin, Ralph J. </a:t>
            </a:r>
            <a:r>
              <a:rPr lang="en-US" sz="700" dirty="0" err="1">
                <a:latin typeface="Arial" panose="020B0604020202020204" pitchFamily="34" charset="0"/>
                <a:cs typeface="Arial" panose="020B0604020202020204" pitchFamily="34" charset="0"/>
              </a:rPr>
              <a:t>Damiano</a:t>
            </a:r>
            <a:r>
              <a:rPr lang="en-US" sz="700" dirty="0">
                <a:latin typeface="Arial" panose="020B0604020202020204" pitchFamily="34" charset="0"/>
                <a:cs typeface="Arial" panose="020B0604020202020204" pitchFamily="34" charset="0"/>
              </a:rPr>
              <a:t>, A. Marc Gillinov, Faisal G. </a:t>
            </a:r>
            <a:r>
              <a:rPr lang="en-US" sz="700" dirty="0" err="1">
                <a:latin typeface="Arial" panose="020B0604020202020204" pitchFamily="34" charset="0"/>
                <a:cs typeface="Arial" panose="020B0604020202020204" pitchFamily="34" charset="0"/>
              </a:rPr>
              <a:t>Bakaeen</a:t>
            </a:r>
            <a:r>
              <a:rPr lang="en-US" sz="700" dirty="0">
                <a:latin typeface="Arial" panose="020B0604020202020204" pitchFamily="34" charset="0"/>
                <a:cs typeface="Arial" panose="020B0604020202020204" pitchFamily="34" charset="0"/>
              </a:rPr>
              <a:t>, James R. Edgerton, Jonathan M. Philpott, Patrick M. McCarthy, Steven F. </a:t>
            </a:r>
            <a:r>
              <a:rPr lang="en-US" sz="700" dirty="0" err="1">
                <a:latin typeface="Arial" panose="020B0604020202020204" pitchFamily="34" charset="0"/>
                <a:cs typeface="Arial" panose="020B0604020202020204" pitchFamily="34" charset="0"/>
              </a:rPr>
              <a:t>Bolling</a:t>
            </a:r>
            <a:r>
              <a:rPr lang="en-US" sz="700" dirty="0">
                <a:latin typeface="Arial" panose="020B0604020202020204" pitchFamily="34" charset="0"/>
                <a:cs typeface="Arial" panose="020B0604020202020204" pitchFamily="34" charset="0"/>
              </a:rPr>
              <a:t>, Harold G. Roberts, Vinod H. </a:t>
            </a:r>
            <a:r>
              <a:rPr lang="en-US" sz="700" dirty="0" err="1">
                <a:latin typeface="Arial" panose="020B0604020202020204" pitchFamily="34" charset="0"/>
                <a:cs typeface="Arial" panose="020B0604020202020204" pitchFamily="34" charset="0"/>
              </a:rPr>
              <a:t>Thourani</a:t>
            </a:r>
            <a:r>
              <a:rPr lang="en-US" sz="700" dirty="0">
                <a:latin typeface="Arial" panose="020B0604020202020204" pitchFamily="34" charset="0"/>
                <a:cs typeface="Arial" panose="020B0604020202020204" pitchFamily="34" charset="0"/>
              </a:rPr>
              <a:t>, Rakesh M. Suri, Richard J. </a:t>
            </a:r>
            <a:r>
              <a:rPr lang="en-US" sz="700" dirty="0" err="1">
                <a:latin typeface="Arial" panose="020B0604020202020204" pitchFamily="34" charset="0"/>
                <a:cs typeface="Arial" panose="020B0604020202020204" pitchFamily="34" charset="0"/>
              </a:rPr>
              <a:t>Shemin</a:t>
            </a:r>
            <a:r>
              <a:rPr lang="en-US" sz="700" dirty="0">
                <a:latin typeface="Arial" panose="020B0604020202020204" pitchFamily="34" charset="0"/>
                <a:cs typeface="Arial" panose="020B0604020202020204" pitchFamily="34" charset="0"/>
              </a:rPr>
              <a:t>, Scott Firestone, </a:t>
            </a:r>
            <a:r>
              <a:rPr lang="en-US" sz="700" dirty="0" err="1">
                <a:latin typeface="Arial" panose="020B0604020202020204" pitchFamily="34" charset="0"/>
                <a:cs typeface="Arial" panose="020B0604020202020204" pitchFamily="34" charset="0"/>
              </a:rPr>
              <a:t>Niv</a:t>
            </a:r>
            <a:r>
              <a:rPr lang="en-US" sz="700" dirty="0">
                <a:latin typeface="Arial" panose="020B0604020202020204" pitchFamily="34" charset="0"/>
                <a:cs typeface="Arial" panose="020B0604020202020204" pitchFamily="34" charset="0"/>
              </a:rPr>
              <a:t> Ad. The Society of Thoracic Surgeons 2017 Clinical Practice Guidelines for the Surgical Treatment of Atrial Fibrillation. The Annals of Thoracic Surgery, 2017; 103: 329-41.</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8135" y="318267"/>
            <a:ext cx="1930003" cy="850861"/>
          </a:xfrm>
          <a:prstGeom prst="rect">
            <a:avLst/>
          </a:prstGeom>
        </p:spPr>
      </p:pic>
    </p:spTree>
    <p:extLst>
      <p:ext uri="{BB962C8B-B14F-4D97-AF65-F5344CB8AC3E}">
        <p14:creationId xmlns:p14="http://schemas.microsoft.com/office/powerpoint/2010/main" val="3635465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2016 ESC</a:t>
            </a:r>
            <a:r>
              <a:rPr lang="en-US" sz="1200" b="0" dirty="0">
                <a:latin typeface="Arial" charset="0"/>
                <a:ea typeface="Arial" charset="0"/>
                <a:cs typeface="Arial" charset="0"/>
              </a:rPr>
              <a:t>1</a:t>
            </a:r>
          </a:p>
        </p:txBody>
      </p:sp>
      <p:sp>
        <p:nvSpPr>
          <p:cNvPr id="3" name="Text Placeholder 2"/>
          <p:cNvSpPr>
            <a:spLocks noGrp="1"/>
          </p:cNvSpPr>
          <p:nvPr>
            <p:ph type="body" sz="half" idx="1"/>
          </p:nvPr>
        </p:nvSpPr>
        <p:spPr/>
        <p:txBody>
          <a:bodyPr>
            <a:noAutofit/>
          </a:bodyPr>
          <a:lstStyle/>
          <a:p>
            <a:pPr lvl="0">
              <a:spcAft>
                <a:spcPts val="600"/>
              </a:spcAft>
            </a:pPr>
            <a:r>
              <a:rPr lang="en-US" sz="1600" kern="1200" dirty="0">
                <a:latin typeface="Arial" charset="0"/>
                <a:ea typeface="Arial" charset="0"/>
                <a:cs typeface="Arial" charset="0"/>
              </a:rPr>
              <a:t>Catheter or </a:t>
            </a:r>
            <a:r>
              <a:rPr lang="en-US" sz="1800" b="1" kern="1200" dirty="0">
                <a:latin typeface="Arial" charset="0"/>
                <a:ea typeface="Arial" charset="0"/>
                <a:cs typeface="Arial" charset="0"/>
              </a:rPr>
              <a:t>surgical ablation</a:t>
            </a:r>
            <a:r>
              <a:rPr lang="en-US" sz="1800" kern="1200" dirty="0">
                <a:latin typeface="Arial" charset="0"/>
                <a:ea typeface="Arial" charset="0"/>
                <a:cs typeface="Arial" charset="0"/>
              </a:rPr>
              <a:t> </a:t>
            </a:r>
            <a:r>
              <a:rPr lang="en-US" sz="1600" b="1" kern="1200" dirty="0">
                <a:solidFill>
                  <a:srgbClr val="FF620B"/>
                </a:solidFill>
                <a:latin typeface="Arial" charset="0"/>
                <a:ea typeface="Arial" charset="0"/>
                <a:cs typeface="Arial" charset="0"/>
              </a:rPr>
              <a:t>SHOULD</a:t>
            </a:r>
            <a:r>
              <a:rPr lang="en-US" sz="1600" kern="1200" dirty="0">
                <a:latin typeface="Arial" charset="0"/>
                <a:ea typeface="Arial" charset="0"/>
                <a:cs typeface="Arial" charset="0"/>
              </a:rPr>
              <a:t> be considered in patients with symptomatic persistent or long-standing persistent </a:t>
            </a:r>
            <a:r>
              <a:rPr lang="en-US" sz="1600" kern="1200" dirty="0" err="1">
                <a:latin typeface="Arial" charset="0"/>
                <a:ea typeface="Arial" charset="0"/>
                <a:cs typeface="Arial" charset="0"/>
              </a:rPr>
              <a:t>Afib</a:t>
            </a:r>
            <a:r>
              <a:rPr lang="en-US" sz="1600" kern="1200" dirty="0">
                <a:latin typeface="Arial" charset="0"/>
                <a:ea typeface="Arial" charset="0"/>
                <a:cs typeface="Arial" charset="0"/>
              </a:rPr>
              <a:t> refractory to AAD therapy to improve symptoms, considering patient choice, benefit and risk, supported by an </a:t>
            </a:r>
            <a:r>
              <a:rPr lang="en-US" sz="1600" kern="1200" dirty="0" err="1">
                <a:latin typeface="Arial" charset="0"/>
                <a:ea typeface="Arial" charset="0"/>
                <a:cs typeface="Arial" charset="0"/>
              </a:rPr>
              <a:t>Afib</a:t>
            </a:r>
            <a:r>
              <a:rPr lang="en-US" sz="1600" kern="1200" dirty="0">
                <a:latin typeface="Arial" charset="0"/>
                <a:ea typeface="Arial" charset="0"/>
                <a:cs typeface="Arial" charset="0"/>
              </a:rPr>
              <a:t> Heart Team. </a:t>
            </a:r>
            <a:r>
              <a:rPr lang="en-US" sz="1600" b="1" kern="1200" dirty="0">
                <a:solidFill>
                  <a:srgbClr val="067AAD"/>
                </a:solidFill>
                <a:latin typeface="Arial" charset="0"/>
                <a:ea typeface="Arial" charset="0"/>
                <a:cs typeface="Arial" charset="0"/>
              </a:rPr>
              <a:t>(</a:t>
            </a:r>
            <a:r>
              <a:rPr lang="en-US" sz="1600" b="1" kern="1200" dirty="0" err="1">
                <a:solidFill>
                  <a:srgbClr val="067AAD"/>
                </a:solidFill>
                <a:latin typeface="Arial" charset="0"/>
                <a:ea typeface="Arial" charset="0"/>
                <a:cs typeface="Arial" charset="0"/>
              </a:rPr>
              <a:t>IIa</a:t>
            </a:r>
            <a:r>
              <a:rPr lang="en-US" sz="1600" b="1" kern="1200" dirty="0">
                <a:solidFill>
                  <a:srgbClr val="067AAD"/>
                </a:solidFill>
                <a:latin typeface="Arial" charset="0"/>
                <a:ea typeface="Arial" charset="0"/>
                <a:cs typeface="Arial" charset="0"/>
              </a:rPr>
              <a:t> C)</a:t>
            </a:r>
            <a:endParaRPr lang="en-US" sz="1600" dirty="0">
              <a:solidFill>
                <a:srgbClr val="067AAD"/>
              </a:solidFill>
              <a:latin typeface="Arial" charset="0"/>
              <a:ea typeface="Arial" charset="0"/>
              <a:cs typeface="Arial" charset="0"/>
            </a:endParaRPr>
          </a:p>
          <a:p>
            <a:pPr lvl="0">
              <a:spcAft>
                <a:spcPts val="600"/>
              </a:spcAft>
            </a:pPr>
            <a:r>
              <a:rPr lang="en-US" sz="1600" kern="1200" dirty="0">
                <a:latin typeface="Arial" charset="0"/>
                <a:ea typeface="Arial" charset="0"/>
                <a:cs typeface="Arial" charset="0"/>
              </a:rPr>
              <a:t>Minimally invasive surgery with </a:t>
            </a:r>
            <a:r>
              <a:rPr lang="en-US" sz="1800" b="1" kern="1200" dirty="0" err="1">
                <a:latin typeface="Arial" charset="0"/>
                <a:ea typeface="Arial" charset="0"/>
                <a:cs typeface="Arial" charset="0"/>
              </a:rPr>
              <a:t>epicardial</a:t>
            </a:r>
            <a:r>
              <a:rPr lang="en-US" sz="1800" b="1" kern="1200" dirty="0">
                <a:latin typeface="Arial" charset="0"/>
                <a:ea typeface="Arial" charset="0"/>
                <a:cs typeface="Arial" charset="0"/>
              </a:rPr>
              <a:t> pulmonary vein isolation</a:t>
            </a:r>
            <a:r>
              <a:rPr lang="en-US" sz="1600" kern="1200" dirty="0">
                <a:latin typeface="Arial" charset="0"/>
                <a:ea typeface="Arial" charset="0"/>
                <a:cs typeface="Arial" charset="0"/>
              </a:rPr>
              <a:t> </a:t>
            </a:r>
            <a:r>
              <a:rPr lang="en-US" sz="1600" b="1" kern="1200" dirty="0">
                <a:solidFill>
                  <a:srgbClr val="FF620B"/>
                </a:solidFill>
                <a:latin typeface="Arial" charset="0"/>
                <a:ea typeface="Arial" charset="0"/>
                <a:cs typeface="Arial" charset="0"/>
              </a:rPr>
              <a:t>SHOULD</a:t>
            </a:r>
            <a:r>
              <a:rPr lang="en-US" sz="1600" kern="1200" dirty="0">
                <a:latin typeface="Arial" charset="0"/>
                <a:ea typeface="Arial" charset="0"/>
                <a:cs typeface="Arial" charset="0"/>
              </a:rPr>
              <a:t> be considered in patients with symptomatic </a:t>
            </a:r>
            <a:r>
              <a:rPr lang="en-US" sz="1600" kern="1200" dirty="0" err="1">
                <a:latin typeface="Arial" charset="0"/>
                <a:ea typeface="Arial" charset="0"/>
                <a:cs typeface="Arial" charset="0"/>
              </a:rPr>
              <a:t>Afib</a:t>
            </a:r>
            <a:r>
              <a:rPr lang="en-US" sz="1600" kern="1200" dirty="0">
                <a:latin typeface="Arial" charset="0"/>
                <a:ea typeface="Arial" charset="0"/>
                <a:cs typeface="Arial" charset="0"/>
              </a:rPr>
              <a:t> when catheter ablation has failed. Decisions on such patients should be supported by an </a:t>
            </a:r>
            <a:r>
              <a:rPr lang="en-US" sz="1600" kern="1200" dirty="0" err="1">
                <a:latin typeface="Arial" charset="0"/>
                <a:ea typeface="Arial" charset="0"/>
                <a:cs typeface="Arial" charset="0"/>
              </a:rPr>
              <a:t>Afib</a:t>
            </a:r>
            <a:r>
              <a:rPr lang="en-US" sz="1600" kern="1200" dirty="0">
                <a:latin typeface="Arial" charset="0"/>
                <a:ea typeface="Arial" charset="0"/>
                <a:cs typeface="Arial" charset="0"/>
              </a:rPr>
              <a:t> Heart Team. </a:t>
            </a:r>
            <a:r>
              <a:rPr lang="en-US" sz="1600" b="1" kern="1200" dirty="0">
                <a:solidFill>
                  <a:srgbClr val="067AAD"/>
                </a:solidFill>
                <a:latin typeface="Arial" charset="0"/>
                <a:ea typeface="Arial" charset="0"/>
                <a:cs typeface="Arial" charset="0"/>
              </a:rPr>
              <a:t>(</a:t>
            </a:r>
            <a:r>
              <a:rPr lang="en-US" sz="1600" b="1" kern="1200" dirty="0" err="1">
                <a:solidFill>
                  <a:srgbClr val="067AAD"/>
                </a:solidFill>
                <a:latin typeface="Arial" charset="0"/>
                <a:ea typeface="Arial" charset="0"/>
                <a:cs typeface="Arial" charset="0"/>
              </a:rPr>
              <a:t>IIa</a:t>
            </a:r>
            <a:r>
              <a:rPr lang="en-US" sz="1600" b="1" kern="1200" dirty="0">
                <a:solidFill>
                  <a:srgbClr val="067AAD"/>
                </a:solidFill>
                <a:latin typeface="Arial" charset="0"/>
                <a:ea typeface="Arial" charset="0"/>
                <a:cs typeface="Arial" charset="0"/>
              </a:rPr>
              <a:t> B)</a:t>
            </a:r>
            <a:endParaRPr lang="en-US" sz="1600" dirty="0">
              <a:solidFill>
                <a:srgbClr val="067AAD"/>
              </a:solidFill>
              <a:latin typeface="Arial" charset="0"/>
              <a:ea typeface="Arial" charset="0"/>
              <a:cs typeface="Arial" charset="0"/>
            </a:endParaRPr>
          </a:p>
          <a:p>
            <a:pPr>
              <a:spcAft>
                <a:spcPts val="600"/>
              </a:spcAft>
            </a:pPr>
            <a:r>
              <a:rPr lang="en-US" sz="1800" b="1" kern="1200" dirty="0">
                <a:latin typeface="Arial" charset="0"/>
                <a:ea typeface="Arial" charset="0"/>
                <a:cs typeface="Arial" charset="0"/>
              </a:rPr>
              <a:t>Maze surgery</a:t>
            </a:r>
            <a:r>
              <a:rPr lang="en-US" sz="1600" kern="1200" dirty="0">
                <a:latin typeface="Arial" charset="0"/>
                <a:ea typeface="Arial" charset="0"/>
                <a:cs typeface="Arial" charset="0"/>
              </a:rPr>
              <a:t>, possibly via a minimally invasive approach, performed by an adequately trained operator in an experienced </a:t>
            </a:r>
            <a:r>
              <a:rPr lang="en-US" sz="1600" kern="1200" dirty="0" err="1">
                <a:latin typeface="Arial" charset="0"/>
                <a:ea typeface="Arial" charset="0"/>
                <a:cs typeface="Arial" charset="0"/>
              </a:rPr>
              <a:t>centre</a:t>
            </a:r>
            <a:r>
              <a:rPr lang="en-US" sz="1600" kern="1200" dirty="0">
                <a:latin typeface="Arial" charset="0"/>
                <a:ea typeface="Arial" charset="0"/>
                <a:cs typeface="Arial" charset="0"/>
              </a:rPr>
              <a:t>, </a:t>
            </a:r>
            <a:r>
              <a:rPr lang="en-US" sz="1600" b="1" kern="1200" dirty="0">
                <a:solidFill>
                  <a:srgbClr val="FF620B"/>
                </a:solidFill>
                <a:latin typeface="Arial" charset="0"/>
                <a:ea typeface="Arial" charset="0"/>
                <a:cs typeface="Arial" charset="0"/>
              </a:rPr>
              <a:t>SHOULD</a:t>
            </a:r>
            <a:r>
              <a:rPr lang="en-US" sz="1600" kern="1200" dirty="0">
                <a:latin typeface="Arial" charset="0"/>
                <a:ea typeface="Arial" charset="0"/>
                <a:cs typeface="Arial" charset="0"/>
              </a:rPr>
              <a:t> be considered by an </a:t>
            </a:r>
            <a:r>
              <a:rPr lang="en-US" sz="1600" kern="1200" dirty="0" err="1">
                <a:latin typeface="Arial" charset="0"/>
                <a:ea typeface="Arial" charset="0"/>
                <a:cs typeface="Arial" charset="0"/>
              </a:rPr>
              <a:t>Afib</a:t>
            </a:r>
            <a:r>
              <a:rPr lang="en-US" sz="1600" kern="1200" dirty="0">
                <a:latin typeface="Arial" charset="0"/>
                <a:ea typeface="Arial" charset="0"/>
                <a:cs typeface="Arial" charset="0"/>
              </a:rPr>
              <a:t> Heart Team as a treatment option for patients with symptomatic refractory persistent </a:t>
            </a:r>
            <a:r>
              <a:rPr lang="en-US" sz="1600" kern="1200" dirty="0" err="1">
                <a:latin typeface="Arial" charset="0"/>
                <a:ea typeface="Arial" charset="0"/>
                <a:cs typeface="Arial" charset="0"/>
              </a:rPr>
              <a:t>Afib</a:t>
            </a:r>
            <a:r>
              <a:rPr lang="en-US" sz="1600" kern="1200" dirty="0">
                <a:latin typeface="Arial" charset="0"/>
                <a:ea typeface="Arial" charset="0"/>
                <a:cs typeface="Arial" charset="0"/>
              </a:rPr>
              <a:t> or post-ablation </a:t>
            </a:r>
            <a:r>
              <a:rPr lang="en-US" sz="1600" kern="1200" dirty="0" err="1">
                <a:latin typeface="Arial" charset="0"/>
                <a:ea typeface="Arial" charset="0"/>
                <a:cs typeface="Arial" charset="0"/>
              </a:rPr>
              <a:t>Afib</a:t>
            </a:r>
            <a:r>
              <a:rPr lang="en-US" sz="1600" kern="1200" dirty="0">
                <a:latin typeface="Arial" charset="0"/>
                <a:ea typeface="Arial" charset="0"/>
                <a:cs typeface="Arial" charset="0"/>
              </a:rPr>
              <a:t> to improve symptoms. </a:t>
            </a:r>
            <a:r>
              <a:rPr lang="en-US" sz="1600" b="1" kern="1200" dirty="0">
                <a:solidFill>
                  <a:srgbClr val="067AAD"/>
                </a:solidFill>
                <a:latin typeface="Arial" charset="0"/>
                <a:ea typeface="Arial" charset="0"/>
                <a:cs typeface="Arial" charset="0"/>
              </a:rPr>
              <a:t>(</a:t>
            </a:r>
            <a:r>
              <a:rPr lang="en-US" sz="1600" b="1" kern="1200" dirty="0" err="1">
                <a:solidFill>
                  <a:srgbClr val="067AAD"/>
                </a:solidFill>
                <a:latin typeface="Arial" charset="0"/>
                <a:ea typeface="Arial" charset="0"/>
                <a:cs typeface="Arial" charset="0"/>
              </a:rPr>
              <a:t>IIa</a:t>
            </a:r>
            <a:r>
              <a:rPr lang="en-US" sz="1600" b="1" kern="1200" dirty="0">
                <a:solidFill>
                  <a:srgbClr val="067AAD"/>
                </a:solidFill>
                <a:latin typeface="Arial" charset="0"/>
                <a:ea typeface="Arial" charset="0"/>
                <a:cs typeface="Arial" charset="0"/>
              </a:rPr>
              <a:t> C)</a:t>
            </a:r>
          </a:p>
        </p:txBody>
      </p:sp>
      <p:sp>
        <p:nvSpPr>
          <p:cNvPr id="6" name="Text Placeholder 5"/>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err="1"/>
              <a:t>Fukunaga</a:t>
            </a:r>
            <a:r>
              <a:rPr lang="en-US" sz="700" dirty="0"/>
              <a:t> et al. 2016 ESC Guidelines for the management of atrial fibrillation developed in collaboration with EACTS: The Task Force for the management of atrial fibrillation of the European Society of Cardiology (ESC) Developed with the special contribution of the European Heart Rhythm Association (EHRA) of the </a:t>
            </a:r>
            <a:r>
              <a:rPr lang="en-US" sz="700" dirty="0" err="1"/>
              <a:t>ESCEndorsed</a:t>
            </a:r>
            <a:r>
              <a:rPr lang="en-US" sz="700" dirty="0"/>
              <a:t> by the European Stroke </a:t>
            </a:r>
            <a:r>
              <a:rPr lang="en-US" sz="700" dirty="0" err="1"/>
              <a:t>Organisation</a:t>
            </a:r>
            <a:r>
              <a:rPr lang="en-US" sz="700" dirty="0"/>
              <a:t> (ESO). </a:t>
            </a:r>
            <a:r>
              <a:rPr lang="en-US" sz="700" dirty="0" err="1"/>
              <a:t>Eur</a:t>
            </a:r>
            <a:r>
              <a:rPr lang="en-US" sz="700" dirty="0"/>
              <a:t> J </a:t>
            </a:r>
            <a:r>
              <a:rPr lang="en-US" sz="700" dirty="0" err="1"/>
              <a:t>Cardiothorac</a:t>
            </a:r>
            <a:r>
              <a:rPr lang="en-US" sz="700" dirty="0"/>
              <a:t> Surg. 2016 Sep 23.</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0310" y="175153"/>
            <a:ext cx="755779" cy="947544"/>
          </a:xfrm>
          <a:prstGeom prst="rect">
            <a:avLst/>
          </a:prstGeom>
        </p:spPr>
      </p:pic>
    </p:spTree>
    <p:extLst>
      <p:ext uri="{BB962C8B-B14F-4D97-AF65-F5344CB8AC3E}">
        <p14:creationId xmlns:p14="http://schemas.microsoft.com/office/powerpoint/2010/main" val="4120660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2016 ESC</a:t>
            </a:r>
            <a:r>
              <a:rPr lang="en-US" sz="1200" b="0" dirty="0">
                <a:latin typeface="Arial" charset="0"/>
                <a:ea typeface="Arial" charset="0"/>
                <a:cs typeface="Arial" charset="0"/>
              </a:rPr>
              <a:t>1</a:t>
            </a:r>
          </a:p>
        </p:txBody>
      </p:sp>
      <p:sp>
        <p:nvSpPr>
          <p:cNvPr id="3" name="Text Placeholder 2"/>
          <p:cNvSpPr>
            <a:spLocks noGrp="1"/>
          </p:cNvSpPr>
          <p:nvPr>
            <p:ph type="body" sz="half" idx="1"/>
          </p:nvPr>
        </p:nvSpPr>
        <p:spPr/>
        <p:txBody>
          <a:bodyPr>
            <a:noAutofit/>
          </a:bodyPr>
          <a:lstStyle/>
          <a:p>
            <a:pPr>
              <a:spcAft>
                <a:spcPts val="600"/>
              </a:spcAft>
            </a:pPr>
            <a:r>
              <a:rPr lang="en-US" sz="1800" b="1" kern="1200" dirty="0">
                <a:latin typeface="Arial" charset="0"/>
                <a:ea typeface="Arial" charset="0"/>
                <a:cs typeface="Arial" charset="0"/>
              </a:rPr>
              <a:t>Maze surgery, preferably </a:t>
            </a:r>
            <a:r>
              <a:rPr lang="en-US" sz="1800" b="1" kern="1200" dirty="0" err="1">
                <a:latin typeface="Arial" charset="0"/>
                <a:ea typeface="Arial" charset="0"/>
                <a:cs typeface="Arial" charset="0"/>
              </a:rPr>
              <a:t>biatrial</a:t>
            </a:r>
            <a:r>
              <a:rPr lang="en-US" sz="1600" kern="1200" dirty="0">
                <a:latin typeface="Arial" charset="0"/>
                <a:ea typeface="Arial" charset="0"/>
                <a:cs typeface="Arial" charset="0"/>
              </a:rPr>
              <a:t>, </a:t>
            </a:r>
            <a:r>
              <a:rPr lang="en-US" sz="1600" b="1" kern="1200" dirty="0">
                <a:solidFill>
                  <a:srgbClr val="FF620B"/>
                </a:solidFill>
                <a:latin typeface="Arial" charset="0"/>
                <a:ea typeface="Arial" charset="0"/>
                <a:cs typeface="Arial" charset="0"/>
              </a:rPr>
              <a:t>SHOULD</a:t>
            </a:r>
            <a:r>
              <a:rPr lang="en-US" sz="1600" kern="1200" dirty="0">
                <a:latin typeface="Arial" charset="0"/>
                <a:ea typeface="Arial" charset="0"/>
                <a:cs typeface="Arial" charset="0"/>
              </a:rPr>
              <a:t> be considered in patients undergoing cardiac surgery to improve symptoms attributable to </a:t>
            </a:r>
            <a:r>
              <a:rPr lang="en-US" sz="1600" kern="1200" dirty="0" err="1">
                <a:latin typeface="Arial" charset="0"/>
                <a:ea typeface="Arial" charset="0"/>
                <a:cs typeface="Arial" charset="0"/>
              </a:rPr>
              <a:t>Afib</a:t>
            </a:r>
            <a:r>
              <a:rPr lang="en-US" sz="1600" kern="1200" dirty="0">
                <a:latin typeface="Arial" charset="0"/>
                <a:ea typeface="Arial" charset="0"/>
                <a:cs typeface="Arial" charset="0"/>
              </a:rPr>
              <a:t>, balancing the added risk of the procedure and the benefit of rhythm control therapy. </a:t>
            </a:r>
            <a:r>
              <a:rPr lang="en-US" sz="1600" b="1" kern="1200" dirty="0">
                <a:solidFill>
                  <a:srgbClr val="067AAD"/>
                </a:solidFill>
                <a:latin typeface="Arial" charset="0"/>
                <a:ea typeface="Arial" charset="0"/>
                <a:cs typeface="Arial" charset="0"/>
              </a:rPr>
              <a:t>(</a:t>
            </a:r>
            <a:r>
              <a:rPr lang="en-US" sz="1600" b="1" kern="1200" dirty="0" err="1">
                <a:solidFill>
                  <a:srgbClr val="067AAD"/>
                </a:solidFill>
                <a:latin typeface="Arial" charset="0"/>
                <a:ea typeface="Arial" charset="0"/>
                <a:cs typeface="Arial" charset="0"/>
              </a:rPr>
              <a:t>IIa</a:t>
            </a:r>
            <a:r>
              <a:rPr lang="en-US" sz="1600" b="1" kern="1200" dirty="0">
                <a:solidFill>
                  <a:srgbClr val="067AAD"/>
                </a:solidFill>
                <a:latin typeface="Arial" charset="0"/>
                <a:ea typeface="Arial" charset="0"/>
                <a:cs typeface="Arial" charset="0"/>
              </a:rPr>
              <a:t> A)</a:t>
            </a:r>
            <a:endParaRPr lang="en-US" sz="1600" dirty="0">
              <a:solidFill>
                <a:srgbClr val="067AAD"/>
              </a:solidFill>
              <a:latin typeface="Arial" charset="0"/>
              <a:ea typeface="Arial" charset="0"/>
              <a:cs typeface="Arial" charset="0"/>
            </a:endParaRPr>
          </a:p>
          <a:p>
            <a:pPr>
              <a:spcAft>
                <a:spcPts val="600"/>
              </a:spcAft>
            </a:pPr>
            <a:r>
              <a:rPr lang="en-US" sz="1800" b="1" kern="1200" dirty="0">
                <a:latin typeface="Arial" charset="0"/>
                <a:ea typeface="Arial" charset="0"/>
                <a:cs typeface="Arial" charset="0"/>
              </a:rPr>
              <a:t>Concomitant </a:t>
            </a:r>
            <a:r>
              <a:rPr lang="en-US" sz="1800" b="1" kern="1200" dirty="0" err="1">
                <a:latin typeface="Arial" charset="0"/>
                <a:ea typeface="Arial" charset="0"/>
                <a:cs typeface="Arial" charset="0"/>
              </a:rPr>
              <a:t>biatrial</a:t>
            </a:r>
            <a:r>
              <a:rPr lang="en-US" sz="1800" b="1" kern="1200" dirty="0">
                <a:latin typeface="Arial" charset="0"/>
                <a:ea typeface="Arial" charset="0"/>
                <a:cs typeface="Arial" charset="0"/>
              </a:rPr>
              <a:t> maze or pulmonary vein isolation </a:t>
            </a:r>
            <a:r>
              <a:rPr lang="en-US" sz="1600" b="1" kern="1200" dirty="0">
                <a:solidFill>
                  <a:srgbClr val="FF620B"/>
                </a:solidFill>
                <a:latin typeface="Arial" charset="0"/>
                <a:ea typeface="Arial" charset="0"/>
                <a:cs typeface="Arial" charset="0"/>
              </a:rPr>
              <a:t>MAY BE </a:t>
            </a:r>
            <a:r>
              <a:rPr lang="en-US" sz="1600" kern="1200" dirty="0">
                <a:latin typeface="Arial" charset="0"/>
                <a:ea typeface="Arial" charset="0"/>
                <a:cs typeface="Arial" charset="0"/>
              </a:rPr>
              <a:t>considered in asymptomatic </a:t>
            </a:r>
            <a:r>
              <a:rPr lang="en-US" sz="1600" kern="1200" dirty="0" err="1">
                <a:latin typeface="Arial" charset="0"/>
                <a:ea typeface="Arial" charset="0"/>
                <a:cs typeface="Arial" charset="0"/>
              </a:rPr>
              <a:t>Afib</a:t>
            </a:r>
            <a:r>
              <a:rPr lang="en-US" sz="1600" kern="1200" dirty="0">
                <a:latin typeface="Arial" charset="0"/>
                <a:ea typeface="Arial" charset="0"/>
                <a:cs typeface="Arial" charset="0"/>
              </a:rPr>
              <a:t> patients undergoing cardiac surgery. </a:t>
            </a:r>
            <a:r>
              <a:rPr lang="en-US" sz="1600" b="1" kern="1200" dirty="0">
                <a:solidFill>
                  <a:srgbClr val="067AAD"/>
                </a:solidFill>
                <a:latin typeface="Arial" charset="0"/>
                <a:ea typeface="Arial" charset="0"/>
                <a:cs typeface="Arial" charset="0"/>
              </a:rPr>
              <a:t>(</a:t>
            </a:r>
            <a:r>
              <a:rPr lang="en-US" sz="1600" b="1" kern="1200" dirty="0" err="1">
                <a:solidFill>
                  <a:srgbClr val="067AAD"/>
                </a:solidFill>
                <a:latin typeface="Arial" charset="0"/>
                <a:ea typeface="Arial" charset="0"/>
                <a:cs typeface="Arial" charset="0"/>
              </a:rPr>
              <a:t>IIb</a:t>
            </a:r>
            <a:r>
              <a:rPr lang="en-US" sz="1600" b="1" kern="1200" dirty="0">
                <a:solidFill>
                  <a:srgbClr val="067AAD"/>
                </a:solidFill>
                <a:latin typeface="Arial" charset="0"/>
                <a:ea typeface="Arial" charset="0"/>
                <a:cs typeface="Arial" charset="0"/>
              </a:rPr>
              <a:t> C)</a:t>
            </a:r>
          </a:p>
        </p:txBody>
      </p:sp>
      <p:sp>
        <p:nvSpPr>
          <p:cNvPr id="6" name="Text Placeholder 5"/>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err="1"/>
              <a:t>Fukunaga</a:t>
            </a:r>
            <a:r>
              <a:rPr lang="en-US" sz="700" dirty="0"/>
              <a:t> et al. 2016 ESC Guidelines for the management of atrial fibrillation developed in collaboration with EACTS: The Task Force for the management of atrial fibrillation of the European Society of Cardiology (ESC) Developed with the special contribution of the European Heart Rhythm Association (EHRA) of the </a:t>
            </a:r>
            <a:r>
              <a:rPr lang="en-US" sz="700" dirty="0" err="1"/>
              <a:t>ESCEndorsed</a:t>
            </a:r>
            <a:r>
              <a:rPr lang="en-US" sz="700" dirty="0"/>
              <a:t> by the European Stroke </a:t>
            </a:r>
            <a:r>
              <a:rPr lang="en-US" sz="700" dirty="0" err="1"/>
              <a:t>Organisation</a:t>
            </a:r>
            <a:r>
              <a:rPr lang="en-US" sz="700" dirty="0"/>
              <a:t> (ESO). </a:t>
            </a:r>
            <a:r>
              <a:rPr lang="en-US" sz="700" dirty="0" err="1"/>
              <a:t>Eur</a:t>
            </a:r>
            <a:r>
              <a:rPr lang="en-US" sz="700" dirty="0"/>
              <a:t> J </a:t>
            </a:r>
            <a:r>
              <a:rPr lang="en-US" sz="700" dirty="0" err="1"/>
              <a:t>Cardiothorac</a:t>
            </a:r>
            <a:r>
              <a:rPr lang="en-US" sz="700" dirty="0"/>
              <a:t> Surg. 2016 Sep 23.</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0310" y="175153"/>
            <a:ext cx="755779" cy="947544"/>
          </a:xfrm>
          <a:prstGeom prst="rect">
            <a:avLst/>
          </a:prstGeom>
        </p:spPr>
      </p:pic>
    </p:spTree>
    <p:extLst>
      <p:ext uri="{BB962C8B-B14F-4D97-AF65-F5344CB8AC3E}">
        <p14:creationId xmlns:p14="http://schemas.microsoft.com/office/powerpoint/2010/main" val="1337653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HRS, STS Align on Post-Ablation Follow Up</a:t>
            </a:r>
          </a:p>
        </p:txBody>
      </p:sp>
      <p:sp>
        <p:nvSpPr>
          <p:cNvPr id="3" name="Text Placeholder 2"/>
          <p:cNvSpPr>
            <a:spLocks noGrp="1"/>
          </p:cNvSpPr>
          <p:nvPr>
            <p:ph type="body" sz="half" idx="1"/>
          </p:nvPr>
        </p:nvSpPr>
        <p:spPr/>
        <p:txBody>
          <a:bodyPr/>
          <a:lstStyle/>
          <a:p>
            <a:r>
              <a:rPr lang="en-US" dirty="0"/>
              <a:t>There is a “blanking period” up to 3 months post ablation where the patient may still have some </a:t>
            </a:r>
            <a:r>
              <a:rPr lang="en-US" dirty="0" err="1"/>
              <a:t>Afib</a:t>
            </a:r>
            <a:r>
              <a:rPr lang="en-US" dirty="0"/>
              <a:t> until healed</a:t>
            </a:r>
          </a:p>
          <a:p>
            <a:r>
              <a:rPr lang="en-US" dirty="0"/>
              <a:t>Continuous ECG monitoring is recommended for patients post catheter ablation where anticoagulation may be discontinued (HRS)</a:t>
            </a:r>
          </a:p>
          <a:p>
            <a:r>
              <a:rPr lang="en-US" dirty="0"/>
              <a:t>For surgical ablation patients, anticoagulation is continued between 2-6 months postop, with anticoagulation stopped after stable sinus rhythm is documented by 24-hr </a:t>
            </a:r>
            <a:r>
              <a:rPr lang="en-US" dirty="0" err="1"/>
              <a:t>Holter</a:t>
            </a:r>
            <a:r>
              <a:rPr lang="en-US" dirty="0"/>
              <a:t> monitor, and often an echocardiogram (STS)</a:t>
            </a:r>
          </a:p>
          <a:p>
            <a:r>
              <a:rPr lang="en-US" dirty="0"/>
              <a:t>Monitoring at regular intervals by Cardiac Surgeon or EP, or both, helps to ensure appropriate postop management for optimized results</a:t>
            </a:r>
          </a:p>
        </p:txBody>
      </p:sp>
      <p:sp>
        <p:nvSpPr>
          <p:cNvPr id="4" name="Text Placeholder 3"/>
          <p:cNvSpPr>
            <a:spLocks noGrp="1"/>
          </p:cNvSpPr>
          <p:nvPr>
            <p:ph type="body" sz="quarter" idx="10"/>
          </p:nvPr>
        </p:nvSpPr>
        <p:spPr/>
        <p:txBody>
          <a:bodyPr/>
          <a:lstStyle/>
          <a:p>
            <a:r>
              <a:rPr lang="en-US" dirty="0"/>
              <a:t>Calkins, H., </a:t>
            </a:r>
            <a:r>
              <a:rPr lang="en-US" dirty="0" err="1"/>
              <a:t>Hindricks</a:t>
            </a:r>
            <a:r>
              <a:rPr lang="en-US" dirty="0"/>
              <a:t>, G., </a:t>
            </a:r>
            <a:r>
              <a:rPr lang="en-US" dirty="0" err="1"/>
              <a:t>Cappato</a:t>
            </a:r>
            <a:r>
              <a:rPr lang="en-US" dirty="0"/>
              <a:t>, R., Kim, Y. H., </a:t>
            </a:r>
            <a:r>
              <a:rPr lang="en-US" dirty="0" err="1"/>
              <a:t>Saad</a:t>
            </a:r>
            <a:r>
              <a:rPr lang="en-US" dirty="0"/>
              <a:t>, E. B., </a:t>
            </a:r>
            <a:r>
              <a:rPr lang="en-US" dirty="0" err="1"/>
              <a:t>Aguinaga</a:t>
            </a:r>
            <a:r>
              <a:rPr lang="en-US" dirty="0"/>
              <a:t>, L., ... &amp; Chen, P. S. (2017). 2017 HRS/EHRA/ECAS/APHRS/SOLAECE expert consensus statement on catheter and surgical ablation of atrial fibrillation. Heart Rhythm, 14(10), e275-e444.. Heart Rhythm, Vol 14, No 10, October 2017. </a:t>
            </a:r>
            <a:br>
              <a:rPr lang="en-US" dirty="0"/>
            </a:br>
            <a:r>
              <a:rPr lang="en-US" dirty="0"/>
              <a:t>Badhwar, V., Rankin, J. S., </a:t>
            </a:r>
            <a:r>
              <a:rPr lang="en-US" dirty="0" err="1"/>
              <a:t>Damiano</a:t>
            </a:r>
            <a:r>
              <a:rPr lang="en-US" dirty="0"/>
              <a:t>, R. J., Gillinov, A. M., </a:t>
            </a:r>
            <a:r>
              <a:rPr lang="en-US" dirty="0" err="1"/>
              <a:t>Bakaeen</a:t>
            </a:r>
            <a:r>
              <a:rPr lang="en-US" dirty="0"/>
              <a:t>, F. G., Edgerton, J. R., ... &amp; </a:t>
            </a:r>
            <a:r>
              <a:rPr lang="en-US" dirty="0" err="1"/>
              <a:t>Thourani</a:t>
            </a:r>
            <a:r>
              <a:rPr lang="en-US" dirty="0"/>
              <a:t>, V. H. (2017). The Society of Thoracic Surgeons 2017 clinical practice guidelines for the surgical treatment of atrial fibrillation. The Annals of thoracic surgery, 103(1), 329-341. </a:t>
            </a:r>
          </a:p>
        </p:txBody>
      </p:sp>
    </p:spTree>
    <p:extLst>
      <p:ext uri="{BB962C8B-B14F-4D97-AF65-F5344CB8AC3E}">
        <p14:creationId xmlns:p14="http://schemas.microsoft.com/office/powerpoint/2010/main" val="1229062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p:txBody>
          <a:bodyPr/>
          <a:lstStyle/>
          <a:p>
            <a:endParaRPr lang="en-US"/>
          </a:p>
        </p:txBody>
      </p:sp>
      <p:sp>
        <p:nvSpPr>
          <p:cNvPr id="3" name="Title 2"/>
          <p:cNvSpPr>
            <a:spLocks noGrp="1"/>
          </p:cNvSpPr>
          <p:nvPr>
            <p:ph type="title"/>
          </p:nvPr>
        </p:nvSpPr>
        <p:spPr/>
        <p:txBody>
          <a:bodyPr>
            <a:noAutofit/>
          </a:bodyPr>
          <a:lstStyle/>
          <a:p>
            <a:r>
              <a:rPr lang="en-US" dirty="0">
                <a:latin typeface="Arial" charset="0"/>
                <a:ea typeface="Arial" charset="0"/>
                <a:cs typeface="Arial" charset="0"/>
              </a:rPr>
              <a:t>Thank You</a:t>
            </a:r>
          </a:p>
        </p:txBody>
      </p:sp>
      <p:sp>
        <p:nvSpPr>
          <p:cNvPr id="4" name="Text Placeholder 3">
            <a:extLst>
              <a:ext uri="{FF2B5EF4-FFF2-40B4-BE49-F238E27FC236}">
                <a16:creationId xmlns:a16="http://schemas.microsoft.com/office/drawing/2014/main" id="{390AE0CF-EB7F-4C47-9B9F-C666E812C442}"/>
              </a:ext>
            </a:extLst>
          </p:cNvPr>
          <p:cNvSpPr txBox="1">
            <a:spLocks/>
          </p:cNvSpPr>
          <p:nvPr/>
        </p:nvSpPr>
        <p:spPr>
          <a:xfrm>
            <a:off x="7017254" y="6324659"/>
            <a:ext cx="2996190" cy="565668"/>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a:buNone/>
              <a:defRPr sz="600" kern="1200">
                <a:solidFill>
                  <a:srgbClr val="3D5567"/>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b="0"/>
              <a:t>PE-US-0757-0521-G</a:t>
            </a:r>
            <a:endParaRPr lang="en-US" sz="1400" b="0" dirty="0"/>
          </a:p>
        </p:txBody>
      </p:sp>
    </p:spTree>
    <p:extLst>
      <p:ext uri="{BB962C8B-B14F-4D97-AF65-F5344CB8AC3E}">
        <p14:creationId xmlns:p14="http://schemas.microsoft.com/office/powerpoint/2010/main" val="54463121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Disclaimers</a:t>
            </a:r>
          </a:p>
        </p:txBody>
      </p:sp>
      <p:sp>
        <p:nvSpPr>
          <p:cNvPr id="3" name="Text Placeholder 2"/>
          <p:cNvSpPr>
            <a:spLocks noGrp="1"/>
          </p:cNvSpPr>
          <p:nvPr>
            <p:ph type="body" sz="half" idx="1"/>
          </p:nvPr>
        </p:nvSpPr>
        <p:spPr/>
        <p:txBody>
          <a:bodyPr>
            <a:noAutofit/>
          </a:bodyPr>
          <a:lstStyle/>
          <a:p>
            <a:pPr marL="0" indent="0">
              <a:spcAft>
                <a:spcPts val="600"/>
              </a:spcAft>
              <a:buNone/>
            </a:pPr>
            <a:r>
              <a:rPr lang="en-US" sz="1600" dirty="0">
                <a:latin typeface="Arial" charset="0"/>
                <a:ea typeface="Arial" charset="0"/>
                <a:cs typeface="Arial" charset="0"/>
              </a:rPr>
              <a:t>General</a:t>
            </a:r>
          </a:p>
          <a:p>
            <a:pPr>
              <a:spcAft>
                <a:spcPts val="600"/>
              </a:spcAft>
            </a:pPr>
            <a:r>
              <a:rPr lang="en-US" sz="1600" dirty="0"/>
              <a:t>This material is intended to provide general information, including opinions and recommendations, contained herein for educational purposes only. Such information is not intended to be a substitute for professional medical advice, diagnosis or treatment. The material is not intended to direct clinical care in any specific circumstance. The judgment regarding a particular clinical procedure or treatment plan must be made by a qualified physician in light of the clinical data presented by the patient and the diagnostic and treatment options available. </a:t>
            </a:r>
          </a:p>
          <a:p>
            <a:pPr marL="0" indent="0">
              <a:spcAft>
                <a:spcPts val="600"/>
              </a:spcAft>
              <a:buNone/>
            </a:pPr>
            <a:r>
              <a:rPr lang="en-US" sz="1600" dirty="0"/>
              <a:t>Specific to Content Elements</a:t>
            </a:r>
          </a:p>
          <a:p>
            <a:pPr>
              <a:spcAft>
                <a:spcPts val="600"/>
              </a:spcAft>
            </a:pPr>
            <a:r>
              <a:rPr lang="en-US" sz="1600" dirty="0"/>
              <a:t>All images are either “free to use with modifications” per Google Images or rights are owned by </a:t>
            </a:r>
            <a:r>
              <a:rPr lang="en-US" sz="1600" dirty="0" err="1"/>
              <a:t>AtriCure</a:t>
            </a:r>
            <a:r>
              <a:rPr lang="en-US" sz="1600" dirty="0"/>
              <a:t>.</a:t>
            </a:r>
          </a:p>
          <a:p>
            <a:pPr>
              <a:spcAft>
                <a:spcPts val="600"/>
              </a:spcAft>
            </a:pPr>
            <a:r>
              <a:rPr lang="en-US" sz="1600" dirty="0"/>
              <a:t>All citations are in APA format per Google Scholar.</a:t>
            </a:r>
          </a:p>
          <a:p>
            <a:pPr>
              <a:spcAft>
                <a:spcPts val="600"/>
              </a:spcAft>
            </a:pPr>
            <a:r>
              <a:rPr lang="en-US" sz="1600" dirty="0"/>
              <a:t>Appendices A and B were added where there were too many citations to put on one slide.</a:t>
            </a:r>
          </a:p>
          <a:p>
            <a:pPr>
              <a:spcAft>
                <a:spcPts val="600"/>
              </a:spcAft>
            </a:pPr>
            <a:r>
              <a:rPr lang="en-US" sz="1600" dirty="0"/>
              <a:t>Other slides reference the same citations from Appendix B, and </a:t>
            </a:r>
            <a:br>
              <a:rPr lang="en-US" sz="1600" dirty="0"/>
            </a:br>
            <a:r>
              <a:rPr lang="en-US" sz="1600" dirty="0"/>
              <a:t>in those slides the reference number is noted.  No other </a:t>
            </a:r>
            <a:r>
              <a:rPr lang="en-US" sz="1600"/>
              <a:t>slides </a:t>
            </a:r>
            <a:br>
              <a:rPr lang="en-US" sz="1600"/>
            </a:br>
            <a:r>
              <a:rPr lang="en-US" sz="1600"/>
              <a:t>have </a:t>
            </a:r>
            <a:r>
              <a:rPr lang="en-US" sz="1600" dirty="0"/>
              <a:t>reference to citations in Appendix B.</a:t>
            </a:r>
          </a:p>
        </p:txBody>
      </p:sp>
      <p:sp>
        <p:nvSpPr>
          <p:cNvPr id="4" name="Text Placeholder 3"/>
          <p:cNvSpPr>
            <a:spLocks noGrp="1"/>
          </p:cNvSpPr>
          <p:nvPr>
            <p:ph type="body" sz="quarter" idx="10"/>
          </p:nvPr>
        </p:nvSpPr>
        <p:spPr/>
        <p:txBody>
          <a:bodyPr/>
          <a:lstStyle/>
          <a:p>
            <a:r>
              <a:rPr lang="en-US" sz="500" dirty="0">
                <a:latin typeface="Arial" panose="020B0604020202020204" pitchFamily="34" charset="0"/>
                <a:ea typeface="Arial"/>
                <a:cs typeface="Arial" panose="020B0604020202020204" pitchFamily="34" charset="0"/>
                <a:sym typeface="Arial"/>
              </a:rPr>
              <a:t>1 </a:t>
            </a:r>
            <a:r>
              <a:rPr lang="en-US" sz="700" dirty="0" err="1"/>
              <a:t>Fukunaga</a:t>
            </a:r>
            <a:r>
              <a:rPr lang="en-US" sz="700" dirty="0"/>
              <a:t> et al. 2016 ESC Guidelines for the management of atrial fibrillation developed in collaboration with EACTS: The Task Force for the management of atrial fibrillation of the European Society of Cardiology (ESC) Developed with the special contribution of the European Heart Rhythm Association (EHRA) of the </a:t>
            </a:r>
            <a:r>
              <a:rPr lang="en-US" sz="700" dirty="0" err="1"/>
              <a:t>ESCEndorsed</a:t>
            </a:r>
            <a:r>
              <a:rPr lang="en-US" sz="700" dirty="0"/>
              <a:t> by the European Stroke </a:t>
            </a:r>
            <a:r>
              <a:rPr lang="en-US" sz="700" dirty="0" err="1"/>
              <a:t>Organisation</a:t>
            </a:r>
            <a:r>
              <a:rPr lang="en-US" sz="700" dirty="0"/>
              <a:t> (ESO). </a:t>
            </a:r>
            <a:r>
              <a:rPr lang="en-US" sz="700" dirty="0" err="1"/>
              <a:t>Eur</a:t>
            </a:r>
            <a:r>
              <a:rPr lang="en-US" sz="700" dirty="0"/>
              <a:t> J </a:t>
            </a:r>
            <a:r>
              <a:rPr lang="en-US" sz="700" dirty="0" err="1"/>
              <a:t>Cardiothorac</a:t>
            </a:r>
            <a:r>
              <a:rPr lang="en-US" sz="700" dirty="0"/>
              <a:t> Surg. 2016 Sep 23.</a:t>
            </a:r>
          </a:p>
        </p:txBody>
      </p:sp>
    </p:spTree>
    <p:extLst>
      <p:ext uri="{BB962C8B-B14F-4D97-AF65-F5344CB8AC3E}">
        <p14:creationId xmlns:p14="http://schemas.microsoft.com/office/powerpoint/2010/main" val="8579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Appendix A – References</a:t>
            </a:r>
          </a:p>
        </p:txBody>
      </p:sp>
      <p:sp>
        <p:nvSpPr>
          <p:cNvPr id="3" name="Text Placeholder 2"/>
          <p:cNvSpPr>
            <a:spLocks noGrp="1"/>
          </p:cNvSpPr>
          <p:nvPr>
            <p:ph type="body" sz="half" idx="1"/>
          </p:nvPr>
        </p:nvSpPr>
        <p:spPr/>
        <p:txBody>
          <a:bodyPr>
            <a:noAutofit/>
          </a:bodyPr>
          <a:lstStyle/>
          <a:p>
            <a:pPr fontAlgn="base">
              <a:spcBef>
                <a:spcPts val="200"/>
              </a:spcBef>
              <a:spcAft>
                <a:spcPts val="200"/>
              </a:spcAft>
            </a:pPr>
            <a:r>
              <a:rPr lang="en-US" sz="1000" dirty="0">
                <a:latin typeface="Arial" panose="020B0604020202020204" pitchFamily="34" charset="0"/>
                <a:cs typeface="Arial" panose="020B0604020202020204" pitchFamily="34" charset="0"/>
              </a:rPr>
              <a:t>1 Badhwar, V. et al. (2017). Surgical ablation of atrial fibrillation in the United States: trends and propensity matched outcomes. Ann of </a:t>
            </a:r>
            <a:r>
              <a:rPr lang="en-US" sz="1000" dirty="0" err="1">
                <a:latin typeface="Arial" panose="020B0604020202020204" pitchFamily="34" charset="0"/>
                <a:cs typeface="Arial" panose="020B0604020202020204" pitchFamily="34" charset="0"/>
              </a:rPr>
              <a:t>Thorac</a:t>
            </a:r>
            <a:r>
              <a:rPr lang="en-US" sz="1000" dirty="0">
                <a:latin typeface="Arial" panose="020B0604020202020204" pitchFamily="34" charset="0"/>
                <a:cs typeface="Arial" panose="020B0604020202020204" pitchFamily="34" charset="0"/>
              </a:rPr>
              <a:t> Surg, 104(2):493-500.</a:t>
            </a:r>
          </a:p>
          <a:p>
            <a:pPr fontAlgn="base">
              <a:spcBef>
                <a:spcPts val="200"/>
              </a:spcBef>
              <a:spcAft>
                <a:spcPts val="200"/>
              </a:spcAft>
            </a:pPr>
            <a:r>
              <a:rPr lang="en-US" sz="1000" dirty="0">
                <a:latin typeface="Arial" panose="020B0604020202020204" pitchFamily="34" charset="0"/>
                <a:cs typeface="Arial" panose="020B0604020202020204" pitchFamily="34" charset="0"/>
              </a:rPr>
              <a:t>2 Braid-Forbes, M.J. Health Research, 2014 CMS SAF, August 2016. NIS for volume and Medicare to look back over 3 years and obtained diagnosis.</a:t>
            </a:r>
          </a:p>
          <a:p>
            <a:pPr fontAlgn="base">
              <a:spcBef>
                <a:spcPts val="200"/>
              </a:spcBef>
              <a:spcAft>
                <a:spcPts val="200"/>
              </a:spcAft>
            </a:pPr>
            <a:r>
              <a:rPr lang="en-US" sz="1000" dirty="0">
                <a:latin typeface="Arial" panose="020B0604020202020204" pitchFamily="34" charset="0"/>
                <a:cs typeface="Arial" panose="020B0604020202020204" pitchFamily="34" charset="0"/>
              </a:rPr>
              <a:t>3 Rahman, F., Kwan, G.F., &amp; Benjamin, E.J. (2014). Global epidemiology of atrial fibrillation. Nat Rev </a:t>
            </a:r>
            <a:r>
              <a:rPr lang="en-US" sz="1000" dirty="0" err="1">
                <a:latin typeface="Arial" panose="020B0604020202020204" pitchFamily="34" charset="0"/>
                <a:cs typeface="Arial" panose="020B0604020202020204" pitchFamily="34" charset="0"/>
              </a:rPr>
              <a:t>Cardiol</a:t>
            </a:r>
            <a:r>
              <a:rPr lang="en-US" sz="1000" dirty="0">
                <a:latin typeface="Arial" panose="020B0604020202020204" pitchFamily="34" charset="0"/>
                <a:cs typeface="Arial" panose="020B0604020202020204" pitchFamily="34" charset="0"/>
              </a:rPr>
              <a:t>, 11(11):639-54.</a:t>
            </a:r>
          </a:p>
          <a:p>
            <a:pPr fontAlgn="base">
              <a:spcBef>
                <a:spcPts val="200"/>
              </a:spcBef>
              <a:spcAft>
                <a:spcPts val="200"/>
              </a:spcAft>
            </a:pPr>
            <a:r>
              <a:rPr lang="en-US" sz="1000" dirty="0">
                <a:latin typeface="Arial" panose="020B0604020202020204" pitchFamily="34" charset="0"/>
                <a:cs typeface="Arial" panose="020B0604020202020204" pitchFamily="34" charset="0"/>
              </a:rPr>
              <a:t>4 </a:t>
            </a:r>
            <a:r>
              <a:rPr lang="en-US" sz="1000" dirty="0" err="1">
                <a:latin typeface="Arial" panose="020B0604020202020204" pitchFamily="34" charset="0"/>
                <a:cs typeface="Arial" panose="020B0604020202020204" pitchFamily="34" charset="0"/>
              </a:rPr>
              <a:t>Colilla</a:t>
            </a:r>
            <a:r>
              <a:rPr lang="en-US" sz="1000" dirty="0">
                <a:latin typeface="Arial" panose="020B0604020202020204" pitchFamily="34" charset="0"/>
                <a:cs typeface="Arial" panose="020B0604020202020204" pitchFamily="34" charset="0"/>
              </a:rPr>
              <a:t>, S. et al. (2013). Estimates of current and future incidence and prevalence of atrial fibrillation in the U.S. adult population. Am J </a:t>
            </a:r>
            <a:r>
              <a:rPr lang="en-US" sz="1000" dirty="0" err="1">
                <a:latin typeface="Arial" panose="020B0604020202020204" pitchFamily="34" charset="0"/>
                <a:cs typeface="Arial" panose="020B0604020202020204" pitchFamily="34" charset="0"/>
              </a:rPr>
              <a:t>Cardiol</a:t>
            </a:r>
            <a:r>
              <a:rPr lang="en-US" sz="1000" dirty="0">
                <a:latin typeface="Arial" panose="020B0604020202020204" pitchFamily="34" charset="0"/>
                <a:cs typeface="Arial" panose="020B0604020202020204" pitchFamily="34" charset="0"/>
              </a:rPr>
              <a:t>, 112(8):1142-7.</a:t>
            </a:r>
          </a:p>
          <a:p>
            <a:pPr fontAlgn="base">
              <a:spcBef>
                <a:spcPts val="200"/>
              </a:spcBef>
              <a:spcAft>
                <a:spcPts val="200"/>
              </a:spcAft>
            </a:pPr>
            <a:r>
              <a:rPr lang="en-US" sz="1000" dirty="0">
                <a:latin typeface="Arial" panose="020B0604020202020204" pitchFamily="34" charset="0"/>
                <a:cs typeface="Arial" panose="020B0604020202020204" pitchFamily="34" charset="0"/>
              </a:rPr>
              <a:t>5 Rahman, F., Kwan, G.F., &amp; Benjamin, E.J. (2014). Global epidemiology of atrial fibrillation. Nat Rev </a:t>
            </a:r>
            <a:r>
              <a:rPr lang="en-US" sz="1000" dirty="0" err="1">
                <a:latin typeface="Arial" panose="020B0604020202020204" pitchFamily="34" charset="0"/>
                <a:cs typeface="Arial" panose="020B0604020202020204" pitchFamily="34" charset="0"/>
              </a:rPr>
              <a:t>Cardiol</a:t>
            </a:r>
            <a:r>
              <a:rPr lang="en-US" sz="1000" dirty="0">
                <a:latin typeface="Arial" panose="020B0604020202020204" pitchFamily="34" charset="0"/>
                <a:cs typeface="Arial" panose="020B0604020202020204" pitchFamily="34" charset="0"/>
              </a:rPr>
              <a:t>, 11(11):639-54.</a:t>
            </a:r>
          </a:p>
          <a:p>
            <a:pPr fontAlgn="base">
              <a:spcBef>
                <a:spcPts val="200"/>
              </a:spcBef>
              <a:spcAft>
                <a:spcPts val="200"/>
              </a:spcAft>
            </a:pPr>
            <a:r>
              <a:rPr lang="en-US" sz="1000" dirty="0">
                <a:latin typeface="Arial" panose="020B0604020202020204" pitchFamily="34" charset="0"/>
                <a:cs typeface="Arial" panose="020B0604020202020204" pitchFamily="34" charset="0"/>
              </a:rPr>
              <a:t>6 </a:t>
            </a:r>
            <a:r>
              <a:rPr lang="en-US" sz="1000" dirty="0" err="1">
                <a:latin typeface="Arial" panose="020B0604020202020204" pitchFamily="34" charset="0"/>
                <a:cs typeface="Arial" panose="020B0604020202020204" pitchFamily="34" charset="0"/>
              </a:rPr>
              <a:t>Colilla</a:t>
            </a:r>
            <a:r>
              <a:rPr lang="en-US" sz="1000" dirty="0">
                <a:latin typeface="Arial" panose="020B0604020202020204" pitchFamily="34" charset="0"/>
                <a:cs typeface="Arial" panose="020B0604020202020204" pitchFamily="34" charset="0"/>
              </a:rPr>
              <a:t>, S. et al. (2013). Estimates of current and future incidence and prevalence of atrial fibrillation in the U.S. adult population. Am J </a:t>
            </a:r>
            <a:r>
              <a:rPr lang="en-US" sz="1000" dirty="0" err="1">
                <a:latin typeface="Arial" panose="020B0604020202020204" pitchFamily="34" charset="0"/>
                <a:cs typeface="Arial" panose="020B0604020202020204" pitchFamily="34" charset="0"/>
              </a:rPr>
              <a:t>Cardiol</a:t>
            </a:r>
            <a:r>
              <a:rPr lang="en-US" sz="1000" dirty="0">
                <a:latin typeface="Arial" panose="020B0604020202020204" pitchFamily="34" charset="0"/>
                <a:cs typeface="Arial" panose="020B0604020202020204" pitchFamily="34" charset="0"/>
              </a:rPr>
              <a:t>, 112(8):1142-7.</a:t>
            </a:r>
          </a:p>
          <a:p>
            <a:pPr fontAlgn="base">
              <a:spcBef>
                <a:spcPts val="200"/>
              </a:spcBef>
              <a:spcAft>
                <a:spcPts val="200"/>
              </a:spcAft>
            </a:pPr>
            <a:endParaRPr lang="en-US" sz="16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77942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Appendix B – References</a:t>
            </a:r>
          </a:p>
        </p:txBody>
      </p:sp>
      <p:sp>
        <p:nvSpPr>
          <p:cNvPr id="4" name="Text Placeholder 3"/>
          <p:cNvSpPr>
            <a:spLocks noGrp="1"/>
          </p:cNvSpPr>
          <p:nvPr>
            <p:ph type="body" sz="half" idx="1"/>
          </p:nvPr>
        </p:nvSpPr>
        <p:spPr/>
        <p:txBody>
          <a:bodyPr/>
          <a:lstStyle/>
          <a:p>
            <a:endParaRPr lang="en-US"/>
          </a:p>
        </p:txBody>
      </p:sp>
      <p:sp>
        <p:nvSpPr>
          <p:cNvPr id="7" name="Content Placeholder 2">
            <a:extLst>
              <a:ext uri="{FF2B5EF4-FFF2-40B4-BE49-F238E27FC236}">
                <a16:creationId xmlns:a16="http://schemas.microsoft.com/office/drawing/2014/main" id="{9D0E352A-062A-4C6F-91B0-ABF85E15D008}"/>
              </a:ext>
            </a:extLst>
          </p:cNvPr>
          <p:cNvSpPr txBox="1">
            <a:spLocks/>
          </p:cNvSpPr>
          <p:nvPr/>
        </p:nvSpPr>
        <p:spPr>
          <a:xfrm>
            <a:off x="483006" y="885951"/>
            <a:ext cx="8116049" cy="5800600"/>
          </a:xfrm>
          <a:prstGeom prst="rect">
            <a:avLst/>
          </a:prstGeom>
        </p:spPr>
        <p:txBody>
          <a:bodyPr>
            <a:noAutofit/>
          </a:bodyPr>
          <a:lstStyle>
            <a:lvl1pPr marL="0" indent="0" algn="l" defTabSz="914400" rtl="0" eaLnBrk="1" latinLnBrk="0" hangingPunct="1">
              <a:lnSpc>
                <a:spcPct val="100000"/>
              </a:lnSpc>
              <a:spcBef>
                <a:spcPts val="0"/>
              </a:spcBef>
              <a:buFont typeface="Arial"/>
              <a:buNone/>
              <a:defRPr sz="800" kern="1200">
                <a:solidFill>
                  <a:srgbClr val="3D5567"/>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charset="0"/>
              <a:buNone/>
              <a:defRPr sz="2100" kern="1200">
                <a:solidFill>
                  <a:srgbClr val="3D5567"/>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2100" kern="1200">
                <a:solidFill>
                  <a:srgbClr val="3D5567"/>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mj-lt"/>
              <a:buAutoNum type="arabicPeriod"/>
            </a:pPr>
            <a:r>
              <a:rPr lang="en-US" b="0" dirty="0"/>
              <a:t>Adapted from: </a:t>
            </a:r>
            <a:r>
              <a:rPr lang="en-US" b="0" dirty="0" err="1"/>
              <a:t>Piccini</a:t>
            </a:r>
            <a:r>
              <a:rPr lang="en-US" b="0" dirty="0"/>
              <a:t>, Eur Heart J 2014; 35, 250-256. </a:t>
            </a:r>
            <a:r>
              <a:rPr lang="en-US" b="0" dirty="0" err="1"/>
              <a:t>Howlader</a:t>
            </a:r>
            <a:r>
              <a:rPr lang="en-US" b="0" dirty="0"/>
              <a:t> N Cancer Statistics Review, 1975-2010, National Cancer Institute.  Bethesda, MD, http://seer.cancer.gov/csr/1975_2010/, based on April 2013.</a:t>
            </a:r>
          </a:p>
          <a:p>
            <a:pPr marL="342900" indent="-342900">
              <a:buFont typeface="+mj-lt"/>
              <a:buAutoNum type="arabicPeriod"/>
            </a:pPr>
            <a:r>
              <a:rPr lang="en-US" b="0" dirty="0">
                <a:latin typeface="Arial" panose="020B0604020202020204" pitchFamily="34" charset="0"/>
                <a:cs typeface="Arial" panose="020B0604020202020204" pitchFamily="34" charset="0"/>
              </a:rPr>
              <a:t>Holmes DR, Atrial Fibrillation and Stroke Management: Present and Future, Seminars in Neurology 2010;30:528–536.</a:t>
            </a:r>
          </a:p>
          <a:p>
            <a:pPr marL="342900" indent="-342900">
              <a:buFont typeface="+mj-lt"/>
              <a:buAutoNum type="arabicPeriod"/>
            </a:pPr>
            <a:r>
              <a:rPr lang="en-US" b="0" dirty="0" err="1"/>
              <a:t>Odutayo</a:t>
            </a:r>
            <a:r>
              <a:rPr lang="en-US" b="0" dirty="0"/>
              <a:t> A, Wong CX, Hsiao AJ, Hopewell S, Altman DG et al. (2016) Atrial fibrillation and risks of cardiovascular disease, renal disease, and death: systematic review and meta-analysis. </a:t>
            </a:r>
            <a:r>
              <a:rPr lang="en-US" b="0" dirty="0" err="1"/>
              <a:t>Bmj</a:t>
            </a:r>
            <a:r>
              <a:rPr lang="en-US" b="0" dirty="0"/>
              <a:t> 354 i4482. </a:t>
            </a:r>
          </a:p>
          <a:p>
            <a:pPr marL="342900" indent="-342900">
              <a:buFont typeface="+mj-lt"/>
              <a:buAutoNum type="arabicPeriod"/>
            </a:pPr>
            <a:r>
              <a:rPr lang="en-US" b="0" dirty="0"/>
              <a:t>Fukunaga et al. (2008) Fukunaga S, Hori H, Ueda T, Takagi K, </a:t>
            </a:r>
            <a:r>
              <a:rPr lang="en-US" b="0" dirty="0" err="1"/>
              <a:t>Tayama</a:t>
            </a:r>
            <a:r>
              <a:rPr lang="en-US" b="0" dirty="0"/>
              <a:t> E, Aoyagi S. Effect of surgery for atrial fibrillation associated with mitral valve disease. The Annals of Thoracic Surgery. 2008;86(4):1212–1217.</a:t>
            </a:r>
          </a:p>
          <a:p>
            <a:pPr marL="342900" indent="-342900">
              <a:buFont typeface="+mj-lt"/>
              <a:buAutoNum type="arabicPeriod"/>
            </a:pPr>
            <a:r>
              <a:rPr lang="en-US" b="0" dirty="0" err="1"/>
              <a:t>Boriani</a:t>
            </a:r>
            <a:r>
              <a:rPr lang="en-US" b="0" dirty="0"/>
              <a:t> G, </a:t>
            </a:r>
            <a:r>
              <a:rPr lang="en-US" b="0" dirty="0" err="1"/>
              <a:t>Proietti</a:t>
            </a:r>
            <a:r>
              <a:rPr lang="en-US" b="0" dirty="0"/>
              <a:t> M (2017) Atrial fibrillation prevention: an appraisal of current evidence. Heart (0):1–6 </a:t>
            </a:r>
          </a:p>
          <a:p>
            <a:pPr marL="342900" indent="-342900">
              <a:buFont typeface="+mj-lt"/>
              <a:buAutoNum type="arabicPeriod"/>
            </a:pPr>
            <a:r>
              <a:rPr lang="en-US" b="0" dirty="0" err="1"/>
              <a:t>Forlani</a:t>
            </a:r>
            <a:r>
              <a:rPr lang="en-US" b="0" dirty="0"/>
              <a:t> S, De </a:t>
            </a:r>
            <a:r>
              <a:rPr lang="en-US" b="0" dirty="0" err="1"/>
              <a:t>Paulis</a:t>
            </a:r>
            <a:r>
              <a:rPr lang="en-US" b="0" dirty="0"/>
              <a:t> R, </a:t>
            </a:r>
            <a:r>
              <a:rPr lang="en-US" b="0" dirty="0" err="1"/>
              <a:t>Guerrieri</a:t>
            </a:r>
            <a:r>
              <a:rPr lang="en-US" b="0" dirty="0"/>
              <a:t> Wolf L, Greco R, </a:t>
            </a:r>
            <a:r>
              <a:rPr lang="en-US" b="0" dirty="0" err="1"/>
              <a:t>Polisca</a:t>
            </a:r>
            <a:r>
              <a:rPr lang="en-US" b="0" dirty="0"/>
              <a:t> P, </a:t>
            </a:r>
            <a:r>
              <a:rPr lang="en-US" b="0" dirty="0" err="1"/>
              <a:t>Moscarelli</a:t>
            </a:r>
            <a:r>
              <a:rPr lang="en-US" b="0" dirty="0"/>
              <a:t> M, et al. Conversion to sinus rhythm by ablation improves quality of life in patients submitted to mitral valve surgery. Ann </a:t>
            </a:r>
            <a:r>
              <a:rPr lang="en-US" b="0" dirty="0" err="1"/>
              <a:t>Thorac</a:t>
            </a:r>
            <a:r>
              <a:rPr lang="en-US" b="0" dirty="0"/>
              <a:t> Surg. 2006;81(3):863–7.</a:t>
            </a:r>
          </a:p>
          <a:p>
            <a:pPr marL="342900" indent="-342900">
              <a:buFont typeface="+mj-lt"/>
              <a:buAutoNum type="arabicPeriod"/>
            </a:pPr>
            <a:r>
              <a:rPr lang="en-US" b="0" dirty="0" err="1"/>
              <a:t>Zoni-Berisso</a:t>
            </a:r>
            <a:r>
              <a:rPr lang="en-US" b="0" dirty="0"/>
              <a:t> M, </a:t>
            </a:r>
            <a:r>
              <a:rPr lang="en-US" b="0" dirty="0" err="1"/>
              <a:t>Lercari</a:t>
            </a:r>
            <a:r>
              <a:rPr lang="en-US" b="0" dirty="0"/>
              <a:t> F, </a:t>
            </a:r>
            <a:r>
              <a:rPr lang="en-US" b="0" dirty="0" err="1"/>
              <a:t>Carazza</a:t>
            </a:r>
            <a:r>
              <a:rPr lang="en-US" b="0" dirty="0"/>
              <a:t> T, </a:t>
            </a:r>
            <a:r>
              <a:rPr lang="en-US" b="0" dirty="0" err="1"/>
              <a:t>Domenicucci</a:t>
            </a:r>
            <a:r>
              <a:rPr lang="en-US" b="0" dirty="0"/>
              <a:t> S (2014) Epidemiology of atrial fibrillation: European perspective. Clin Epidemiol 6 213-220. </a:t>
            </a:r>
          </a:p>
          <a:p>
            <a:pPr marL="342900" indent="-342900">
              <a:buFont typeface="+mj-lt"/>
              <a:buAutoNum type="arabicPeriod"/>
            </a:pPr>
            <a:r>
              <a:rPr lang="en-US" b="0" dirty="0" err="1"/>
              <a:t>Zoni-Berisso</a:t>
            </a:r>
            <a:r>
              <a:rPr lang="en-US" b="0" dirty="0"/>
              <a:t> M, </a:t>
            </a:r>
            <a:r>
              <a:rPr lang="en-US" b="0" dirty="0" err="1"/>
              <a:t>Filippi</a:t>
            </a:r>
            <a:r>
              <a:rPr lang="en-US" b="0" dirty="0"/>
              <a:t> A, Landolina M, </a:t>
            </a:r>
            <a:r>
              <a:rPr lang="en-US" b="0" dirty="0" err="1"/>
              <a:t>Brignoli</a:t>
            </a:r>
            <a:r>
              <a:rPr lang="en-US" b="0" dirty="0"/>
              <a:t> O, </a:t>
            </a:r>
            <a:r>
              <a:rPr lang="en-US" b="0" dirty="0" err="1"/>
              <a:t>D’Ambrosio</a:t>
            </a:r>
            <a:r>
              <a:rPr lang="en-US" b="0" dirty="0"/>
              <a:t> G et al. (2013) Frequency, patient characteristics, treatment strategies, and resource usage of atrial fibrillation (from the Italian Survey of Atrial Fibrillation Management [ISAF] study). Am J </a:t>
            </a:r>
            <a:r>
              <a:rPr lang="en-US" b="0" dirty="0" err="1"/>
              <a:t>Cardiol</a:t>
            </a:r>
            <a:r>
              <a:rPr lang="en-US" b="0" dirty="0"/>
              <a:t> 111 (5): 705-711. </a:t>
            </a:r>
          </a:p>
          <a:p>
            <a:pPr marL="342900" indent="-342900">
              <a:buFont typeface="+mj-lt"/>
              <a:buAutoNum type="arabicPeriod"/>
            </a:pPr>
            <a:r>
              <a:rPr lang="en-US" b="0" dirty="0"/>
              <a:t>Ott A, </a:t>
            </a:r>
            <a:r>
              <a:rPr lang="en-US" b="0" dirty="0" err="1"/>
              <a:t>Breteler</a:t>
            </a:r>
            <a:r>
              <a:rPr lang="en-US" b="0" dirty="0"/>
              <a:t> MM, de Bruyne MC, van </a:t>
            </a:r>
            <a:r>
              <a:rPr lang="en-US" b="0" dirty="0" err="1"/>
              <a:t>Harskamp</a:t>
            </a:r>
            <a:r>
              <a:rPr lang="en-US" b="0" dirty="0"/>
              <a:t> F, </a:t>
            </a:r>
            <a:r>
              <a:rPr lang="en-US" b="0" dirty="0" err="1"/>
              <a:t>Grobbee</a:t>
            </a:r>
            <a:r>
              <a:rPr lang="en-US" b="0" dirty="0"/>
              <a:t> DE et al. (1997) Atrial fibrillation and dementia in a population-based study. The Rotterdam Study. Stroke 28 (2): 316-321. </a:t>
            </a:r>
          </a:p>
          <a:p>
            <a:pPr marL="342900" indent="-342900">
              <a:buFont typeface="+mj-lt"/>
              <a:buAutoNum type="arabicPeriod"/>
            </a:pPr>
            <a:r>
              <a:rPr lang="en-US" b="0" dirty="0"/>
              <a:t>AF Stat, Avalere, “Health Services Utilization and Medical Costs Among Medicare Atrial Fibrillation Patients,” (2010)</a:t>
            </a:r>
          </a:p>
          <a:p>
            <a:pPr marL="342900" indent="-342900">
              <a:buFont typeface="+mj-lt"/>
              <a:buAutoNum type="arabicPeriod"/>
            </a:pPr>
            <a:r>
              <a:rPr lang="en-US" b="0" dirty="0"/>
              <a:t>Wang Y, Kong MC, Lee LH, Ng HJ, Ko Y (2014) Knowledge, satisfaction, and concerns regarding warfarin therapy and their association with warfarin adherence and anticoagulation control. </a:t>
            </a:r>
            <a:r>
              <a:rPr lang="en-US" b="0" dirty="0" err="1"/>
              <a:t>Thromb</a:t>
            </a:r>
            <a:r>
              <a:rPr lang="en-US" b="0" dirty="0"/>
              <a:t> Res 133 (4): 550-554. </a:t>
            </a:r>
          </a:p>
          <a:p>
            <a:pPr marL="342900" indent="-342900">
              <a:buFont typeface="+mj-lt"/>
              <a:buAutoNum type="arabicPeriod"/>
            </a:pPr>
            <a:r>
              <a:rPr lang="en-US" b="0" dirty="0"/>
              <a:t>Living with Atrial Fibrillation: An Analysis of Patients’ Perspectives,” </a:t>
            </a:r>
            <a:r>
              <a:rPr lang="en-US" b="0" i="1" dirty="0"/>
              <a:t>Asian Nursing Research</a:t>
            </a:r>
            <a:r>
              <a:rPr lang="en-US" b="0" dirty="0"/>
              <a:t>, 9, no.4 (2015): 305-311; </a:t>
            </a:r>
          </a:p>
          <a:p>
            <a:pPr marL="342900" indent="-342900">
              <a:buFont typeface="+mj-lt"/>
              <a:buAutoNum type="arabicPeriod"/>
            </a:pPr>
            <a:r>
              <a:rPr lang="en-US" b="0" dirty="0" err="1"/>
              <a:t>Nazli</a:t>
            </a:r>
            <a:r>
              <a:rPr lang="en-US" b="0" dirty="0"/>
              <a:t> C, </a:t>
            </a:r>
            <a:r>
              <a:rPr lang="en-US" b="0" dirty="0" err="1"/>
              <a:t>Kahya</a:t>
            </a:r>
            <a:r>
              <a:rPr lang="en-US" b="0" dirty="0"/>
              <a:t> </a:t>
            </a:r>
            <a:r>
              <a:rPr lang="en-US" b="0" dirty="0" err="1"/>
              <a:t>Eren</a:t>
            </a:r>
            <a:r>
              <a:rPr lang="en-US" b="0" dirty="0"/>
              <a:t> N, </a:t>
            </a:r>
            <a:r>
              <a:rPr lang="en-US" b="0" dirty="0" err="1"/>
              <a:t>Yakar</a:t>
            </a:r>
            <a:r>
              <a:rPr lang="en-US" b="0" dirty="0"/>
              <a:t> </a:t>
            </a:r>
            <a:r>
              <a:rPr lang="en-US" b="0" dirty="0" err="1"/>
              <a:t>Tuluce</a:t>
            </a:r>
            <a:r>
              <a:rPr lang="en-US" b="0" dirty="0"/>
              <a:t> S, </a:t>
            </a:r>
            <a:r>
              <a:rPr lang="en-US" b="0" dirty="0" err="1"/>
              <a:t>Kocagra</a:t>
            </a:r>
            <a:r>
              <a:rPr lang="en-US" b="0" dirty="0"/>
              <a:t> </a:t>
            </a:r>
            <a:r>
              <a:rPr lang="en-US" b="0" dirty="0" err="1"/>
              <a:t>Yagiz</a:t>
            </a:r>
            <a:r>
              <a:rPr lang="en-US" b="0" dirty="0"/>
              <a:t> IG, </a:t>
            </a:r>
            <a:r>
              <a:rPr lang="en-US" b="0" dirty="0" err="1"/>
              <a:t>Kilicaslan</a:t>
            </a:r>
            <a:r>
              <a:rPr lang="en-US" b="0" dirty="0"/>
              <a:t> B et al. (2016) Impaired quality of life in patients with intermittent atrial fibrillation. Anatol J </a:t>
            </a:r>
            <a:r>
              <a:rPr lang="en-US" b="0" dirty="0" err="1"/>
              <a:t>Cardiol</a:t>
            </a:r>
            <a:r>
              <a:rPr lang="en-US" b="0" dirty="0"/>
              <a:t> 16 (4): 250-255. </a:t>
            </a:r>
          </a:p>
          <a:p>
            <a:pPr marL="342900" indent="-342900">
              <a:buFont typeface="+mj-lt"/>
              <a:buAutoNum type="arabicPeriod"/>
            </a:pPr>
            <a:r>
              <a:rPr lang="en-US" b="0" dirty="0"/>
              <a:t>Thrall G, Lane D, Carroll D, Lip GY (2006) Quality of life in patients with atrial fibrillation: a systematic review. Am J Med 119 (5): 448.e441-419.</a:t>
            </a:r>
          </a:p>
          <a:p>
            <a:pPr marL="342900" indent="-342900">
              <a:buFont typeface="+mj-lt"/>
              <a:buAutoNum type="arabicPeriod"/>
            </a:pPr>
            <a:r>
              <a:rPr lang="en-US" b="0" dirty="0" err="1"/>
              <a:t>Hagens</a:t>
            </a:r>
            <a:r>
              <a:rPr lang="en-US" b="0" dirty="0"/>
              <a:t> VE, </a:t>
            </a:r>
            <a:r>
              <a:rPr lang="en-US" b="0" dirty="0" err="1"/>
              <a:t>Ranchor</a:t>
            </a:r>
            <a:r>
              <a:rPr lang="en-US" b="0" dirty="0"/>
              <a:t> AV, Van </a:t>
            </a:r>
            <a:r>
              <a:rPr lang="en-US" b="0" dirty="0" err="1"/>
              <a:t>Sonderen</a:t>
            </a:r>
            <a:r>
              <a:rPr lang="en-US" b="0" dirty="0"/>
              <a:t> E, Bosker HA, Kamp O et al. (2004) Effect of rate or rhythm control on quality of life in persistent atrial fibrillation. Results from the Rate Control Versus Electrical Cardioversion (RACE) Study. J Am Coll </a:t>
            </a:r>
            <a:r>
              <a:rPr lang="en-US" b="0" dirty="0" err="1"/>
              <a:t>Cardiol</a:t>
            </a:r>
            <a:r>
              <a:rPr lang="en-US" b="0" dirty="0"/>
              <a:t> 43 (2): 241-247. </a:t>
            </a:r>
          </a:p>
          <a:p>
            <a:pPr marL="342900" indent="-342900">
              <a:buFont typeface="+mj-lt"/>
              <a:buAutoNum type="arabicPeriod"/>
            </a:pPr>
            <a:r>
              <a:rPr lang="en-US" b="0" dirty="0" err="1"/>
              <a:t>Hoegh</a:t>
            </a:r>
            <a:r>
              <a:rPr lang="en-US" b="0" dirty="0"/>
              <a:t> V, </a:t>
            </a:r>
            <a:r>
              <a:rPr lang="en-US" b="0" dirty="0" err="1"/>
              <a:t>Lundbye</a:t>
            </a:r>
            <a:r>
              <a:rPr lang="en-US" b="0" dirty="0"/>
              <a:t>-Christensen S, Delmar C, Frederiksen K, </a:t>
            </a:r>
            <a:r>
              <a:rPr lang="en-US" b="0" dirty="0" err="1"/>
              <a:t>Riahi</a:t>
            </a:r>
            <a:r>
              <a:rPr lang="en-US" b="0" dirty="0"/>
              <a:t> S et al. (2016) Association between the diagnosis of atrial fibrillation and aspects of health status: a Danish cross-sectional study. </a:t>
            </a:r>
            <a:r>
              <a:rPr lang="en-US" b="0" dirty="0" err="1"/>
              <a:t>Scand</a:t>
            </a:r>
            <a:r>
              <a:rPr lang="en-US" b="0" dirty="0"/>
              <a:t> J Caring Sci 30 (3): 507-517. </a:t>
            </a:r>
          </a:p>
          <a:p>
            <a:pPr marL="342900" indent="-342900">
              <a:buFont typeface="+mj-lt"/>
              <a:buAutoNum type="arabicPeriod"/>
            </a:pPr>
            <a:r>
              <a:rPr lang="en-US" b="0" dirty="0"/>
              <a:t>Dorian P, Jung W, Newman D, Paquette M, Wood K et al. (2000) The impairment of health-related quality of life in patients with intermittent atrial fibrillation: implications for the assessment of investigational therapy. J Am Coll </a:t>
            </a:r>
            <a:r>
              <a:rPr lang="en-US" b="0" dirty="0" err="1"/>
              <a:t>Cardiol</a:t>
            </a:r>
            <a:r>
              <a:rPr lang="en-US" b="0" dirty="0"/>
              <a:t> 36 (4): 1303-1309.</a:t>
            </a:r>
          </a:p>
          <a:p>
            <a:pPr marL="342900" indent="-342900">
              <a:buFont typeface="+mj-lt"/>
              <a:buAutoNum type="arabicPeriod"/>
            </a:pPr>
            <a:r>
              <a:rPr lang="en-US" b="0" dirty="0"/>
              <a:t>Centers for Disease Control Atrial Fibrillation Fact Sheet. </a:t>
            </a:r>
            <a:r>
              <a:rPr lang="en-US" b="0" dirty="0">
                <a:solidFill>
                  <a:schemeClr val="tx1">
                    <a:lumMod val="50000"/>
                  </a:schemeClr>
                </a:solidFill>
                <a:latin typeface="Arial" panose="020B0604020202020204" pitchFamily="34" charset="0"/>
                <a:cs typeface="Arial" panose="020B0604020202020204" pitchFamily="34" charset="0"/>
                <a:hlinkClick r:id="rId3"/>
              </a:rPr>
              <a:t>https://www.cdc.gov/dhdsp/data_statistics/fact_sheets/fs_atrial_fibrillation.htm</a:t>
            </a:r>
            <a:r>
              <a:rPr lang="en-US" b="0" dirty="0">
                <a:solidFill>
                  <a:schemeClr val="tx1">
                    <a:lumMod val="50000"/>
                  </a:schemeClr>
                </a:solidFill>
                <a:latin typeface="Arial" panose="020B0604020202020204" pitchFamily="34" charset="0"/>
                <a:cs typeface="Arial" panose="020B0604020202020204" pitchFamily="34" charset="0"/>
              </a:rPr>
              <a:t>.  Accessed Dec 2018.</a:t>
            </a:r>
          </a:p>
          <a:p>
            <a:pPr marL="342900" indent="-342900">
              <a:buFont typeface="+mj-lt"/>
              <a:buAutoNum type="arabicPeriod"/>
            </a:pPr>
            <a:r>
              <a:rPr lang="en-US" b="0" dirty="0">
                <a:solidFill>
                  <a:schemeClr val="tx1">
                    <a:lumMod val="50000"/>
                  </a:schemeClr>
                </a:solidFill>
                <a:latin typeface="Arial" panose="020B0604020202020204" pitchFamily="34" charset="0"/>
                <a:cs typeface="Arial" panose="020B0604020202020204" pitchFamily="34" charset="0"/>
              </a:rPr>
              <a:t>Annals of </a:t>
            </a:r>
            <a:r>
              <a:rPr lang="en-US" b="0" dirty="0" err="1">
                <a:solidFill>
                  <a:schemeClr val="tx1">
                    <a:lumMod val="50000"/>
                  </a:schemeClr>
                </a:solidFill>
                <a:latin typeface="Arial" panose="020B0604020202020204" pitchFamily="34" charset="0"/>
                <a:cs typeface="Arial" panose="020B0604020202020204" pitchFamily="34" charset="0"/>
              </a:rPr>
              <a:t>Emerg</a:t>
            </a:r>
            <a:r>
              <a:rPr lang="en-US" b="0" dirty="0">
                <a:solidFill>
                  <a:schemeClr val="tx1">
                    <a:lumMod val="50000"/>
                  </a:schemeClr>
                </a:solidFill>
                <a:latin typeface="Arial" panose="020B0604020202020204" pitchFamily="34" charset="0"/>
                <a:cs typeface="Arial" panose="020B0604020202020204" pitchFamily="34" charset="0"/>
              </a:rPr>
              <a:t> Med, 2008 Jan;51(1): 58-65, </a:t>
            </a:r>
            <a:r>
              <a:rPr lang="en-US" b="0" dirty="0" err="1">
                <a:solidFill>
                  <a:schemeClr val="tx1">
                    <a:lumMod val="50000"/>
                  </a:schemeClr>
                </a:solidFill>
                <a:latin typeface="Arial" panose="020B0604020202020204" pitchFamily="34" charset="0"/>
                <a:cs typeface="Arial" panose="020B0604020202020204" pitchFamily="34" charset="0"/>
              </a:rPr>
              <a:t>Epub</a:t>
            </a:r>
            <a:r>
              <a:rPr lang="en-US" b="0" dirty="0">
                <a:solidFill>
                  <a:schemeClr val="tx1">
                    <a:lumMod val="50000"/>
                  </a:schemeClr>
                </a:solidFill>
                <a:latin typeface="Arial" panose="020B0604020202020204" pitchFamily="34" charset="0"/>
                <a:cs typeface="Arial" panose="020B0604020202020204" pitchFamily="34" charset="0"/>
              </a:rPr>
              <a:t> 2007, April 27</a:t>
            </a:r>
          </a:p>
          <a:p>
            <a:pPr marL="342900" indent="-342900">
              <a:buFont typeface="+mj-lt"/>
              <a:buAutoNum type="arabicPeriod"/>
            </a:pPr>
            <a:r>
              <a:rPr lang="en-US" b="0" dirty="0" err="1"/>
              <a:t>Rozen</a:t>
            </a:r>
            <a:r>
              <a:rPr lang="en-US" b="0" dirty="0"/>
              <a:t>, G., Hosseini, S. M., </a:t>
            </a:r>
            <a:r>
              <a:rPr lang="en-US" b="0" dirty="0" err="1"/>
              <a:t>Kaadan</a:t>
            </a:r>
            <a:r>
              <a:rPr lang="en-US" b="0" dirty="0"/>
              <a:t>, M. I., </a:t>
            </a:r>
            <a:r>
              <a:rPr lang="en-US" b="0" dirty="0" err="1"/>
              <a:t>Biton</a:t>
            </a:r>
            <a:r>
              <a:rPr lang="en-US" b="0" dirty="0"/>
              <a:t>, Y., Heist, E. K., </a:t>
            </a:r>
            <a:r>
              <a:rPr lang="en-US" b="0" dirty="0" err="1"/>
              <a:t>Vangel</a:t>
            </a:r>
            <a:r>
              <a:rPr lang="en-US" b="0" dirty="0"/>
              <a:t>, M., ... &amp; Ruskin, J. N. (2018). Emergency Department Visits for Atrial Fibrillation in the United States: Trends in Admission Rates and Economic Burden From 2007 to 2014. </a:t>
            </a:r>
            <a:r>
              <a:rPr lang="en-US" b="0" i="1" dirty="0"/>
              <a:t>Journal of the American Heart Association</a:t>
            </a:r>
            <a:r>
              <a:rPr lang="en-US" b="0" dirty="0"/>
              <a:t>, </a:t>
            </a:r>
            <a:r>
              <a:rPr lang="en-US" b="0" i="1" dirty="0"/>
              <a:t>7</a:t>
            </a:r>
            <a:r>
              <a:rPr lang="en-US" b="0" dirty="0"/>
              <a:t>(15), e009024.</a:t>
            </a:r>
          </a:p>
          <a:p>
            <a:pPr marL="342900" indent="-342900">
              <a:buFont typeface="+mj-lt"/>
              <a:buAutoNum type="arabicPeriod"/>
            </a:pPr>
            <a:r>
              <a:rPr lang="en-US" b="0" dirty="0"/>
              <a:t>Kim, M. H., Johnston, S. S., Chu, B. C., </a:t>
            </a:r>
            <a:r>
              <a:rPr lang="en-US" b="0" dirty="0" err="1"/>
              <a:t>Dalal</a:t>
            </a:r>
            <a:r>
              <a:rPr lang="en-US" b="0" dirty="0"/>
              <a:t>, M. R., &amp; Schulman, K. L. (2011). Estimation of total incremental health care costs in patients with atrial fibrillation in the United States. </a:t>
            </a:r>
            <a:r>
              <a:rPr lang="en-US" b="0" i="1" dirty="0"/>
              <a:t>Circulation: Cardiovascular Quality and Outcomes</a:t>
            </a:r>
            <a:r>
              <a:rPr lang="en-US" b="0" dirty="0"/>
              <a:t>, CIRCOUTCOMES-110.</a:t>
            </a:r>
          </a:p>
          <a:p>
            <a:pPr marL="342900" indent="-342900">
              <a:buFont typeface="+mj-lt"/>
              <a:buAutoNum type="arabicPeriod"/>
            </a:pPr>
            <a:r>
              <a:rPr lang="en-US" b="0" dirty="0" err="1">
                <a:solidFill>
                  <a:schemeClr val="tx1">
                    <a:lumMod val="50000"/>
                  </a:schemeClr>
                </a:solidFill>
                <a:latin typeface="Arial" panose="020B0604020202020204" pitchFamily="34" charset="0"/>
                <a:cs typeface="Arial" panose="020B0604020202020204" pitchFamily="34" charset="0"/>
              </a:rPr>
              <a:t>Rozen</a:t>
            </a:r>
            <a:r>
              <a:rPr lang="en-US" b="0" dirty="0">
                <a:solidFill>
                  <a:schemeClr val="tx1">
                    <a:lumMod val="50000"/>
                  </a:schemeClr>
                </a:solidFill>
                <a:latin typeface="Arial" panose="020B0604020202020204" pitchFamily="34" charset="0"/>
                <a:cs typeface="Arial" panose="020B0604020202020204" pitchFamily="34" charset="0"/>
              </a:rPr>
              <a:t>, G. et al. (2018). Emergency Department Visits for Atrial Fibrillation in the United States: Trends in Admission Rates and Economic Burden From 2007 to 2014. J Am Heart Assoc, 7(15), pii:e009024.</a:t>
            </a:r>
          </a:p>
          <a:p>
            <a:pPr marL="342900" indent="-342900">
              <a:buFont typeface="+mj-lt"/>
              <a:buAutoNum type="arabicPeriod"/>
            </a:pPr>
            <a:r>
              <a:rPr lang="en-US" b="0" dirty="0">
                <a:solidFill>
                  <a:schemeClr val="tx1">
                    <a:lumMod val="50000"/>
                  </a:schemeClr>
                </a:solidFill>
                <a:latin typeface="Arial" panose="020B0604020202020204" pitchFamily="34" charset="0"/>
                <a:cs typeface="Arial" panose="020B0604020202020204" pitchFamily="34" charset="0"/>
              </a:rPr>
              <a:t>23 Kim, M.H., Johnston, S.S., Chu, B.C., </a:t>
            </a:r>
            <a:r>
              <a:rPr lang="en-US" b="0" dirty="0" err="1">
                <a:solidFill>
                  <a:schemeClr val="tx1">
                    <a:lumMod val="50000"/>
                  </a:schemeClr>
                </a:solidFill>
                <a:latin typeface="Arial" panose="020B0604020202020204" pitchFamily="34" charset="0"/>
                <a:cs typeface="Arial" panose="020B0604020202020204" pitchFamily="34" charset="0"/>
              </a:rPr>
              <a:t>Dalal</a:t>
            </a:r>
            <a:r>
              <a:rPr lang="en-US" b="0" dirty="0">
                <a:solidFill>
                  <a:schemeClr val="tx1">
                    <a:lumMod val="50000"/>
                  </a:schemeClr>
                </a:solidFill>
                <a:latin typeface="Arial" panose="020B0604020202020204" pitchFamily="34" charset="0"/>
                <a:cs typeface="Arial" panose="020B0604020202020204" pitchFamily="34" charset="0"/>
              </a:rPr>
              <a:t>, M.R., &amp; Schulman, K.L. (2011). Estimation of total incremental health care costs in patients with atrial fibrillation in the United States. Circ Cardiovasc Qual Outcomes, 4(3):313-20.</a:t>
            </a:r>
          </a:p>
          <a:p>
            <a:pPr marL="342900" indent="-342900">
              <a:buFont typeface="+mj-lt"/>
              <a:buAutoNum type="arabicPeriod"/>
            </a:pPr>
            <a:endParaRPr lang="en-US" b="0" dirty="0"/>
          </a:p>
          <a:p>
            <a:pPr marL="342900" indent="-342900">
              <a:buFont typeface="+mj-lt"/>
              <a:buAutoNum type="arabicPeriod"/>
            </a:pPr>
            <a:endParaRPr lang="en-US" b="0" dirty="0"/>
          </a:p>
          <a:p>
            <a:pPr marL="342900" indent="-342900">
              <a:buFont typeface="+mj-lt"/>
              <a:buAutoNum type="arabicPeriod"/>
            </a:pPr>
            <a:endParaRPr lang="en-US" b="0" dirty="0"/>
          </a:p>
          <a:p>
            <a:pPr marL="342900" indent="-342900">
              <a:buFont typeface="+mj-lt"/>
              <a:buAutoNum type="arabicPeriod"/>
            </a:pPr>
            <a:endParaRPr lang="en-US" b="0" dirty="0"/>
          </a:p>
          <a:p>
            <a:pPr marL="342900" indent="-342900">
              <a:buFont typeface="+mj-lt"/>
              <a:buAutoNum type="arabicPeriod"/>
            </a:pPr>
            <a:endParaRPr lang="en-US" b="0" dirty="0"/>
          </a:p>
          <a:p>
            <a:pPr marL="342900" indent="-342900">
              <a:buFont typeface="+mj-lt"/>
              <a:buAutoNum type="arabicPeriod"/>
            </a:pPr>
            <a:endParaRPr lang="en-US" b="0" dirty="0"/>
          </a:p>
        </p:txBody>
      </p:sp>
    </p:spTree>
    <p:extLst>
      <p:ext uri="{BB962C8B-B14F-4D97-AF65-F5344CB8AC3E}">
        <p14:creationId xmlns:p14="http://schemas.microsoft.com/office/powerpoint/2010/main" val="2382101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Appendix C – Sources</a:t>
            </a:r>
          </a:p>
        </p:txBody>
      </p:sp>
      <p:sp>
        <p:nvSpPr>
          <p:cNvPr id="3" name="Text Placeholder 2"/>
          <p:cNvSpPr>
            <a:spLocks noGrp="1"/>
          </p:cNvSpPr>
          <p:nvPr>
            <p:ph type="body" sz="half" idx="1"/>
          </p:nvPr>
        </p:nvSpPr>
        <p:spPr/>
        <p:txBody>
          <a:bodyPr>
            <a:noAutofit/>
          </a:bodyPr>
          <a:lstStyle/>
          <a:p>
            <a:pPr fontAlgn="base">
              <a:spcBef>
                <a:spcPts val="200"/>
              </a:spcBef>
              <a:spcAft>
                <a:spcPts val="200"/>
              </a:spcAft>
            </a:pPr>
            <a:r>
              <a:rPr lang="en-US" sz="1000" dirty="0">
                <a:latin typeface="Arial" panose="020B0604020202020204" pitchFamily="34" charset="0"/>
                <a:cs typeface="Arial" panose="020B0604020202020204" pitchFamily="34" charset="0"/>
              </a:rPr>
              <a:t>Society of Thoracic Surgery Database (total number of annual surgeries). </a:t>
            </a:r>
          </a:p>
          <a:p>
            <a:pPr fontAlgn="base">
              <a:spcBef>
                <a:spcPts val="200"/>
              </a:spcBef>
              <a:spcAft>
                <a:spcPts val="200"/>
              </a:spcAft>
            </a:pPr>
            <a:r>
              <a:rPr lang="en-US" sz="1000" dirty="0">
                <a:latin typeface="Arial" panose="020B0604020202020204" pitchFamily="34" charset="0"/>
                <a:cs typeface="Arial" panose="020B0604020202020204" pitchFamily="34" charset="0"/>
              </a:rPr>
              <a:t>Badhwar, V., Rankin, J. S., Ad, N., Grau-Sepulveda, M., Damiano, R. J., Gillinov, A. M., ... &amp; Cox, J. L. (2017). Surgical ablation of atrial fibrillation in the United States: trends and propensity matched outcomes. The Annals of thoracic surgery, 104(2), 493-500.  (Afib incidence pre-op by type of surgery)</a:t>
            </a:r>
          </a:p>
          <a:p>
            <a:pPr fontAlgn="base">
              <a:spcBef>
                <a:spcPts val="200"/>
              </a:spcBef>
              <a:spcAft>
                <a:spcPts val="200"/>
              </a:spcAft>
            </a:pPr>
            <a:r>
              <a:rPr lang="en-US" sz="1000" dirty="0">
                <a:latin typeface="Arial" panose="020B0604020202020204" pitchFamily="34" charset="0"/>
                <a:cs typeface="Arial" panose="020B0604020202020204" pitchFamily="34" charset="0"/>
              </a:rPr>
              <a:t>Braid-Forbes Health Research analysis of 2014 CMS SAF data: Annual Counts and Proportions of Atrial Fibrillation and Concomitant Surgical Atrial Ablation in US Cardiac Surgeries. Presented to AtriCure August 22, 2016. (Showed 3,121 SA treatments during isolated CABG surgeries—internal data on file) </a:t>
            </a:r>
          </a:p>
          <a:p>
            <a:pPr fontAlgn="base">
              <a:spcBef>
                <a:spcPts val="200"/>
              </a:spcBef>
              <a:spcAft>
                <a:spcPts val="200"/>
              </a:spcAft>
            </a:pPr>
            <a:r>
              <a:rPr lang="en-US" sz="1000" dirty="0">
                <a:latin typeface="Arial" panose="020B0604020202020204" pitchFamily="34" charset="0"/>
                <a:cs typeface="Arial" panose="020B0604020202020204" pitchFamily="34" charset="0"/>
              </a:rPr>
              <a:t>McCarthy, P.M. et al. (2019). Prevalence of atrial fibrillation before cardiac surgery and factors associated with concomitant ablation. J </a:t>
            </a:r>
            <a:r>
              <a:rPr lang="en-US" sz="1000" dirty="0" err="1">
                <a:latin typeface="Arial" panose="020B0604020202020204" pitchFamily="34" charset="0"/>
                <a:cs typeface="Arial" panose="020B0604020202020204" pitchFamily="34" charset="0"/>
              </a:rPr>
              <a:t>Thorac</a:t>
            </a:r>
            <a:r>
              <a:rPr lang="en-US" sz="1000" dirty="0">
                <a:latin typeface="Arial" panose="020B0604020202020204" pitchFamily="34" charset="0"/>
                <a:cs typeface="Arial" panose="020B0604020202020204" pitchFamily="34" charset="0"/>
              </a:rPr>
              <a:t> Cardiovasc Surg, PII: S00225223(19)31361-3, DOI: 10.1016/J.JTCVS.2019.06.062. Showed 20% prevalence of Afib in CABG based on CMS data showing admission for Afib 3 years prior to CABG.</a:t>
            </a:r>
          </a:p>
          <a:p>
            <a:pPr fontAlgn="base">
              <a:spcBef>
                <a:spcPts val="200"/>
              </a:spcBef>
              <a:spcAft>
                <a:spcPts val="200"/>
              </a:spcAft>
            </a:pPr>
            <a:endParaRPr lang="en-US" sz="16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51881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49AAE13-D641-440C-9981-704217048D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6" name="Object 5" hidden="1">
                        <a:extLst>
                          <a:ext uri="{FF2B5EF4-FFF2-40B4-BE49-F238E27FC236}">
                            <a16:creationId xmlns:a16="http://schemas.microsoft.com/office/drawing/2014/main" id="{349AAE13-D641-440C-9981-704217048D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1B26BBB-2343-4D97-A630-A5ED58E6781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sz="3200" dirty="0">
                <a:latin typeface="Arial" charset="0"/>
                <a:ea typeface="Arial" charset="0"/>
                <a:cs typeface="Arial" charset="0"/>
              </a:rPr>
              <a:t>Appendix D – References</a:t>
            </a:r>
          </a:p>
        </p:txBody>
      </p:sp>
      <p:sp>
        <p:nvSpPr>
          <p:cNvPr id="3" name="Text Placeholder 2"/>
          <p:cNvSpPr>
            <a:spLocks noGrp="1"/>
          </p:cNvSpPr>
          <p:nvPr>
            <p:ph type="body" sz="half" idx="1"/>
          </p:nvPr>
        </p:nvSpPr>
        <p:spPr>
          <a:xfrm>
            <a:off x="459855" y="1150691"/>
            <a:ext cx="8414724" cy="5535860"/>
          </a:xfrm>
        </p:spPr>
        <p:txBody>
          <a:bodyPr>
            <a:noAutofit/>
          </a:bodyPr>
          <a:lstStyle/>
          <a:p>
            <a:pPr>
              <a:spcBef>
                <a:spcPts val="200"/>
              </a:spcBef>
              <a:spcAft>
                <a:spcPts val="200"/>
              </a:spcAft>
            </a:pPr>
            <a:r>
              <a:rPr lang="en-US" sz="600" kern="1200" dirty="0">
                <a:latin typeface="Arial" panose="020B0604020202020204" pitchFamily="34" charset="0"/>
                <a:cs typeface="Arial" panose="020B0604020202020204" pitchFamily="34" charset="0"/>
              </a:rPr>
              <a:t>1 </a:t>
            </a:r>
            <a:r>
              <a:rPr lang="en-US" dirty="0"/>
              <a:t>Badhwar, V. et al. (2017). The Society of Thoracic Surgeons 2017 Clinical Practice Guidelines for the Surgical Treatment of Atrial Fibrillation. Ann of </a:t>
            </a:r>
            <a:r>
              <a:rPr lang="en-US" dirty="0" err="1"/>
              <a:t>Thorac</a:t>
            </a:r>
            <a:r>
              <a:rPr lang="en-US" dirty="0"/>
              <a:t> Surg, 103(1):329-41. </a:t>
            </a:r>
          </a:p>
          <a:p>
            <a:pPr>
              <a:spcBef>
                <a:spcPts val="200"/>
              </a:spcBef>
              <a:spcAft>
                <a:spcPts val="200"/>
              </a:spcAft>
            </a:pPr>
            <a:r>
              <a:rPr lang="en-US" sz="600" kern="1200" dirty="0">
                <a:latin typeface="Arial" panose="020B0604020202020204" pitchFamily="34" charset="0"/>
                <a:cs typeface="Arial" panose="020B0604020202020204" pitchFamily="34" charset="0"/>
              </a:rPr>
              <a:t>2 </a:t>
            </a:r>
            <a:r>
              <a:rPr lang="en-US" dirty="0"/>
              <a:t>Gillinov, A.M. et al. (2005). Surgical ablation of atrial fibrillation with bipolar radiofrequency as the primary modality. J </a:t>
            </a:r>
            <a:r>
              <a:rPr lang="en-US" dirty="0" err="1"/>
              <a:t>Thorac</a:t>
            </a:r>
            <a:r>
              <a:rPr lang="en-US" dirty="0"/>
              <a:t> Cardiovasc Surg, 129(6):1322-9. </a:t>
            </a:r>
          </a:p>
          <a:p>
            <a:pPr>
              <a:spcBef>
                <a:spcPts val="200"/>
              </a:spcBef>
              <a:spcAft>
                <a:spcPts val="200"/>
              </a:spcAft>
            </a:pPr>
            <a:r>
              <a:rPr lang="en-US" sz="600" kern="1200" dirty="0">
                <a:latin typeface="Arial" panose="020B0604020202020204" pitchFamily="34" charset="0"/>
                <a:cs typeface="Arial" panose="020B0604020202020204" pitchFamily="34" charset="0"/>
              </a:rPr>
              <a:t>3 </a:t>
            </a:r>
            <a:r>
              <a:rPr lang="en-US" dirty="0"/>
              <a:t>Robertson, J.O. et al. (2013). Surgical Techniques Used for the Treatment of Atrial Fibrillation. Circ J, 77(8):1941-51.</a:t>
            </a:r>
            <a:endParaRPr lang="en-US" sz="800" dirty="0">
              <a:latin typeface="Arial" charset="0"/>
              <a:ea typeface="Arial" charset="0"/>
              <a:cs typeface="Arial" charset="0"/>
            </a:endParaRPr>
          </a:p>
          <a:p>
            <a:pPr>
              <a:spcBef>
                <a:spcPts val="200"/>
              </a:spcBef>
              <a:spcAft>
                <a:spcPts val="200"/>
              </a:spcAft>
            </a:pPr>
            <a:r>
              <a:rPr lang="en-US" sz="600" kern="1200" dirty="0">
                <a:latin typeface="Arial" panose="020B0604020202020204" pitchFamily="34" charset="0"/>
                <a:cs typeface="Arial" panose="020B0604020202020204" pitchFamily="34" charset="0"/>
              </a:rPr>
              <a:t>4 </a:t>
            </a:r>
            <a:r>
              <a:rPr lang="en-US" dirty="0"/>
              <a:t>Gillinov, A.M. et al. (2015). Surgical ablation of atrial fibrillation during mitral-valve surgery. N </a:t>
            </a:r>
            <a:r>
              <a:rPr lang="en-US" dirty="0" err="1"/>
              <a:t>Engl</a:t>
            </a:r>
            <a:r>
              <a:rPr lang="en-US" dirty="0"/>
              <a:t> J Med, 372(15):1399-409.  </a:t>
            </a:r>
            <a:endParaRPr lang="en-US" sz="800" dirty="0">
              <a:latin typeface="Arial" charset="0"/>
              <a:ea typeface="Arial" charset="0"/>
              <a:cs typeface="Arial" charset="0"/>
            </a:endParaRPr>
          </a:p>
          <a:p>
            <a:pPr>
              <a:spcBef>
                <a:spcPts val="200"/>
              </a:spcBef>
              <a:spcAft>
                <a:spcPts val="200"/>
              </a:spcAft>
            </a:pPr>
            <a:r>
              <a:rPr lang="en-US" sz="600" kern="1200" dirty="0">
                <a:latin typeface="Arial" panose="020B0604020202020204" pitchFamily="34" charset="0"/>
                <a:cs typeface="Arial" panose="020B0604020202020204" pitchFamily="34" charset="0"/>
              </a:rPr>
              <a:t>5 </a:t>
            </a:r>
            <a:r>
              <a:rPr lang="en-US" dirty="0"/>
              <a:t>Voeller, R.K. et al. (2008). Isolating the entire posterior left atrium improves surgical outcomes after the Cox maze procedure. J </a:t>
            </a:r>
            <a:r>
              <a:rPr lang="en-US" dirty="0" err="1"/>
              <a:t>Thorac</a:t>
            </a:r>
            <a:r>
              <a:rPr lang="en-US" dirty="0"/>
              <a:t> Cardiovasc Surg, 135(4):870-7. </a:t>
            </a:r>
          </a:p>
          <a:p>
            <a:pPr>
              <a:spcBef>
                <a:spcPts val="200"/>
              </a:spcBef>
              <a:spcAft>
                <a:spcPts val="200"/>
              </a:spcAft>
            </a:pPr>
            <a:r>
              <a:rPr lang="en-US" sz="600" dirty="0">
                <a:latin typeface="Arial" panose="020B0604020202020204" pitchFamily="34" charset="0"/>
                <a:cs typeface="Arial" panose="020B0604020202020204" pitchFamily="34" charset="0"/>
              </a:rPr>
              <a:t>6</a:t>
            </a:r>
            <a:r>
              <a:rPr lang="en-US" sz="600" kern="1200" dirty="0">
                <a:latin typeface="Arial" panose="020B0604020202020204" pitchFamily="34" charset="0"/>
                <a:cs typeface="Arial" panose="020B0604020202020204" pitchFamily="34" charset="0"/>
              </a:rPr>
              <a:t> </a:t>
            </a:r>
            <a:r>
              <a:rPr lang="en-US" dirty="0"/>
              <a:t> Gillinov, A.M. et al. (2006). Surgery for permanent atrial fibrillation: impact of patient factors and lesion set. Ann </a:t>
            </a:r>
            <a:r>
              <a:rPr lang="en-US" dirty="0" err="1"/>
              <a:t>Thorac</a:t>
            </a:r>
            <a:r>
              <a:rPr lang="en-US" dirty="0"/>
              <a:t> Surg, 82(2):502-14.</a:t>
            </a:r>
            <a:endParaRPr lang="en-US" sz="800" dirty="0">
              <a:latin typeface="Arial" charset="0"/>
              <a:ea typeface="Arial" charset="0"/>
              <a:cs typeface="Arial" charset="0"/>
            </a:endParaRPr>
          </a:p>
          <a:p>
            <a:pPr>
              <a:spcBef>
                <a:spcPts val="200"/>
              </a:spcBef>
              <a:spcAft>
                <a:spcPts val="200"/>
              </a:spcAft>
            </a:pPr>
            <a:r>
              <a:rPr lang="en-US" sz="600" dirty="0">
                <a:latin typeface="Arial" panose="020B0604020202020204" pitchFamily="34" charset="0"/>
                <a:cs typeface="Arial" panose="020B0604020202020204" pitchFamily="34" charset="0"/>
              </a:rPr>
              <a:t>7</a:t>
            </a:r>
            <a:r>
              <a:rPr lang="en-US" sz="600" kern="1200" dirty="0">
                <a:latin typeface="Arial" panose="020B0604020202020204" pitchFamily="34" charset="0"/>
                <a:cs typeface="Arial" panose="020B0604020202020204" pitchFamily="34" charset="0"/>
              </a:rPr>
              <a:t> </a:t>
            </a:r>
            <a:r>
              <a:rPr lang="en-US" dirty="0"/>
              <a:t>Barnett, S.D., &amp; Ad, N. (2006). Surgical ablation as treatment for the elimination of atrial fibrillation: a meta-analysis. J </a:t>
            </a:r>
            <a:r>
              <a:rPr lang="en-US" dirty="0" err="1"/>
              <a:t>Thorac</a:t>
            </a:r>
            <a:r>
              <a:rPr lang="en-US" dirty="0"/>
              <a:t> Cardiovasc Surg, 131(5):1029-35. </a:t>
            </a:r>
          </a:p>
          <a:p>
            <a:pPr>
              <a:spcBef>
                <a:spcPts val="200"/>
              </a:spcBef>
              <a:spcAft>
                <a:spcPts val="200"/>
              </a:spcAft>
            </a:pPr>
            <a:r>
              <a:rPr lang="en-US" sz="600" kern="1200" dirty="0">
                <a:latin typeface="Arial" panose="020B0604020202020204" pitchFamily="34" charset="0"/>
                <a:cs typeface="Arial" panose="020B0604020202020204" pitchFamily="34" charset="0"/>
              </a:rPr>
              <a:t>8 </a:t>
            </a:r>
            <a:r>
              <a:rPr lang="en-US" dirty="0"/>
              <a:t>Cox, J.L., &amp; Ad, N. (2000). The importance of cryoablation of the coronary sinus during the Maze procedure. </a:t>
            </a:r>
            <a:r>
              <a:rPr lang="en-US" dirty="0" err="1"/>
              <a:t>Semin</a:t>
            </a:r>
            <a:r>
              <a:rPr lang="en-US" dirty="0"/>
              <a:t> </a:t>
            </a:r>
            <a:r>
              <a:rPr lang="en-US" dirty="0" err="1"/>
              <a:t>Thorac</a:t>
            </a:r>
            <a:r>
              <a:rPr lang="en-US" dirty="0"/>
              <a:t> Cardiovasc Surg, 12(1):20-4. </a:t>
            </a:r>
            <a:endParaRPr lang="en-US" sz="800" dirty="0">
              <a:latin typeface="Arial" charset="0"/>
              <a:ea typeface="Arial" charset="0"/>
              <a:cs typeface="Arial" charset="0"/>
            </a:endParaRPr>
          </a:p>
          <a:p>
            <a:pPr>
              <a:spcBef>
                <a:spcPts val="200"/>
              </a:spcBef>
              <a:spcAft>
                <a:spcPts val="200"/>
              </a:spcAft>
            </a:pPr>
            <a:r>
              <a:rPr lang="en-US" sz="600" kern="1200" dirty="0">
                <a:latin typeface="Arial" panose="020B0604020202020204" pitchFamily="34" charset="0"/>
                <a:cs typeface="Arial" panose="020B0604020202020204" pitchFamily="34" charset="0"/>
              </a:rPr>
              <a:t>9 </a:t>
            </a:r>
            <a:r>
              <a:rPr lang="en-US" dirty="0"/>
              <a:t>Ad, N., Holmes, S.D., Lamont, D., &amp; Shuman, D.J. (2017). Left-Sided Surgical Ablation for Patients With Atrial Fibrillation Who Are Undergoing Concomitant Cardiac Surgical Procedures. Ann </a:t>
            </a:r>
            <a:r>
              <a:rPr lang="en-US" dirty="0" err="1"/>
              <a:t>Thorac</a:t>
            </a:r>
            <a:r>
              <a:rPr lang="en-US" dirty="0"/>
              <a:t> Surg, 103(1):58-65. </a:t>
            </a:r>
            <a:endParaRPr lang="en-US" sz="800" dirty="0">
              <a:latin typeface="Arial" charset="0"/>
              <a:ea typeface="Arial" charset="0"/>
              <a:cs typeface="Arial" charset="0"/>
            </a:endParaRPr>
          </a:p>
          <a:p>
            <a:pPr>
              <a:spcBef>
                <a:spcPts val="200"/>
              </a:spcBef>
              <a:spcAft>
                <a:spcPts val="200"/>
              </a:spcAft>
            </a:pPr>
            <a:r>
              <a:rPr lang="en-US" sz="600" kern="1200" dirty="0">
                <a:latin typeface="Arial" panose="020B0604020202020204" pitchFamily="34" charset="0"/>
                <a:cs typeface="Arial" panose="020B0604020202020204" pitchFamily="34" charset="0"/>
              </a:rPr>
              <a:t>10 </a:t>
            </a:r>
            <a:r>
              <a:rPr lang="en-US" dirty="0"/>
              <a:t>Gaynor, S.L. et al. (2015). Surgical treatment of atrial fibrillation: predictors of late recurrence. J </a:t>
            </a:r>
            <a:r>
              <a:rPr lang="en-US" dirty="0" err="1"/>
              <a:t>Thorac</a:t>
            </a:r>
            <a:r>
              <a:rPr lang="en-US" dirty="0"/>
              <a:t> Cardiovasc Surg, 129(1):104-11. </a:t>
            </a:r>
            <a:r>
              <a:rPr lang="en-US" sz="600" dirty="0">
                <a:latin typeface="Arial" panose="020B0604020202020204" pitchFamily="34" charset="0"/>
                <a:cs typeface="Arial" panose="020B0604020202020204" pitchFamily="34" charset="0"/>
              </a:rPr>
              <a:t>11</a:t>
            </a:r>
            <a:r>
              <a:rPr lang="en-US" dirty="0"/>
              <a:t> McCarthy, P.  Afib incidence paper, submitted to JTCVS 2019.  Pending review.</a:t>
            </a:r>
          </a:p>
          <a:p>
            <a:pPr>
              <a:spcBef>
                <a:spcPts val="200"/>
              </a:spcBef>
              <a:spcAft>
                <a:spcPts val="200"/>
              </a:spcAft>
            </a:pPr>
            <a:r>
              <a:rPr lang="en-US" sz="600" kern="1200" dirty="0">
                <a:latin typeface="Arial" panose="020B0604020202020204" pitchFamily="34" charset="0"/>
                <a:cs typeface="Arial" panose="020B0604020202020204" pitchFamily="34" charset="0"/>
              </a:rPr>
              <a:t>11 </a:t>
            </a:r>
            <a:r>
              <a:rPr lang="en-US" dirty="0"/>
              <a:t>Weimar, T. et al. (2011). The Cox-maze IV procedure for lone atrial fibrillation: a single center experience in 100 consecutive patients. J </a:t>
            </a:r>
            <a:r>
              <a:rPr lang="en-US" dirty="0" err="1"/>
              <a:t>Interv</a:t>
            </a:r>
            <a:r>
              <a:rPr lang="en-US" dirty="0"/>
              <a:t> Card </a:t>
            </a:r>
            <a:r>
              <a:rPr lang="en-US" dirty="0" err="1"/>
              <a:t>Electrophysiol</a:t>
            </a:r>
            <a:r>
              <a:rPr lang="en-US" dirty="0"/>
              <a:t>. 31(1):47-54.</a:t>
            </a:r>
          </a:p>
          <a:p>
            <a:pPr>
              <a:spcBef>
                <a:spcPts val="200"/>
              </a:spcBef>
              <a:spcAft>
                <a:spcPts val="200"/>
              </a:spcAft>
            </a:pPr>
            <a:r>
              <a:rPr lang="en-US" baseline="30000" dirty="0"/>
              <a:t>12 </a:t>
            </a:r>
            <a:r>
              <a:rPr lang="en-US" dirty="0"/>
              <a:t>Schill, M.R. et al. (2017). Late results of the Cox-maze IV procedure in patients undergoing coronary artery bypass grafting. J </a:t>
            </a:r>
            <a:r>
              <a:rPr lang="en-US" dirty="0" err="1"/>
              <a:t>Thorac</a:t>
            </a:r>
            <a:r>
              <a:rPr lang="en-US" dirty="0"/>
              <a:t> Cardiovasc Surg, 153(5):1087-94. </a:t>
            </a:r>
            <a:r>
              <a:rPr lang="en-US" sz="600" dirty="0">
                <a:latin typeface="Arial" panose="020B0604020202020204" pitchFamily="34" charset="0"/>
                <a:cs typeface="Arial" panose="020B0604020202020204" pitchFamily="34" charset="0"/>
              </a:rPr>
              <a:t>13 </a:t>
            </a:r>
            <a:r>
              <a:rPr lang="en-US" dirty="0"/>
              <a:t>Ad, N., Holmes, S. D., Lamont, D., &amp; Shuman, D. J. (2017). Left-Sided Surgical Ablation for Patients With Atrial Fibrillation Who Are </a:t>
            </a:r>
            <a:br>
              <a:rPr lang="en-US" dirty="0"/>
            </a:br>
            <a:r>
              <a:rPr lang="en-US" dirty="0"/>
              <a:t>Undergoing Concomitant Cardiac Surgical Procedures. The Annals of thoracic surgery, 103(1), 58-65.</a:t>
            </a:r>
          </a:p>
          <a:p>
            <a:pPr>
              <a:spcBef>
                <a:spcPts val="200"/>
              </a:spcBef>
              <a:spcAft>
                <a:spcPts val="200"/>
              </a:spcAft>
            </a:pPr>
            <a:r>
              <a:rPr lang="en-US" baseline="30000" dirty="0"/>
              <a:t>13 </a:t>
            </a:r>
            <a:r>
              <a:rPr lang="en-US" dirty="0" err="1"/>
              <a:t>Ailawadi</a:t>
            </a:r>
            <a:r>
              <a:rPr lang="en-US" dirty="0"/>
              <a:t>, G. et al. (2011). Exclusion of the left atrial appendage with a novel device: early results of a multicenter trial. J </a:t>
            </a:r>
            <a:r>
              <a:rPr lang="en-US" dirty="0" err="1"/>
              <a:t>Thorac</a:t>
            </a:r>
            <a:r>
              <a:rPr lang="en-US" dirty="0"/>
              <a:t> Cardiovasc Surg, 142(5):1002-9.</a:t>
            </a:r>
          </a:p>
          <a:p>
            <a:pPr>
              <a:spcBef>
                <a:spcPts val="200"/>
              </a:spcBef>
              <a:spcAft>
                <a:spcPts val="200"/>
              </a:spcAft>
            </a:pPr>
            <a:r>
              <a:rPr lang="en-US" baseline="30000" dirty="0"/>
              <a:t>14</a:t>
            </a:r>
            <a:r>
              <a:rPr lang="en-US" dirty="0"/>
              <a:t> </a:t>
            </a:r>
            <a:r>
              <a:rPr lang="en-US" dirty="0" err="1"/>
              <a:t>Caliskan</a:t>
            </a:r>
            <a:r>
              <a:rPr lang="en-US" dirty="0"/>
              <a:t>, E. et al. (2017). Epicardial left atrial appendage </a:t>
            </a:r>
            <a:r>
              <a:rPr lang="en-US" dirty="0" err="1"/>
              <a:t>AtriClip</a:t>
            </a:r>
            <a:r>
              <a:rPr lang="en-US" dirty="0"/>
              <a:t> occlusion reduces the incidence of stroke in patients with atrial fibrillation undergoing cardiac surgery. </a:t>
            </a:r>
            <a:r>
              <a:rPr lang="en-US" dirty="0" err="1"/>
              <a:t>Europace</a:t>
            </a:r>
            <a:r>
              <a:rPr lang="en-US" dirty="0"/>
              <a:t> 20(7):e-105-e114. DOI: 10.1093/</a:t>
            </a:r>
            <a:r>
              <a:rPr lang="en-US" dirty="0" err="1"/>
              <a:t>europace</a:t>
            </a:r>
            <a:r>
              <a:rPr lang="en-US" dirty="0"/>
              <a:t>/eux211. </a:t>
            </a:r>
          </a:p>
          <a:p>
            <a:pPr>
              <a:spcBef>
                <a:spcPts val="200"/>
              </a:spcBef>
              <a:spcAft>
                <a:spcPts val="200"/>
              </a:spcAft>
            </a:pPr>
            <a:r>
              <a:rPr lang="en-US" baseline="30000" dirty="0"/>
              <a:t>15</a:t>
            </a:r>
            <a:r>
              <a:rPr lang="en-US" dirty="0"/>
              <a:t> van </a:t>
            </a:r>
            <a:r>
              <a:rPr lang="en-US" dirty="0" err="1"/>
              <a:t>Laar</a:t>
            </a:r>
            <a:r>
              <a:rPr lang="en-US" dirty="0"/>
              <a:t>, C. et al. (2018). Thoracoscopic Left Atrial Appendage Clipping: A Multicenter Cohort Analysis. JACC Clin </a:t>
            </a:r>
            <a:r>
              <a:rPr lang="en-US" dirty="0" err="1"/>
              <a:t>Electrophysiol</a:t>
            </a:r>
            <a:r>
              <a:rPr lang="en-US" dirty="0"/>
              <a:t>, 4(7):893-901. </a:t>
            </a:r>
          </a:p>
          <a:p>
            <a:pPr>
              <a:spcBef>
                <a:spcPts val="200"/>
              </a:spcBef>
              <a:spcAft>
                <a:spcPts val="200"/>
              </a:spcAft>
            </a:pPr>
            <a:r>
              <a:rPr lang="en-US" baseline="30000" dirty="0"/>
              <a:t>16</a:t>
            </a:r>
            <a:r>
              <a:rPr lang="en-US" dirty="0"/>
              <a:t> Ellis, C.R. et al. (2017). Angiographic Efficacy of the </a:t>
            </a:r>
            <a:r>
              <a:rPr lang="en-US" dirty="0" err="1"/>
              <a:t>AtriClip</a:t>
            </a:r>
            <a:r>
              <a:rPr lang="en-US" dirty="0"/>
              <a:t> Left Atrial Appendage Exclusion Device Placed by Minimally Invasive Thoracoscopic Approach, JACC Clin </a:t>
            </a:r>
            <a:r>
              <a:rPr lang="en-US" dirty="0" err="1"/>
              <a:t>Electrophysiol</a:t>
            </a:r>
            <a:r>
              <a:rPr lang="en-US" dirty="0"/>
              <a:t>, 3(12):1356-65. </a:t>
            </a:r>
          </a:p>
          <a:p>
            <a:pPr>
              <a:spcBef>
                <a:spcPts val="200"/>
              </a:spcBef>
              <a:spcAft>
                <a:spcPts val="200"/>
              </a:spcAft>
            </a:pPr>
            <a:r>
              <a:rPr lang="en-US" baseline="30000" dirty="0"/>
              <a:t>17</a:t>
            </a:r>
            <a:r>
              <a:rPr lang="en-US" dirty="0"/>
              <a:t> </a:t>
            </a:r>
            <a:r>
              <a:rPr lang="en-US" dirty="0" err="1"/>
              <a:t>Kurfirst</a:t>
            </a:r>
            <a:r>
              <a:rPr lang="en-US" dirty="0"/>
              <a:t>, V. et al. (2017). Epicardial clip occlusion of the left atrial appendage during cardiac surgery provides optimal surgical results and long-term stability. Interact Cardiovasc </a:t>
            </a:r>
            <a:r>
              <a:rPr lang="en-US" dirty="0" err="1"/>
              <a:t>Thorac</a:t>
            </a:r>
            <a:r>
              <a:rPr lang="en-US" dirty="0"/>
              <a:t> Surg, 25(1):37-40. </a:t>
            </a:r>
          </a:p>
        </p:txBody>
      </p:sp>
      <p:sp>
        <p:nvSpPr>
          <p:cNvPr id="5" name="Text Placeholder 4"/>
          <p:cNvSpPr>
            <a:spLocks noGrp="1"/>
          </p:cNvSpPr>
          <p:nvPr>
            <p:ph type="body" sz="quarter" idx="10"/>
          </p:nvPr>
        </p:nvSpPr>
        <p:spPr/>
        <p:txBody>
          <a:bodyPr/>
          <a:lstStyle/>
          <a:p>
            <a:endParaRPr lang="en-US" dirty="0"/>
          </a:p>
          <a:p>
            <a:endParaRPr lang="en-US" dirty="0"/>
          </a:p>
        </p:txBody>
      </p:sp>
    </p:spTree>
    <p:extLst>
      <p:ext uri="{BB962C8B-B14F-4D97-AF65-F5344CB8AC3E}">
        <p14:creationId xmlns:p14="http://schemas.microsoft.com/office/powerpoint/2010/main" val="305023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Afib is a Real Burden</a:t>
            </a:r>
          </a:p>
        </p:txBody>
      </p:sp>
      <p:sp>
        <p:nvSpPr>
          <p:cNvPr id="4" name="Text Placeholder 3"/>
          <p:cNvSpPr>
            <a:spLocks noGrp="1"/>
          </p:cNvSpPr>
          <p:nvPr>
            <p:ph type="body" sz="half" idx="1"/>
          </p:nvPr>
        </p:nvSpPr>
        <p:spPr/>
        <p:txBody>
          <a:bodyPr/>
          <a:lstStyle/>
          <a:p>
            <a:r>
              <a:rPr lang="en-US" sz="800" dirty="0"/>
              <a:t>See Appendix B for References</a:t>
            </a:r>
          </a:p>
        </p:txBody>
      </p:sp>
      <p:grpSp>
        <p:nvGrpSpPr>
          <p:cNvPr id="6" name="Group 5">
            <a:extLst>
              <a:ext uri="{FF2B5EF4-FFF2-40B4-BE49-F238E27FC236}">
                <a16:creationId xmlns:a16="http://schemas.microsoft.com/office/drawing/2014/main" id="{BC6E8505-94BD-42CA-B2C9-5B97E88BD586}"/>
              </a:ext>
            </a:extLst>
          </p:cNvPr>
          <p:cNvGrpSpPr/>
          <p:nvPr/>
        </p:nvGrpSpPr>
        <p:grpSpPr>
          <a:xfrm>
            <a:off x="345344" y="1260046"/>
            <a:ext cx="2700520" cy="4095377"/>
            <a:chOff x="469900" y="1729946"/>
            <a:chExt cx="2700520" cy="4095377"/>
          </a:xfrm>
        </p:grpSpPr>
        <p:pic>
          <p:nvPicPr>
            <p:cNvPr id="7" name="Picture 6">
              <a:extLst>
                <a:ext uri="{FF2B5EF4-FFF2-40B4-BE49-F238E27FC236}">
                  <a16:creationId xmlns:a16="http://schemas.microsoft.com/office/drawing/2014/main" id="{02AFA75D-553F-4D0A-8DE9-8FF383B6A5ED}"/>
                </a:ext>
              </a:extLst>
            </p:cNvPr>
            <p:cNvPicPr>
              <a:picLocks noChangeAspect="1"/>
            </p:cNvPicPr>
            <p:nvPr/>
          </p:nvPicPr>
          <p:blipFill>
            <a:blip r:embed="rId2"/>
            <a:stretch>
              <a:fillRect/>
            </a:stretch>
          </p:blipFill>
          <p:spPr>
            <a:xfrm>
              <a:off x="469900" y="1828235"/>
              <a:ext cx="2700520" cy="3636282"/>
            </a:xfrm>
            <a:prstGeom prst="rect">
              <a:avLst/>
            </a:prstGeom>
            <a:ln>
              <a:noFill/>
            </a:ln>
            <a:effectLst/>
          </p:spPr>
        </p:pic>
        <p:sp>
          <p:nvSpPr>
            <p:cNvPr id="8" name="Rectangle 7">
              <a:extLst>
                <a:ext uri="{FF2B5EF4-FFF2-40B4-BE49-F238E27FC236}">
                  <a16:creationId xmlns:a16="http://schemas.microsoft.com/office/drawing/2014/main" id="{094632B1-B9A6-4B35-8452-C8F2248C8228}"/>
                </a:ext>
              </a:extLst>
            </p:cNvPr>
            <p:cNvSpPr/>
            <p:nvPr/>
          </p:nvSpPr>
          <p:spPr>
            <a:xfrm>
              <a:off x="469900" y="1729946"/>
              <a:ext cx="2700520" cy="409537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2CEBC418-F76A-43DC-A317-CD418A9F96DF}"/>
              </a:ext>
            </a:extLst>
          </p:cNvPr>
          <p:cNvGrpSpPr/>
          <p:nvPr/>
        </p:nvGrpSpPr>
        <p:grpSpPr>
          <a:xfrm>
            <a:off x="3205413" y="1260045"/>
            <a:ext cx="2733173" cy="4095377"/>
            <a:chOff x="3236721" y="1729945"/>
            <a:chExt cx="2733173" cy="4095377"/>
          </a:xfrm>
        </p:grpSpPr>
        <p:pic>
          <p:nvPicPr>
            <p:cNvPr id="10" name="Picture 9">
              <a:extLst>
                <a:ext uri="{FF2B5EF4-FFF2-40B4-BE49-F238E27FC236}">
                  <a16:creationId xmlns:a16="http://schemas.microsoft.com/office/drawing/2014/main" id="{37D2EB43-B64A-4D65-9BBD-CDCDC05213AA}"/>
                </a:ext>
              </a:extLst>
            </p:cNvPr>
            <p:cNvPicPr>
              <a:picLocks noChangeAspect="1"/>
            </p:cNvPicPr>
            <p:nvPr/>
          </p:nvPicPr>
          <p:blipFill>
            <a:blip r:embed="rId3"/>
            <a:stretch>
              <a:fillRect/>
            </a:stretch>
          </p:blipFill>
          <p:spPr>
            <a:xfrm>
              <a:off x="3313642" y="1828235"/>
              <a:ext cx="2656252" cy="3898795"/>
            </a:xfrm>
            <a:prstGeom prst="rect">
              <a:avLst/>
            </a:prstGeom>
          </p:spPr>
        </p:pic>
        <p:sp>
          <p:nvSpPr>
            <p:cNvPr id="11" name="Rectangle 10">
              <a:extLst>
                <a:ext uri="{FF2B5EF4-FFF2-40B4-BE49-F238E27FC236}">
                  <a16:creationId xmlns:a16="http://schemas.microsoft.com/office/drawing/2014/main" id="{6402114B-377A-48AE-8DD2-A04893D338A0}"/>
                </a:ext>
              </a:extLst>
            </p:cNvPr>
            <p:cNvSpPr/>
            <p:nvPr/>
          </p:nvSpPr>
          <p:spPr>
            <a:xfrm>
              <a:off x="3236721" y="1729945"/>
              <a:ext cx="2700520" cy="409537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FB686438-C576-4032-B950-FB515E10234F}"/>
              </a:ext>
            </a:extLst>
          </p:cNvPr>
          <p:cNvGrpSpPr/>
          <p:nvPr/>
        </p:nvGrpSpPr>
        <p:grpSpPr>
          <a:xfrm>
            <a:off x="6098135" y="1260046"/>
            <a:ext cx="2779525" cy="4095377"/>
            <a:chOff x="6222691" y="1729946"/>
            <a:chExt cx="2779525" cy="4095377"/>
          </a:xfrm>
        </p:grpSpPr>
        <p:pic>
          <p:nvPicPr>
            <p:cNvPr id="13" name="Picture 12">
              <a:extLst>
                <a:ext uri="{FF2B5EF4-FFF2-40B4-BE49-F238E27FC236}">
                  <a16:creationId xmlns:a16="http://schemas.microsoft.com/office/drawing/2014/main" id="{511E49B0-B507-4548-83EB-53989AA8FBB0}"/>
                </a:ext>
              </a:extLst>
            </p:cNvPr>
            <p:cNvPicPr>
              <a:picLocks noChangeAspect="1"/>
            </p:cNvPicPr>
            <p:nvPr/>
          </p:nvPicPr>
          <p:blipFill>
            <a:blip r:embed="rId4"/>
            <a:stretch>
              <a:fillRect/>
            </a:stretch>
          </p:blipFill>
          <p:spPr>
            <a:xfrm>
              <a:off x="6222691" y="1828235"/>
              <a:ext cx="2779525" cy="3898796"/>
            </a:xfrm>
            <a:prstGeom prst="rect">
              <a:avLst/>
            </a:prstGeom>
          </p:spPr>
        </p:pic>
        <p:sp>
          <p:nvSpPr>
            <p:cNvPr id="14" name="Rectangle 13">
              <a:extLst>
                <a:ext uri="{FF2B5EF4-FFF2-40B4-BE49-F238E27FC236}">
                  <a16:creationId xmlns:a16="http://schemas.microsoft.com/office/drawing/2014/main" id="{47D0CB13-CE11-4FCA-A799-CD2A7542ACAC}"/>
                </a:ext>
              </a:extLst>
            </p:cNvPr>
            <p:cNvSpPr/>
            <p:nvPr/>
          </p:nvSpPr>
          <p:spPr>
            <a:xfrm>
              <a:off x="6222691" y="1729946"/>
              <a:ext cx="2700520" cy="409537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648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49AAE13-D641-440C-9981-704217048DC1}"/>
              </a:ext>
            </a:extLst>
          </p:cNvPr>
          <p:cNvGraphicFramePr>
            <a:graphicFrameLocks noChangeAspect="1"/>
          </p:cNvGraphicFramePr>
          <p:nvPr>
            <p:custDataLst>
              <p:tags r:id="rId1"/>
            </p:custDataLst>
            <p:extLst>
              <p:ext uri="{D42A27DB-BD31-4B8C-83A1-F6EECF244321}">
                <p14:modId xmlns:p14="http://schemas.microsoft.com/office/powerpoint/2010/main" val="791011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6" name="Object 5" hidden="1">
                        <a:extLst>
                          <a:ext uri="{FF2B5EF4-FFF2-40B4-BE49-F238E27FC236}">
                            <a16:creationId xmlns:a16="http://schemas.microsoft.com/office/drawing/2014/main" id="{349AAE13-D641-440C-9981-704217048D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1B26BBB-2343-4D97-A630-A5ED58E6781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sz="3200" dirty="0">
                <a:latin typeface="Arial" charset="0"/>
                <a:ea typeface="Arial" charset="0"/>
                <a:cs typeface="Arial" charset="0"/>
              </a:rPr>
              <a:t>Appendix D – References Continued</a:t>
            </a:r>
          </a:p>
        </p:txBody>
      </p:sp>
      <p:sp>
        <p:nvSpPr>
          <p:cNvPr id="3" name="Text Placeholder 2"/>
          <p:cNvSpPr>
            <a:spLocks noGrp="1"/>
          </p:cNvSpPr>
          <p:nvPr>
            <p:ph type="body" sz="half" idx="1"/>
          </p:nvPr>
        </p:nvSpPr>
        <p:spPr>
          <a:xfrm>
            <a:off x="459855" y="1150691"/>
            <a:ext cx="8185133" cy="5535860"/>
          </a:xfrm>
        </p:spPr>
        <p:txBody>
          <a:bodyPr>
            <a:noAutofit/>
          </a:bodyPr>
          <a:lstStyle/>
          <a:p>
            <a:pPr>
              <a:spcBef>
                <a:spcPts val="200"/>
              </a:spcBef>
              <a:spcAft>
                <a:spcPts val="200"/>
              </a:spcAft>
            </a:pPr>
            <a:r>
              <a:rPr lang="en-US" baseline="30000" dirty="0"/>
              <a:t>18</a:t>
            </a:r>
            <a:r>
              <a:rPr lang="en-US" dirty="0"/>
              <a:t> Emmert, M.Y. et al. (2014). Safe, effective and durable epicardial left atrial appendage clip occlusion in patients with atrial fibrillation undergoing cardiac surgery: first long-term results from a prospective device trial.  Eur J </a:t>
            </a:r>
            <a:r>
              <a:rPr lang="en-US" dirty="0" err="1"/>
              <a:t>Cardiothorac</a:t>
            </a:r>
            <a:r>
              <a:rPr lang="en-US" dirty="0"/>
              <a:t> Surg, 45(1):126-31. </a:t>
            </a:r>
          </a:p>
          <a:p>
            <a:pPr>
              <a:spcBef>
                <a:spcPts val="200"/>
              </a:spcBef>
              <a:spcAft>
                <a:spcPts val="200"/>
              </a:spcAft>
            </a:pPr>
            <a:r>
              <a:rPr lang="en-US" baseline="30000" dirty="0"/>
              <a:t>19</a:t>
            </a:r>
            <a:r>
              <a:rPr lang="en-US" dirty="0"/>
              <a:t> Ad, N. et al. (2015). New Approach to Exclude the Left Atrial Appendage During Minimally Invasive </a:t>
            </a:r>
            <a:r>
              <a:rPr lang="en-US" dirty="0" err="1"/>
              <a:t>Cryothermic</a:t>
            </a:r>
            <a:r>
              <a:rPr lang="en-US" dirty="0"/>
              <a:t> Surgical Ablation. Innovations (Phila), 10(5):323-7. </a:t>
            </a:r>
          </a:p>
          <a:p>
            <a:pPr>
              <a:spcBef>
                <a:spcPts val="200"/>
              </a:spcBef>
              <a:spcAft>
                <a:spcPts val="200"/>
              </a:spcAft>
            </a:pPr>
            <a:r>
              <a:rPr lang="en-US" baseline="30000" dirty="0"/>
              <a:t>20</a:t>
            </a:r>
            <a:r>
              <a:rPr lang="en-US" dirty="0"/>
              <a:t> </a:t>
            </a:r>
            <a:r>
              <a:rPr lang="en-US" dirty="0" err="1"/>
              <a:t>Gerdisch</a:t>
            </a:r>
            <a:r>
              <a:rPr lang="en-US" dirty="0"/>
              <a:t>, M. et al, </a:t>
            </a:r>
            <a:r>
              <a:rPr lang="en-US" dirty="0" err="1"/>
              <a:t>AtriClip</a:t>
            </a:r>
            <a:r>
              <a:rPr lang="en-US" dirty="0"/>
              <a:t> PRO•V Left Atrial Appendage Occlusion Study. AtriCure, Inc., Post Market Field Evaluation of the PRO•V Device, PM-US-0071A-1020-G. </a:t>
            </a:r>
          </a:p>
          <a:p>
            <a:pPr>
              <a:spcBef>
                <a:spcPts val="200"/>
              </a:spcBef>
              <a:spcAft>
                <a:spcPts val="200"/>
              </a:spcAft>
            </a:pPr>
            <a:r>
              <a:rPr lang="en-US" baseline="30000" dirty="0"/>
              <a:t>21</a:t>
            </a:r>
            <a:r>
              <a:rPr lang="en-US" dirty="0"/>
              <a:t> </a:t>
            </a:r>
            <a:r>
              <a:rPr lang="en-US" dirty="0" err="1"/>
              <a:t>Mokracek</a:t>
            </a:r>
            <a:r>
              <a:rPr lang="en-US" dirty="0"/>
              <a:t>, A. et al. (2015). Thoracoscopic Occlusion of the Left Atrial Appendage. Innovations (Phila), 10(3):179-82. </a:t>
            </a:r>
          </a:p>
          <a:p>
            <a:pPr>
              <a:spcBef>
                <a:spcPts val="200"/>
              </a:spcBef>
              <a:spcAft>
                <a:spcPts val="200"/>
              </a:spcAft>
            </a:pPr>
            <a:r>
              <a:rPr lang="en-US" baseline="30000" dirty="0"/>
              <a:t>22 </a:t>
            </a:r>
            <a:r>
              <a:rPr lang="en-US" dirty="0"/>
              <a:t>Page, S. et al. (2019). Left Atrial Appendage Exclusion Using the </a:t>
            </a:r>
            <a:r>
              <a:rPr lang="en-US" dirty="0" err="1"/>
              <a:t>AtriClip</a:t>
            </a:r>
            <a:r>
              <a:rPr lang="en-US" dirty="0"/>
              <a:t> Device: A Case Series. Heart Lung Circ, 28(3):430-5. </a:t>
            </a:r>
          </a:p>
          <a:p>
            <a:pPr>
              <a:spcBef>
                <a:spcPts val="200"/>
              </a:spcBef>
              <a:spcAft>
                <a:spcPts val="200"/>
              </a:spcAft>
            </a:pPr>
            <a:r>
              <a:rPr lang="en-US" baseline="30000" dirty="0"/>
              <a:t>23</a:t>
            </a:r>
            <a:r>
              <a:rPr lang="en-US" dirty="0"/>
              <a:t> Beaver, T.M. et al. (2016). Thoracoscopic Ablation With Appendage Ligation Versus Medical Therapy for Stroke Prevention: A Proof-of-Concept Randomized Trial. Innovations (Phila), 11(2):99-105. </a:t>
            </a:r>
          </a:p>
          <a:p>
            <a:pPr>
              <a:spcBef>
                <a:spcPts val="200"/>
              </a:spcBef>
              <a:spcAft>
                <a:spcPts val="200"/>
              </a:spcAft>
            </a:pPr>
            <a:r>
              <a:rPr lang="en-US" baseline="30000" dirty="0"/>
              <a:t>24</a:t>
            </a:r>
            <a:r>
              <a:rPr lang="en-US" dirty="0"/>
              <a:t> </a:t>
            </a:r>
            <a:r>
              <a:rPr lang="en-US" dirty="0" err="1"/>
              <a:t>Kandarian</a:t>
            </a:r>
            <a:r>
              <a:rPr lang="en-US" dirty="0"/>
              <a:t>, A.S., Gillinov, A.M., </a:t>
            </a:r>
            <a:r>
              <a:rPr lang="en-US" dirty="0" err="1"/>
              <a:t>Pettersson</a:t>
            </a:r>
            <a:r>
              <a:rPr lang="en-US" dirty="0"/>
              <a:t>, G.B., Blackstone, E., &amp; Klein, A.L. (2008). Success of surgical left atrial appendage closure: assessment by transesophageal echocardiography. J Am Coll </a:t>
            </a:r>
            <a:r>
              <a:rPr lang="en-US" dirty="0" err="1"/>
              <a:t>Cardiol</a:t>
            </a:r>
            <a:r>
              <a:rPr lang="en-US" dirty="0"/>
              <a:t>, 52(11):924-9. </a:t>
            </a:r>
          </a:p>
          <a:p>
            <a:pPr>
              <a:spcBef>
                <a:spcPts val="200"/>
              </a:spcBef>
              <a:spcAft>
                <a:spcPts val="200"/>
              </a:spcAft>
            </a:pPr>
            <a:r>
              <a:rPr lang="en-US" baseline="30000" dirty="0"/>
              <a:t>25</a:t>
            </a:r>
            <a:r>
              <a:rPr lang="en-US" dirty="0"/>
              <a:t> Cullen, M.W. et al. (2016). Left Atrial Appendage Patency at Cardioversion After Surgical Left Atrial Appendage Intervention. Ann </a:t>
            </a:r>
            <a:r>
              <a:rPr lang="en-US" dirty="0" err="1"/>
              <a:t>Thorac</a:t>
            </a:r>
            <a:r>
              <a:rPr lang="en-US" dirty="0"/>
              <a:t> Surg, 101:675-81.</a:t>
            </a:r>
          </a:p>
          <a:p>
            <a:pPr>
              <a:spcBef>
                <a:spcPts val="200"/>
              </a:spcBef>
              <a:spcAft>
                <a:spcPts val="200"/>
              </a:spcAft>
            </a:pPr>
            <a:r>
              <a:rPr lang="en-US" baseline="30000" dirty="0"/>
              <a:t>26</a:t>
            </a:r>
            <a:r>
              <a:rPr lang="en-US" dirty="0"/>
              <a:t> Healey, J.S. et al. (2005). Left Atrial Appendage Occlusion Study (LAAOS): results of a randomized controlled pilot study of left atrial appendage occlusion during coronary bypass surgery in patients at risk for stroke. Am Heart J, 150(2):288-93.</a:t>
            </a:r>
          </a:p>
          <a:p>
            <a:pPr>
              <a:spcBef>
                <a:spcPts val="200"/>
              </a:spcBef>
              <a:spcAft>
                <a:spcPts val="200"/>
              </a:spcAft>
            </a:pPr>
            <a:r>
              <a:rPr lang="en-US" baseline="30000" dirty="0"/>
              <a:t>27</a:t>
            </a:r>
            <a:r>
              <a:rPr lang="en-US" dirty="0"/>
              <a:t> Lee, R. et al. (2016). A randomized, prospective pilot comparison of 3 atrial appendage elimination techniques: Internal ligation, stapled excision, and surgical excision. J </a:t>
            </a:r>
            <a:r>
              <a:rPr lang="en-US" dirty="0" err="1"/>
              <a:t>Thorac</a:t>
            </a:r>
            <a:r>
              <a:rPr lang="en-US" dirty="0"/>
              <a:t> Cardiovasc Surg, 152(4):1075-80.</a:t>
            </a:r>
          </a:p>
          <a:p>
            <a:pPr>
              <a:spcBef>
                <a:spcPts val="200"/>
              </a:spcBef>
              <a:spcAft>
                <a:spcPts val="200"/>
              </a:spcAft>
            </a:pPr>
            <a:r>
              <a:rPr lang="en-US" baseline="30000" dirty="0"/>
              <a:t>28</a:t>
            </a:r>
            <a:r>
              <a:rPr lang="en-US" dirty="0"/>
              <a:t> Ouyang, F. et al. (2010). Long-term results of catheter ablation in paroxysmal atrial fibrillation: lessons from a 5-year follow-up. Circulation, 122(23):2368-77.</a:t>
            </a:r>
          </a:p>
          <a:p>
            <a:pPr>
              <a:spcBef>
                <a:spcPts val="200"/>
              </a:spcBef>
              <a:spcAft>
                <a:spcPts val="200"/>
              </a:spcAft>
            </a:pPr>
            <a:r>
              <a:rPr lang="en-US" baseline="30000" dirty="0"/>
              <a:t>29</a:t>
            </a:r>
            <a:r>
              <a:rPr lang="en-US" dirty="0"/>
              <a:t> </a:t>
            </a:r>
            <a:r>
              <a:rPr lang="en-US" dirty="0" err="1"/>
              <a:t>Kirchhof</a:t>
            </a:r>
            <a:r>
              <a:rPr lang="en-US" dirty="0"/>
              <a:t>, P. et al. (2016). 2016 ESC guidelines for the management of atrial fibrillation developed in collaboration with EACTS: the Task Force for the management of atrial fibrillation of the European Society of Cardiology (ESC) developed with the special contribution of the European Heart Rhythm Association (EHRA) of the ESC Endorsed by the European Stroke Organization (ESO). </a:t>
            </a:r>
            <a:r>
              <a:rPr lang="en-US" dirty="0" err="1"/>
              <a:t>Europace</a:t>
            </a:r>
            <a:r>
              <a:rPr lang="en-US" dirty="0"/>
              <a:t>, 18(11):1455-90.</a:t>
            </a:r>
          </a:p>
          <a:p>
            <a:pPr>
              <a:spcBef>
                <a:spcPts val="200"/>
              </a:spcBef>
              <a:spcAft>
                <a:spcPts val="200"/>
              </a:spcAft>
            </a:pPr>
            <a:r>
              <a:rPr lang="en-US" baseline="30000" dirty="0"/>
              <a:t>30</a:t>
            </a:r>
            <a:r>
              <a:rPr lang="en-US" dirty="0"/>
              <a:t> </a:t>
            </a:r>
            <a:r>
              <a:rPr lang="en-US" dirty="0" err="1"/>
              <a:t>Tilz</a:t>
            </a:r>
            <a:r>
              <a:rPr lang="en-US" dirty="0"/>
              <a:t>, R.R. et al. (2010). Catheter ablation of long-standing persistent atrial fibrillation: a lesson from circumferential pulmonary vein isolation. J Cardiovasc </a:t>
            </a:r>
            <a:r>
              <a:rPr lang="en-US" dirty="0" err="1"/>
              <a:t>Electrophysiol</a:t>
            </a:r>
            <a:r>
              <a:rPr lang="en-US" dirty="0"/>
              <a:t>, 21(10):1085-93. (Abstract-Only).</a:t>
            </a:r>
          </a:p>
          <a:p>
            <a:pPr>
              <a:spcBef>
                <a:spcPts val="200"/>
              </a:spcBef>
              <a:spcAft>
                <a:spcPts val="200"/>
              </a:spcAft>
            </a:pPr>
            <a:r>
              <a:rPr lang="en-US" baseline="30000" dirty="0"/>
              <a:t>31 </a:t>
            </a:r>
            <a:r>
              <a:rPr lang="en-US" dirty="0"/>
              <a:t>Wynn, G.J. et al. (2016). Long-term outcomes after ablation of persistent atrial fibrillation: an observational study over 6 years. Open Heart, 3(2):e000394.</a:t>
            </a:r>
          </a:p>
          <a:p>
            <a:pPr>
              <a:spcBef>
                <a:spcPts val="200"/>
              </a:spcBef>
              <a:spcAft>
                <a:spcPts val="200"/>
              </a:spcAft>
            </a:pPr>
            <a:endParaRPr lang="en-US" dirty="0"/>
          </a:p>
          <a:p>
            <a:pPr>
              <a:spcBef>
                <a:spcPts val="200"/>
              </a:spcBef>
              <a:spcAft>
                <a:spcPts val="200"/>
              </a:spcAft>
            </a:pPr>
            <a:endParaRPr lang="en-US" sz="800" dirty="0">
              <a:latin typeface="Arial" charset="0"/>
              <a:ea typeface="Arial" charset="0"/>
              <a:cs typeface="Arial" charset="0"/>
            </a:endParaRPr>
          </a:p>
        </p:txBody>
      </p:sp>
      <p:sp>
        <p:nvSpPr>
          <p:cNvPr id="5" name="Text Placeholder 4"/>
          <p:cNvSpPr>
            <a:spLocks noGrp="1"/>
          </p:cNvSpPr>
          <p:nvPr>
            <p:ph type="body" sz="quarter" idx="10"/>
          </p:nvPr>
        </p:nvSpPr>
        <p:spPr/>
        <p:txBody>
          <a:bodyPr/>
          <a:lstStyle/>
          <a:p>
            <a:endParaRPr lang="en-US" dirty="0"/>
          </a:p>
          <a:p>
            <a:endParaRPr lang="en-US" dirty="0"/>
          </a:p>
        </p:txBody>
      </p:sp>
    </p:spTree>
    <p:extLst>
      <p:ext uri="{BB962C8B-B14F-4D97-AF65-F5344CB8AC3E}">
        <p14:creationId xmlns:p14="http://schemas.microsoft.com/office/powerpoint/2010/main" val="1321569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Appendix E – Sources</a:t>
            </a:r>
          </a:p>
        </p:txBody>
      </p:sp>
      <p:sp>
        <p:nvSpPr>
          <p:cNvPr id="3" name="Text Placeholder 2"/>
          <p:cNvSpPr>
            <a:spLocks noGrp="1"/>
          </p:cNvSpPr>
          <p:nvPr>
            <p:ph type="body" sz="half" idx="1"/>
          </p:nvPr>
        </p:nvSpPr>
        <p:spPr/>
        <p:txBody>
          <a:bodyPr>
            <a:noAutofit/>
          </a:bodyPr>
          <a:lstStyle/>
          <a:p>
            <a:endParaRPr lang="en-US" dirty="0"/>
          </a:p>
          <a:p>
            <a:pPr fontAlgn="base">
              <a:spcBef>
                <a:spcPts val="200"/>
              </a:spcBef>
              <a:spcAft>
                <a:spcPts val="200"/>
              </a:spcAft>
            </a:pPr>
            <a:r>
              <a:rPr lang="en-US" sz="1000" dirty="0">
                <a:latin typeface="Arial" panose="020B0604020202020204" pitchFamily="34" charset="0"/>
                <a:cs typeface="Arial" panose="020B0604020202020204" pitchFamily="34" charset="0"/>
              </a:rPr>
              <a:t>January, C. T., et al. (2019). 2019 AHA/ACC/HRS Focused Update of the 2014 AHA/ACC/HRS Guideline for the Management of Patients With Atrial Fibrillation: A Report of the American College of Cardiology/American Heart Association Task Force on Clinical Practice Guidelines and the Heart Rhythm Society. Circulation, CIR-0000000000000665.</a:t>
            </a:r>
          </a:p>
          <a:p>
            <a:pPr fontAlgn="base">
              <a:spcBef>
                <a:spcPts val="200"/>
              </a:spcBef>
              <a:spcAft>
                <a:spcPts val="200"/>
              </a:spcAft>
            </a:pPr>
            <a:r>
              <a:rPr lang="en-US" sz="1000" dirty="0">
                <a:latin typeface="Arial" panose="020B0604020202020204" pitchFamily="34" charset="0"/>
                <a:cs typeface="Arial" panose="020B0604020202020204" pitchFamily="34" charset="0"/>
              </a:rPr>
              <a:t>Badhwar, V. et al. (2017). The Society of Thoracic Surgeons 2017 Clinical Practice Guidelines for the Surgical Treatment of Atrial Fibrillation. Ann of </a:t>
            </a:r>
            <a:r>
              <a:rPr lang="en-US" sz="1000" dirty="0" err="1">
                <a:latin typeface="Arial" panose="020B0604020202020204" pitchFamily="34" charset="0"/>
                <a:cs typeface="Arial" panose="020B0604020202020204" pitchFamily="34" charset="0"/>
              </a:rPr>
              <a:t>Thorac</a:t>
            </a:r>
            <a:r>
              <a:rPr lang="en-US" sz="1000" dirty="0">
                <a:latin typeface="Arial" panose="020B0604020202020204" pitchFamily="34" charset="0"/>
                <a:cs typeface="Arial" panose="020B0604020202020204" pitchFamily="34" charset="0"/>
              </a:rPr>
              <a:t> Surg, 103(1):329-41.</a:t>
            </a:r>
          </a:p>
          <a:p>
            <a:pPr fontAlgn="base">
              <a:spcBef>
                <a:spcPts val="200"/>
              </a:spcBef>
              <a:spcAft>
                <a:spcPts val="200"/>
              </a:spcAft>
            </a:pPr>
            <a:r>
              <a:rPr lang="en-US" sz="1000" dirty="0">
                <a:latin typeface="Arial" panose="020B0604020202020204" pitchFamily="34" charset="0"/>
                <a:cs typeface="Arial" panose="020B0604020202020204" pitchFamily="34" charset="0"/>
              </a:rPr>
              <a:t>Calkins, H. et al. (2017). 2017 HRS/EHRA/ECAS/APHRS/SOLAECE expert consensus statement on catheter and surgical ablation of atrial fibrillation. </a:t>
            </a:r>
            <a:r>
              <a:rPr lang="en-US" sz="1000" dirty="0" err="1">
                <a:latin typeface="Arial" panose="020B0604020202020204" pitchFamily="34" charset="0"/>
                <a:cs typeface="Arial" panose="020B0604020202020204" pitchFamily="34" charset="0"/>
              </a:rPr>
              <a:t>Europace</a:t>
            </a:r>
            <a:r>
              <a:rPr lang="en-US" sz="1000" dirty="0">
                <a:latin typeface="Arial" panose="020B0604020202020204" pitchFamily="34" charset="0"/>
                <a:cs typeface="Arial" panose="020B0604020202020204" pitchFamily="34" charset="0"/>
              </a:rPr>
              <a:t>, 20(1):e1-e10.</a:t>
            </a:r>
          </a:p>
          <a:p>
            <a:pPr fontAlgn="base">
              <a:spcBef>
                <a:spcPts val="200"/>
              </a:spcBef>
              <a:spcAft>
                <a:spcPts val="200"/>
              </a:spcAft>
            </a:pPr>
            <a:r>
              <a:rPr lang="en-US" sz="1000" dirty="0">
                <a:latin typeface="Arial" panose="020B0604020202020204" pitchFamily="34" charset="0"/>
                <a:cs typeface="Arial" panose="020B0604020202020204" pitchFamily="34" charset="0"/>
              </a:rPr>
              <a:t>January, C.T. et al. (2014). 2014 AHA/ACC/HRS guideline for the management of patients with atrial fibrillation: a report of the American College of Cardiology/American Heart Association Task Force on Practice Guidelines and the Heart Rhythm Society. J Am Coll </a:t>
            </a:r>
            <a:r>
              <a:rPr lang="en-US" sz="1000" dirty="0" err="1">
                <a:latin typeface="Arial" panose="020B0604020202020204" pitchFamily="34" charset="0"/>
                <a:cs typeface="Arial" panose="020B0604020202020204" pitchFamily="34" charset="0"/>
              </a:rPr>
              <a:t>Cardiol</a:t>
            </a:r>
            <a:r>
              <a:rPr lang="en-US" sz="1000" dirty="0">
                <a:latin typeface="Arial" panose="020B0604020202020204" pitchFamily="34" charset="0"/>
                <a:cs typeface="Arial" panose="020B0604020202020204" pitchFamily="34" charset="0"/>
              </a:rPr>
              <a:t>, 64(21):e1-e76.</a:t>
            </a:r>
          </a:p>
          <a:p>
            <a:pPr fontAlgn="base">
              <a:spcBef>
                <a:spcPts val="200"/>
              </a:spcBef>
              <a:spcAft>
                <a:spcPts val="200"/>
              </a:spcAft>
            </a:pPr>
            <a:r>
              <a:rPr lang="en-US" sz="1000" dirty="0">
                <a:latin typeface="Arial" panose="020B0604020202020204" pitchFamily="34" charset="0"/>
                <a:cs typeface="Arial" panose="020B0604020202020204" pitchFamily="34" charset="0"/>
              </a:rPr>
              <a:t>Meier, B. et al. (2014). EHRA/EAPCI expert consensus statement on catheter-based left atrial appendage occlusion. </a:t>
            </a:r>
            <a:r>
              <a:rPr lang="en-US" sz="1000" dirty="0" err="1">
                <a:latin typeface="Arial" panose="020B0604020202020204" pitchFamily="34" charset="0"/>
                <a:cs typeface="Arial" panose="020B0604020202020204" pitchFamily="34" charset="0"/>
              </a:rPr>
              <a:t>Europace</a:t>
            </a:r>
            <a:r>
              <a:rPr lang="en-US" sz="1000" dirty="0">
                <a:latin typeface="Arial" panose="020B0604020202020204" pitchFamily="34" charset="0"/>
                <a:cs typeface="Arial" panose="020B0604020202020204" pitchFamily="34" charset="0"/>
              </a:rPr>
              <a:t>, 16(10):1397-416.</a:t>
            </a:r>
          </a:p>
          <a:p>
            <a:pPr fontAlgn="base">
              <a:spcBef>
                <a:spcPts val="200"/>
              </a:spcBef>
              <a:spcAft>
                <a:spcPts val="200"/>
              </a:spcAft>
            </a:pPr>
            <a:r>
              <a:rPr lang="en-US" sz="1000" dirty="0">
                <a:latin typeface="Arial" panose="020B0604020202020204" pitchFamily="34" charset="0"/>
                <a:cs typeface="Arial" panose="020B0604020202020204" pitchFamily="34" charset="0"/>
              </a:rPr>
              <a:t>Cox, J.L. et al. (1991). Successful surgical treatment of atrial fibrillation. Review and clinical update. JAMA, 266(14):1976-80.</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9963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B773AB-768C-CF42-87AB-7958ECCDE574}"/>
              </a:ext>
            </a:extLst>
          </p:cNvPr>
          <p:cNvPicPr>
            <a:picLocks noChangeAspect="1"/>
          </p:cNvPicPr>
          <p:nvPr/>
        </p:nvPicPr>
        <p:blipFill rotWithShape="1">
          <a:blip r:embed="rId2">
            <a:extLst>
              <a:ext uri="{28A0092B-C50C-407E-A947-70E740481C1C}">
                <a14:useLocalDpi xmlns:a14="http://schemas.microsoft.com/office/drawing/2010/main" val="0"/>
              </a:ext>
            </a:extLst>
          </a:blip>
          <a:srcRect l="-2977" t="5401" r="13383" b="13344"/>
          <a:stretch/>
        </p:blipFill>
        <p:spPr>
          <a:xfrm>
            <a:off x="821803" y="862110"/>
            <a:ext cx="6913687" cy="4876699"/>
          </a:xfrm>
          <a:prstGeom prst="rect">
            <a:avLst/>
          </a:prstGeom>
        </p:spPr>
      </p:pic>
      <p:sp>
        <p:nvSpPr>
          <p:cNvPr id="2" name="Title 1"/>
          <p:cNvSpPr>
            <a:spLocks noGrp="1"/>
          </p:cNvSpPr>
          <p:nvPr>
            <p:ph type="title"/>
          </p:nvPr>
        </p:nvSpPr>
        <p:spPr/>
        <p:txBody>
          <a:bodyPr/>
          <a:lstStyle/>
          <a:p>
            <a:r>
              <a:rPr lang="en-US" dirty="0"/>
              <a:t>Severity of </a:t>
            </a:r>
            <a:r>
              <a:rPr lang="en-US" dirty="0" err="1"/>
              <a:t>Afib</a:t>
            </a:r>
            <a:r>
              <a:rPr lang="en-US" dirty="0"/>
              <a:t> Is Often Misunderstood</a:t>
            </a:r>
          </a:p>
        </p:txBody>
      </p:sp>
      <p:sp>
        <p:nvSpPr>
          <p:cNvPr id="3" name="Text Placeholder 2"/>
          <p:cNvSpPr>
            <a:spLocks noGrp="1"/>
          </p:cNvSpPr>
          <p:nvPr>
            <p:ph type="body" sz="quarter" idx="10"/>
          </p:nvPr>
        </p:nvSpPr>
        <p:spPr/>
        <p:txBody>
          <a:bodyPr/>
          <a:lstStyle/>
          <a:p>
            <a:pPr eaLnBrk="0" fontAlgn="base" hangingPunct="0">
              <a:spcBef>
                <a:spcPct val="0"/>
              </a:spcBef>
              <a:spcAft>
                <a:spcPct val="0"/>
              </a:spcAft>
            </a:pPr>
            <a:r>
              <a:rPr lang="en-US" sz="700" dirty="0">
                <a:latin typeface="Arial" panose="020B0604020202020204" pitchFamily="34" charset="0"/>
                <a:cs typeface="Arial" panose="020B0604020202020204" pitchFamily="34" charset="0"/>
              </a:rPr>
              <a:t>Sources: †</a:t>
            </a:r>
            <a:r>
              <a:rPr lang="en-US" sz="700" dirty="0" err="1">
                <a:latin typeface="Arial" panose="020B0604020202020204" pitchFamily="34" charset="0"/>
                <a:cs typeface="Arial" panose="020B0604020202020204" pitchFamily="34" charset="0"/>
              </a:rPr>
              <a:t>Piccini</a:t>
            </a:r>
            <a:r>
              <a:rPr lang="en-US" sz="700" dirty="0">
                <a:latin typeface="Arial" panose="020B0604020202020204" pitchFamily="34" charset="0"/>
                <a:cs typeface="Arial" panose="020B0604020202020204" pitchFamily="34" charset="0"/>
              </a:rPr>
              <a:t>, J.P. et al. (2014). Clinical course of atrial fibrillation in older adults: the importance of cardiovascular events beyond stroke. Eur Heart J, 35(4):250-6. *Adapted from: </a:t>
            </a:r>
            <a:r>
              <a:rPr lang="en-US" sz="700" dirty="0" err="1">
                <a:latin typeface="Arial" panose="020B0604020202020204" pitchFamily="34" charset="0"/>
                <a:cs typeface="Arial" panose="020B0604020202020204" pitchFamily="34" charset="0"/>
              </a:rPr>
              <a:t>Howlader</a:t>
            </a:r>
            <a:r>
              <a:rPr lang="en-US" sz="700" dirty="0">
                <a:latin typeface="Arial" panose="020B0604020202020204" pitchFamily="34" charset="0"/>
                <a:cs typeface="Arial" panose="020B0604020202020204" pitchFamily="34" charset="0"/>
              </a:rPr>
              <a:t>, N. et al. SEER Cancer Statistics Review, 1975-2010. National Cancer Institute. Bethesda, MD, https://seer.cancer.gov/archive/csr/1975_2010/, based on November 2012 SEER data submission, posted to the SEER website, April 2013. </a:t>
            </a:r>
          </a:p>
        </p:txBody>
      </p:sp>
      <p:sp>
        <p:nvSpPr>
          <p:cNvPr id="4" name="TextBox 3"/>
          <p:cNvSpPr txBox="1"/>
          <p:nvPr/>
        </p:nvSpPr>
        <p:spPr>
          <a:xfrm>
            <a:off x="659568" y="990059"/>
            <a:ext cx="7300210" cy="2541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lvl="0" algn="l">
              <a:spcBef>
                <a:spcPts val="0"/>
              </a:spcBef>
            </a:pPr>
            <a:endParaRPr lang="en-US" sz="1200" kern="1200" dirty="0">
              <a:solidFill>
                <a:srgbClr val="FF620B"/>
              </a:solidFill>
              <a:latin typeface="Arial" charset="0"/>
              <a:ea typeface="Arial" charset="0"/>
              <a:cs typeface="Arial" charset="0"/>
            </a:endParaRPr>
          </a:p>
        </p:txBody>
      </p:sp>
    </p:spTree>
    <p:extLst>
      <p:ext uri="{BB962C8B-B14F-4D97-AF65-F5344CB8AC3E}">
        <p14:creationId xmlns:p14="http://schemas.microsoft.com/office/powerpoint/2010/main" val="210464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Managing </a:t>
            </a:r>
            <a:r>
              <a:rPr lang="en-US" sz="3200" dirty="0" err="1">
                <a:latin typeface="Arial" charset="0"/>
                <a:ea typeface="Arial" charset="0"/>
                <a:cs typeface="Arial" charset="0"/>
              </a:rPr>
              <a:t>Afib</a:t>
            </a:r>
            <a:endParaRPr lang="en-US" sz="3200" dirty="0">
              <a:latin typeface="Arial" charset="0"/>
              <a:ea typeface="Arial" charset="0"/>
              <a:cs typeface="Arial" charset="0"/>
            </a:endParaRPr>
          </a:p>
        </p:txBody>
      </p:sp>
      <p:sp>
        <p:nvSpPr>
          <p:cNvPr id="5" name="Text Placeholder 4"/>
          <p:cNvSpPr>
            <a:spLocks noGrp="1"/>
          </p:cNvSpPr>
          <p:nvPr>
            <p:ph type="body" sz="quarter" idx="10"/>
          </p:nvPr>
        </p:nvSpPr>
        <p:spPr/>
        <p:txBody>
          <a:bodyPr/>
          <a:lstStyle/>
          <a:p>
            <a:r>
              <a:rPr lang="en-US" sz="700" dirty="0"/>
              <a:t>Charts: January CT, </a:t>
            </a:r>
            <a:r>
              <a:rPr lang="en-US" sz="700" dirty="0" err="1"/>
              <a:t>Wann</a:t>
            </a:r>
            <a:r>
              <a:rPr lang="en-US" sz="700" dirty="0"/>
              <a:t> LS, Alpert JS, et al. : 2014 AHA/ACC/HRS Guideline for the Management of Patients With Atrial Fibrillation: Executive Summary : A Report of the American College of Cardiology/American Heart Association Task Force on Practice Guidelines and the Heart Rhythm Society. J Am </a:t>
            </a:r>
            <a:r>
              <a:rPr lang="en-US" sz="700" dirty="0" err="1"/>
              <a:t>Coll</a:t>
            </a:r>
            <a:r>
              <a:rPr lang="en-US" sz="700" dirty="0"/>
              <a:t> </a:t>
            </a:r>
            <a:r>
              <a:rPr lang="en-US" sz="700" dirty="0" err="1"/>
              <a:t>Cardiol</a:t>
            </a:r>
            <a:r>
              <a:rPr lang="en-US" sz="700" dirty="0"/>
              <a:t>. 2014;64(21):2246–80.</a:t>
            </a:r>
          </a:p>
        </p:txBody>
      </p:sp>
      <p:pic>
        <p:nvPicPr>
          <p:cNvPr id="3" name="Picture 2"/>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115084" y="2287495"/>
            <a:ext cx="4334996" cy="3475130"/>
          </a:xfrm>
          <a:prstGeom prst="rect">
            <a:avLst/>
          </a:prstGeom>
        </p:spPr>
      </p:pic>
      <p:pic>
        <p:nvPicPr>
          <p:cNvPr id="4" name="Picture 3"/>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4575573" y="2477996"/>
            <a:ext cx="4568428" cy="2982742"/>
          </a:xfrm>
          <a:prstGeom prst="rect">
            <a:avLst/>
          </a:prstGeom>
        </p:spPr>
      </p:pic>
      <p:sp>
        <p:nvSpPr>
          <p:cNvPr id="14" name="TextBox 13"/>
          <p:cNvSpPr txBox="1"/>
          <p:nvPr/>
        </p:nvSpPr>
        <p:spPr>
          <a:xfrm>
            <a:off x="115084" y="1161785"/>
            <a:ext cx="9028915" cy="6560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ctr" defTabSz="457200" rtl="0" fontAlgn="auto" latinLnBrk="0" hangingPunct="0">
              <a:lnSpc>
                <a:spcPct val="100000"/>
              </a:lnSpc>
              <a:spcBef>
                <a:spcPts val="100"/>
              </a:spcBef>
              <a:spcAft>
                <a:spcPts val="0"/>
              </a:spcAft>
              <a:buClrTx/>
              <a:buSzTx/>
              <a:buFontTx/>
              <a:buNone/>
              <a:tabLst/>
            </a:pPr>
            <a:r>
              <a:rPr kumimoji="0" lang="en-US" sz="2400" b="1" i="0" u="none" strike="noStrike" cap="none" spc="0" normalizeH="0" baseline="0" dirty="0">
                <a:ln>
                  <a:noFill/>
                </a:ln>
                <a:solidFill>
                  <a:srgbClr val="425563"/>
                </a:solidFill>
                <a:effectLst/>
                <a:uFillTx/>
                <a:latin typeface="Arial" charset="0"/>
                <a:ea typeface="Arial" charset="0"/>
                <a:cs typeface="Arial" charset="0"/>
                <a:sym typeface="Helvetica"/>
              </a:rPr>
              <a:t>Rate Control?</a:t>
            </a:r>
            <a:r>
              <a:rPr kumimoji="0" lang="en-US" sz="2400" b="1" i="0" u="none" strike="noStrike" cap="none" spc="0" normalizeH="0" dirty="0">
                <a:ln>
                  <a:noFill/>
                </a:ln>
                <a:solidFill>
                  <a:srgbClr val="425563"/>
                </a:solidFill>
                <a:effectLst/>
                <a:uFillTx/>
                <a:latin typeface="Arial" charset="0"/>
                <a:ea typeface="Arial" charset="0"/>
                <a:cs typeface="Arial" charset="0"/>
                <a:sym typeface="Helvetica"/>
              </a:rPr>
              <a:t>  </a:t>
            </a:r>
            <a:r>
              <a:rPr lang="en-US" sz="2400" dirty="0">
                <a:solidFill>
                  <a:srgbClr val="425563"/>
                </a:solidFill>
                <a:latin typeface="Arial" charset="0"/>
                <a:ea typeface="Arial" charset="0"/>
                <a:cs typeface="Arial" charset="0"/>
              </a:rPr>
              <a:t>Rhythm Control?  Anticoagulation?</a:t>
            </a:r>
            <a:endParaRPr kumimoji="0" lang="en-US" sz="2400" b="1" i="0" u="none" strike="noStrike" cap="none" spc="0" normalizeH="0" baseline="0" dirty="0">
              <a:ln>
                <a:noFill/>
              </a:ln>
              <a:solidFill>
                <a:srgbClr val="425563"/>
              </a:solidFill>
              <a:effectLst/>
              <a:uFillTx/>
              <a:latin typeface="Arial" charset="0"/>
              <a:ea typeface="Arial" charset="0"/>
              <a:cs typeface="Arial" charset="0"/>
              <a:sym typeface="Helvetica"/>
            </a:endParaRPr>
          </a:p>
        </p:txBody>
      </p:sp>
      <p:sp>
        <p:nvSpPr>
          <p:cNvPr id="6" name="TextBox 5"/>
          <p:cNvSpPr txBox="1"/>
          <p:nvPr/>
        </p:nvSpPr>
        <p:spPr>
          <a:xfrm rot="20139467">
            <a:off x="1480564" y="2494523"/>
            <a:ext cx="5939033" cy="2810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a:solidFill>
                  <a:srgbClr val="FF620B"/>
                </a:solidFill>
                <a:latin typeface="Arial" charset="0"/>
                <a:ea typeface="Arial" charset="0"/>
                <a:cs typeface="Arial" charset="0"/>
              </a:defRPr>
            </a:lvl1pPr>
          </a:lstStyle>
          <a:p>
            <a:r>
              <a:rPr lang="en-US" sz="11300" dirty="0"/>
              <a:t>COMPLEX</a:t>
            </a:r>
          </a:p>
        </p:txBody>
      </p:sp>
    </p:spTree>
    <p:extLst>
      <p:ext uri="{BB962C8B-B14F-4D97-AF65-F5344CB8AC3E}">
        <p14:creationId xmlns:p14="http://schemas.microsoft.com/office/powerpoint/2010/main" val="241600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charset="0"/>
                <a:ea typeface="Arial" charset="0"/>
                <a:cs typeface="Arial" charset="0"/>
              </a:rPr>
              <a:t>State of </a:t>
            </a:r>
            <a:r>
              <a:rPr lang="en-US" sz="3200" dirty="0" err="1">
                <a:latin typeface="Arial" charset="0"/>
                <a:ea typeface="Arial" charset="0"/>
                <a:cs typeface="Arial" charset="0"/>
              </a:rPr>
              <a:t>Afib</a:t>
            </a:r>
            <a:endParaRPr lang="en-US" sz="3200" dirty="0">
              <a:latin typeface="Arial" charset="0"/>
              <a:ea typeface="Arial" charset="0"/>
              <a:cs typeface="Arial" charset="0"/>
            </a:endParaRPr>
          </a:p>
        </p:txBody>
      </p:sp>
      <p:sp>
        <p:nvSpPr>
          <p:cNvPr id="5" name="Text Placeholder 4"/>
          <p:cNvSpPr>
            <a:spLocks noGrp="1"/>
          </p:cNvSpPr>
          <p:nvPr>
            <p:ph type="body" sz="half" idx="1"/>
          </p:nvPr>
        </p:nvSpPr>
        <p:spPr>
          <a:xfrm>
            <a:off x="459855" y="1150691"/>
            <a:ext cx="8102253" cy="4970192"/>
          </a:xfrm>
        </p:spPr>
        <p:txBody>
          <a:bodyPr/>
          <a:lstStyle/>
          <a:p>
            <a:pPr marL="0" indent="0">
              <a:buNone/>
            </a:pPr>
            <a:r>
              <a:rPr lang="en-US" sz="1600" dirty="0"/>
              <a:t>Despite advances in treatment, </a:t>
            </a:r>
            <a:r>
              <a:rPr lang="en-US" sz="1600" dirty="0" err="1"/>
              <a:t>Afib</a:t>
            </a:r>
            <a:r>
              <a:rPr lang="en-US" sz="1600" dirty="0"/>
              <a:t> still carries significant morbidity and mortality that stem from </a:t>
            </a:r>
            <a:r>
              <a:rPr lang="en-US" sz="1600" b="1" i="1" dirty="0">
                <a:solidFill>
                  <a:srgbClr val="FF620B"/>
                </a:solidFill>
              </a:rPr>
              <a:t>two</a:t>
            </a:r>
            <a:r>
              <a:rPr lang="en-US" sz="1600" dirty="0"/>
              <a:t> major mechanisms</a:t>
            </a:r>
            <a:r>
              <a:rPr lang="en-US" sz="1000" baseline="30000" dirty="0"/>
              <a:t>1</a:t>
            </a:r>
            <a:r>
              <a:rPr lang="en-US" sz="1600" dirty="0"/>
              <a:t>:</a:t>
            </a:r>
          </a:p>
          <a:p>
            <a:endParaRPr lang="en-US" sz="1600" dirty="0"/>
          </a:p>
          <a:p>
            <a:r>
              <a:rPr lang="en-US" sz="1600" dirty="0"/>
              <a:t>AV Contractions / Hemodynamic Compromise</a:t>
            </a:r>
          </a:p>
          <a:p>
            <a:pPr lvl="2"/>
            <a:r>
              <a:rPr lang="en-US" sz="1600" dirty="0"/>
              <a:t>Common Treatment – </a:t>
            </a:r>
            <a:r>
              <a:rPr lang="en-US" sz="1600" b="1" dirty="0">
                <a:solidFill>
                  <a:srgbClr val="FF620B"/>
                </a:solidFill>
              </a:rPr>
              <a:t>Antiarrhythmic Drugs (AADs)</a:t>
            </a:r>
          </a:p>
          <a:p>
            <a:pPr lvl="2"/>
            <a:r>
              <a:rPr lang="en-US" sz="1600" dirty="0"/>
              <a:t>“The vast majority of patients who achieve stable sinus rhythm eventually can </a:t>
            </a:r>
            <a:r>
              <a:rPr lang="en-US" sz="1600" b="1" dirty="0">
                <a:solidFill>
                  <a:srgbClr val="FF620B"/>
                </a:solidFill>
              </a:rPr>
              <a:t>discontinue all antiarrhythmic agents</a:t>
            </a:r>
            <a:r>
              <a:rPr lang="en-US" sz="1600" dirty="0"/>
              <a:t>.”</a:t>
            </a:r>
            <a:r>
              <a:rPr lang="en-US" sz="1000" baseline="30000" dirty="0"/>
              <a:t>2</a:t>
            </a:r>
          </a:p>
          <a:p>
            <a:endParaRPr lang="en-US" sz="1600" dirty="0"/>
          </a:p>
          <a:p>
            <a:r>
              <a:rPr lang="en-US" sz="1600" dirty="0"/>
              <a:t>Stasis of Blood in the Left Atrial Appendage (LAA) / </a:t>
            </a:r>
            <a:r>
              <a:rPr lang="en-US" sz="1600" dirty="0" err="1"/>
              <a:t>Thromboemboli</a:t>
            </a:r>
            <a:endParaRPr lang="en-US" sz="1600" dirty="0"/>
          </a:p>
          <a:p>
            <a:pPr lvl="2"/>
            <a:r>
              <a:rPr lang="en-US" sz="1600" dirty="0"/>
              <a:t>Common Treatment – </a:t>
            </a:r>
            <a:r>
              <a:rPr lang="en-US" sz="1600" b="1" dirty="0">
                <a:solidFill>
                  <a:srgbClr val="FF620B"/>
                </a:solidFill>
              </a:rPr>
              <a:t>Novel Oral Anticoagulants (NOACs)</a:t>
            </a:r>
          </a:p>
          <a:p>
            <a:pPr lvl="2"/>
            <a:r>
              <a:rPr lang="en-US" sz="1600" dirty="0"/>
              <a:t>“Anticoagulation therapy is commonly continued until a </a:t>
            </a:r>
            <a:r>
              <a:rPr lang="en-US" sz="1600" b="1" dirty="0">
                <a:solidFill>
                  <a:srgbClr val="FF620B"/>
                </a:solidFill>
              </a:rPr>
              <a:t>stable sinus rhythm </a:t>
            </a:r>
            <a:r>
              <a:rPr lang="en-US" sz="1600" dirty="0"/>
              <a:t>is documented by at least 24-hour </a:t>
            </a:r>
            <a:r>
              <a:rPr lang="en-US" sz="1600" dirty="0" err="1"/>
              <a:t>Holter</a:t>
            </a:r>
            <a:r>
              <a:rPr lang="en-US" sz="1600" dirty="0"/>
              <a:t> monitor off all antiarrhythmic drugs, often between </a:t>
            </a:r>
            <a:r>
              <a:rPr lang="en-US" sz="1600" b="1" dirty="0">
                <a:solidFill>
                  <a:srgbClr val="FF620B"/>
                </a:solidFill>
              </a:rPr>
              <a:t>2 and 6 months</a:t>
            </a:r>
            <a:r>
              <a:rPr lang="en-US" sz="1600" dirty="0"/>
              <a:t> postoperatively.”</a:t>
            </a:r>
            <a:r>
              <a:rPr lang="en-US" sz="1000" baseline="30000" dirty="0"/>
              <a:t>2</a:t>
            </a:r>
          </a:p>
          <a:p>
            <a:endParaRPr lang="en-US" dirty="0"/>
          </a:p>
        </p:txBody>
      </p:sp>
      <p:sp>
        <p:nvSpPr>
          <p:cNvPr id="8" name="Text Placeholder 7"/>
          <p:cNvSpPr>
            <a:spLocks noGrp="1"/>
          </p:cNvSpPr>
          <p:nvPr>
            <p:ph type="body" sz="quarter" idx="10"/>
          </p:nvPr>
        </p:nvSpPr>
        <p:spPr/>
        <p:txBody>
          <a:bodyPr/>
          <a:lstStyle/>
          <a:p>
            <a:pPr>
              <a:spcBef>
                <a:spcPts val="0"/>
              </a:spcBef>
            </a:pPr>
            <a:r>
              <a:rPr lang="en-US" sz="500" dirty="0">
                <a:latin typeface="Arial" panose="020B0604020202020204" pitchFamily="34" charset="0"/>
                <a:ea typeface="Arial"/>
                <a:cs typeface="Arial" panose="020B0604020202020204" pitchFamily="34" charset="0"/>
                <a:sym typeface="Arial"/>
              </a:rPr>
              <a:t>1 </a:t>
            </a:r>
            <a:r>
              <a:rPr lang="en-US" sz="700" dirty="0" err="1">
                <a:latin typeface="Arial" panose="020B0604020202020204" pitchFamily="34" charset="0"/>
                <a:cs typeface="Arial" panose="020B0604020202020204" pitchFamily="34" charset="0"/>
              </a:rPr>
              <a:t>Badheka</a:t>
            </a:r>
            <a:r>
              <a:rPr lang="en-US" sz="700" dirty="0">
                <a:latin typeface="Arial" panose="020B0604020202020204" pitchFamily="34" charset="0"/>
                <a:cs typeface="Arial" panose="020B0604020202020204" pitchFamily="34" charset="0"/>
              </a:rPr>
              <a:t> AO, </a:t>
            </a:r>
            <a:r>
              <a:rPr lang="en-US" sz="700" dirty="0" err="1">
                <a:latin typeface="Arial" panose="020B0604020202020204" pitchFamily="34" charset="0"/>
                <a:cs typeface="Arial" panose="020B0604020202020204" pitchFamily="34" charset="0"/>
              </a:rPr>
              <a:t>Rathod</a:t>
            </a:r>
            <a:r>
              <a:rPr lang="en-US" sz="700" dirty="0">
                <a:latin typeface="Arial" panose="020B0604020202020204" pitchFamily="34" charset="0"/>
                <a:cs typeface="Arial" panose="020B0604020202020204" pitchFamily="34" charset="0"/>
              </a:rPr>
              <a:t> A, </a:t>
            </a:r>
            <a:r>
              <a:rPr lang="en-US" sz="700" dirty="0" err="1">
                <a:latin typeface="Arial" panose="020B0604020202020204" pitchFamily="34" charset="0"/>
                <a:cs typeface="Arial" panose="020B0604020202020204" pitchFamily="34" charset="0"/>
              </a:rPr>
              <a:t>Kizilbash</a:t>
            </a:r>
            <a:r>
              <a:rPr lang="en-US" sz="700" dirty="0">
                <a:latin typeface="Arial" panose="020B0604020202020204" pitchFamily="34" charset="0"/>
                <a:cs typeface="Arial" panose="020B0604020202020204" pitchFamily="34" charset="0"/>
              </a:rPr>
              <a:t> MA, et al. Comparison of mortality and morbidity in patients with atrial fibrillation and heart failure with preserved versus decreased left ventricular ejection fraction. Am J </a:t>
            </a:r>
            <a:r>
              <a:rPr lang="en-US" sz="700" dirty="0" err="1">
                <a:latin typeface="Arial" panose="020B0604020202020204" pitchFamily="34" charset="0"/>
                <a:cs typeface="Arial" panose="020B0604020202020204" pitchFamily="34" charset="0"/>
              </a:rPr>
              <a:t>Cardiol</a:t>
            </a:r>
            <a:r>
              <a:rPr lang="en-US" sz="700" dirty="0">
                <a:latin typeface="Arial" panose="020B0604020202020204" pitchFamily="34" charset="0"/>
                <a:cs typeface="Arial" panose="020B0604020202020204" pitchFamily="34" charset="0"/>
              </a:rPr>
              <a:t> 2011;108:1283–8</a:t>
            </a:r>
          </a:p>
          <a:p>
            <a:pPr>
              <a:spcBef>
                <a:spcPts val="0"/>
              </a:spcBef>
            </a:pPr>
            <a:r>
              <a:rPr lang="en-US" sz="500" dirty="0">
                <a:latin typeface="Arial" panose="020B0604020202020204" pitchFamily="34" charset="0"/>
                <a:ea typeface="Arial"/>
                <a:cs typeface="Arial" panose="020B0604020202020204" pitchFamily="34" charset="0"/>
                <a:sym typeface="Arial"/>
              </a:rPr>
              <a:t>2 </a:t>
            </a:r>
            <a:r>
              <a:rPr lang="en-US" sz="700" dirty="0">
                <a:latin typeface="Arial" panose="020B0604020202020204" pitchFamily="34" charset="0"/>
                <a:cs typeface="Arial" panose="020B0604020202020204" pitchFamily="34" charset="0"/>
              </a:rPr>
              <a:t>Vinay Badhwar, et al.  The Society of Thoracic Surgeons 2017 Clinical Practice Guidelines for the Surgical Treatment of Atrial Fibrillation. The Annals of Thoracic Surgery, 2017; 103: 329-41.</a:t>
            </a:r>
          </a:p>
        </p:txBody>
      </p:sp>
    </p:spTree>
    <p:extLst>
      <p:ext uri="{BB962C8B-B14F-4D97-AF65-F5344CB8AC3E}">
        <p14:creationId xmlns:p14="http://schemas.microsoft.com/office/powerpoint/2010/main" val="898687436"/>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IqaPYXqRUWirUYuFQIWjQ"/>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9tHCLJnqSaSXWX_q5fRP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KPI_HAS_CHART" val="false"/>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cSWnKtYT_qARaBJn2DuTw"/>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3jPmAa9iRguu0H9nNLgkkg"/>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PptIK9kQKuGdZOtxdEhUQ"/>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AeArzH7zQf.edsWN0sL6Pw"/>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NsDr0iFmT.y4KlMCuc4WB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NsDr0iFmT.y4KlMCuc4WBg"/>
</p:tagLst>
</file>

<file path=ppt/tags/tag7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3WDrf2S2aEyRQc2nddBA"/>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ACT against Afib">
      <a:dk1>
        <a:srgbClr val="3E5566"/>
      </a:dk1>
      <a:lt1>
        <a:srgbClr val="E3E5E5"/>
      </a:lt1>
      <a:dk2>
        <a:srgbClr val="F16422"/>
      </a:dk2>
      <a:lt2>
        <a:srgbClr val="000000"/>
      </a:lt2>
      <a:accent1>
        <a:srgbClr val="6E6E6E"/>
      </a:accent1>
      <a:accent2>
        <a:srgbClr val="9DACB5"/>
      </a:accent2>
      <a:accent3>
        <a:srgbClr val="00768C"/>
      </a:accent3>
      <a:accent4>
        <a:srgbClr val="0096B6"/>
      </a:accent4>
      <a:accent5>
        <a:srgbClr val="28C2EB"/>
      </a:accent5>
      <a:accent6>
        <a:srgbClr val="AB2E24"/>
      </a:accent6>
      <a:hlink>
        <a:srgbClr val="3E5566"/>
      </a:hlink>
      <a:folHlink>
        <a:srgbClr val="3E5566"/>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8D3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CT PowerPoint-Template-PROOF-02" id="{E2AA5E45-3166-2E4B-8247-BEFEFD693699}" vid="{C913A986-C88B-4843-9450-37E0B8C0B875}"/>
    </a:ext>
  </a:extLst>
</a:theme>
</file>

<file path=ppt/theme/theme2.xml><?xml version="1.0" encoding="utf-8"?>
<a:theme xmlns:a="http://schemas.openxmlformats.org/drawingml/2006/main" name="General Slide">
  <a:themeElements>
    <a:clrScheme name="ACT against Afib">
      <a:dk1>
        <a:srgbClr val="3E5566"/>
      </a:dk1>
      <a:lt1>
        <a:srgbClr val="E3E5E5"/>
      </a:lt1>
      <a:dk2>
        <a:srgbClr val="F16422"/>
      </a:dk2>
      <a:lt2>
        <a:srgbClr val="000000"/>
      </a:lt2>
      <a:accent1>
        <a:srgbClr val="6E6E6E"/>
      </a:accent1>
      <a:accent2>
        <a:srgbClr val="9DACB5"/>
      </a:accent2>
      <a:accent3>
        <a:srgbClr val="00768C"/>
      </a:accent3>
      <a:accent4>
        <a:srgbClr val="0096B6"/>
      </a:accent4>
      <a:accent5>
        <a:srgbClr val="28C2EB"/>
      </a:accent5>
      <a:accent6>
        <a:srgbClr val="AB2E24"/>
      </a:accent6>
      <a:hlink>
        <a:srgbClr val="3E5566"/>
      </a:hlink>
      <a:folHlink>
        <a:srgbClr val="3E556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T PowerPoint-Template-PROOF-02" id="{E2AA5E45-3166-2E4B-8247-BEFEFD693699}" vid="{C83B07D2-4988-1044-BF8E-E7F67054677B}"/>
    </a:ext>
  </a:extLst>
</a:theme>
</file>

<file path=ppt/theme/theme3.xml><?xml version="1.0" encoding="utf-8"?>
<a:theme xmlns:a="http://schemas.openxmlformats.org/drawingml/2006/main" name="AtriCure-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riCure PowerPoint-dark-Template-03" id="{B1085365-5B5A-41DE-A8EC-DE38297725E4}" vid="{595B20B5-F6DB-47E4-9C41-B69A339D809C}"/>
    </a:ext>
  </a:extLst>
</a:theme>
</file>

<file path=ppt/theme/theme4.xml><?xml version="1.0" encoding="utf-8"?>
<a:theme xmlns:a="http://schemas.openxmlformats.org/drawingml/2006/main" name="Office Theme">
  <a:themeElements>
    <a:clrScheme name="Office Theme">
      <a:dk1>
        <a:srgbClr val="333333"/>
      </a:dk1>
      <a:lt1>
        <a:srgbClr val="FFFFFF"/>
      </a:lt1>
      <a:dk2>
        <a:srgbClr val="A7A7A7"/>
      </a:dk2>
      <a:lt2>
        <a:srgbClr val="535353"/>
      </a:lt2>
      <a:accent1>
        <a:srgbClr val="768347"/>
      </a:accent1>
      <a:accent2>
        <a:srgbClr val="ACB66A"/>
      </a:accent2>
      <a:accent3>
        <a:srgbClr val="9D512C"/>
      </a:accent3>
      <a:accent4>
        <a:srgbClr val="83979D"/>
      </a:accent4>
      <a:accent5>
        <a:srgbClr val="ADCCD8"/>
      </a:accent5>
      <a:accent6>
        <a:srgbClr val="C3AE81"/>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8D3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70B395FB96A74F9AEC75DE34F49C71" ma:contentTypeVersion="15" ma:contentTypeDescription="Create a new document." ma:contentTypeScope="" ma:versionID="a36d256d3a98bf1e3f1307b7c1b963ae">
  <xsd:schema xmlns:xsd="http://www.w3.org/2001/XMLSchema" xmlns:xs="http://www.w3.org/2001/XMLSchema" xmlns:p="http://schemas.microsoft.com/office/2006/metadata/properties" xmlns:ns1="http://schemas.microsoft.com/sharepoint/v3" xmlns:ns3="388ff161-de2a-40bc-b4aa-18623cb6c480" xmlns:ns4="4604303c-e9fe-4c42-a940-5a889518cb4e" targetNamespace="http://schemas.microsoft.com/office/2006/metadata/properties" ma:root="true" ma:fieldsID="3298d466bb19aa2e958b4b8beb05df70" ns1:_="" ns3:_="" ns4:_="">
    <xsd:import namespace="http://schemas.microsoft.com/sharepoint/v3"/>
    <xsd:import namespace="388ff161-de2a-40bc-b4aa-18623cb6c480"/>
    <xsd:import namespace="4604303c-e9fe-4c42-a940-5a889518cb4e"/>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8ff161-de2a-40bc-b4aa-18623cb6c48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04303c-e9fe-4c42-a940-5a889518cb4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3F47C-B062-46FC-8548-43E4D031ED7A}">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48B2432-0371-4942-905C-0A049B00B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8ff161-de2a-40bc-b4aa-18623cb6c480"/>
    <ds:schemaRef ds:uri="4604303c-e9fe-4c42-a940-5a889518cb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0AB522-6129-43AE-B25F-C6A3319524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6206</TotalTime>
  <Words>8627</Words>
  <Application>Microsoft Macintosh PowerPoint</Application>
  <PresentationFormat>On-screen Show (4:3)</PresentationFormat>
  <Paragraphs>371</Paragraphs>
  <Slides>61</Slides>
  <Notes>49</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61</vt:i4>
      </vt:variant>
    </vt:vector>
  </HeadingPairs>
  <TitlesOfParts>
    <vt:vector size="67" baseType="lpstr">
      <vt:lpstr>Arial</vt:lpstr>
      <vt:lpstr>Calibri</vt:lpstr>
      <vt:lpstr>1_Office Theme</vt:lpstr>
      <vt:lpstr>General Slide</vt:lpstr>
      <vt:lpstr>AtriCure-Slides</vt:lpstr>
      <vt:lpstr>think-cell Slide</vt:lpstr>
      <vt:lpstr>PowerPoint Presentation</vt:lpstr>
      <vt:lpstr>Agenda</vt:lpstr>
      <vt:lpstr>State of Afib</vt:lpstr>
      <vt:lpstr>Definition of Afib</vt:lpstr>
      <vt:lpstr>Why Treat Afib Surgically?</vt:lpstr>
      <vt:lpstr>Afib is a Real Burden</vt:lpstr>
      <vt:lpstr>Severity of Afib Is Often Misunderstood</vt:lpstr>
      <vt:lpstr>Managing Afib</vt:lpstr>
      <vt:lpstr>State of Afib</vt:lpstr>
      <vt:lpstr>Left Atrial Appendage (LAA) and Afib</vt:lpstr>
      <vt:lpstr>Warfarin / Novel Oral Anticoagulants Challenges (NOACs)</vt:lpstr>
      <vt:lpstr>State of Concomitant Atrial Fibrillation Surgery</vt:lpstr>
      <vt:lpstr>State of Surgical Ablation for Afib</vt:lpstr>
      <vt:lpstr>Afib is Surgically Undertreated</vt:lpstr>
      <vt:lpstr>Why are patients undertreated?</vt:lpstr>
      <vt:lpstr>PowerPoint Presentation</vt:lpstr>
      <vt:lpstr>Manage Afib as a cardiomyopathy</vt:lpstr>
      <vt:lpstr>Atrial Fibrillation  Pathways and Goal of  MAZE Procedure</vt:lpstr>
      <vt:lpstr>Types of Afib</vt:lpstr>
      <vt:lpstr>Mechanisms of Paroxysmal Afib (PAF)</vt:lpstr>
      <vt:lpstr>Ablation Treatment of PAF</vt:lpstr>
      <vt:lpstr>PAF ➔ Non-Paroxysmal Afib (nPAF) </vt:lpstr>
      <vt:lpstr>Ablation Treatment PAF ➔ nPAF</vt:lpstr>
      <vt:lpstr>Mechanisms of nPAF Afib</vt:lpstr>
      <vt:lpstr>MAZE IV Ablation Treatment of nPAF</vt:lpstr>
      <vt:lpstr>MAZE IV Ablation Treatment of nPAF</vt:lpstr>
      <vt:lpstr>Surgical Options for Treating Atrial Fibrillation </vt:lpstr>
      <vt:lpstr>Pulmonary Vein Isolation and LAAM</vt:lpstr>
      <vt:lpstr>Box Lesion Set and LAAM</vt:lpstr>
      <vt:lpstr>Left Atrial Lesion Set and LAAM</vt:lpstr>
      <vt:lpstr>MAZE IV and LAAM</vt:lpstr>
      <vt:lpstr>Do Something</vt:lpstr>
      <vt:lpstr>Clinical Outcomes of Concomitant Surgical Ablation</vt:lpstr>
      <vt:lpstr>Safety / Risk</vt:lpstr>
      <vt:lpstr>Safety / Risk</vt:lpstr>
      <vt:lpstr>Potential to Eliminate Anti-Arrhythmic Drugs?  </vt:lpstr>
      <vt:lpstr>Potential to Eliminate NOACs?  </vt:lpstr>
      <vt:lpstr>Potential Benefits of Surgical Ablation</vt:lpstr>
      <vt:lpstr>#1 Restoration of Normal Sinus Rhythm1</vt:lpstr>
      <vt:lpstr>#2 Freedom from Long-Term Strokes1</vt:lpstr>
      <vt:lpstr>#3 Reduction in All-Cause Mortality</vt:lpstr>
      <vt:lpstr>#4 Decrease in All Cardiac Complications1</vt:lpstr>
      <vt:lpstr>#5 An Improved Quality of Life1</vt:lpstr>
      <vt:lpstr>Societal Guidelines  for Concomitant  Atrial Fibrillation Surgery</vt:lpstr>
      <vt:lpstr>Concomitant Class I Recommendation</vt:lpstr>
      <vt:lpstr>General Societal Guidelines</vt:lpstr>
      <vt:lpstr>2017 HRS/EHRA/ECAS/APHRS/SOLAECE1 </vt:lpstr>
      <vt:lpstr>2017 HRS/EHRA/ECAS/APHRS/SOLAECE1 </vt:lpstr>
      <vt:lpstr>2017 STS1 </vt:lpstr>
      <vt:lpstr>2017 STS1 </vt:lpstr>
      <vt:lpstr>2016 ESC1</vt:lpstr>
      <vt:lpstr>2016 ESC1</vt:lpstr>
      <vt:lpstr>HRS, STS Align on Post-Ablation Follow Up</vt:lpstr>
      <vt:lpstr>Thank You</vt:lpstr>
      <vt:lpstr>Disclaimers</vt:lpstr>
      <vt:lpstr>Appendix A – References</vt:lpstr>
      <vt:lpstr>Appendix B – References</vt:lpstr>
      <vt:lpstr>Appendix C – Sources</vt:lpstr>
      <vt:lpstr>Appendix D – References</vt:lpstr>
      <vt:lpstr>Appendix D – References Continued</vt:lpstr>
      <vt:lpstr>Appendix E –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Meyers</dc:creator>
  <cp:lastModifiedBy>Rebecca Wallinga</cp:lastModifiedBy>
  <cp:revision>384</cp:revision>
  <cp:lastPrinted>2019-09-05T17:04:13Z</cp:lastPrinted>
  <dcterms:modified xsi:type="dcterms:W3CDTF">2024-02-08T14:29:50Z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0x0101006670B395FB96A74F9AEC75DE34F49C71</vt:lpwstr>
  </property>
</Properties>
</file>